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94" r:id="rId2"/>
    <p:sldId id="305" r:id="rId3"/>
    <p:sldId id="298" r:id="rId4"/>
    <p:sldId id="303" r:id="rId5"/>
    <p:sldId id="301" r:id="rId6"/>
    <p:sldId id="307" r:id="rId7"/>
    <p:sldId id="302" r:id="rId8"/>
    <p:sldId id="304" r:id="rId9"/>
    <p:sldId id="306" r:id="rId10"/>
    <p:sldId id="308" r:id="rId11"/>
    <p:sldId id="310" r:id="rId12"/>
    <p:sldId id="309" r:id="rId13"/>
    <p:sldId id="300" r:id="rId14"/>
    <p:sldId id="29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A"/>
    <a:srgbClr val="002D86"/>
    <a:srgbClr val="0041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3" autoAdjust="0"/>
    <p:restoredTop sz="91686" autoAdjust="0"/>
  </p:normalViewPr>
  <p:slideViewPr>
    <p:cSldViewPr snapToGrid="0">
      <p:cViewPr varScale="1">
        <p:scale>
          <a:sx n="105" d="100"/>
          <a:sy n="105" d="100"/>
        </p:scale>
        <p:origin x="5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1E1F6B-EE40-4D1A-9AF5-C2798C7112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AF36996-765A-44BF-8384-174454D8EA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FA9C11-4762-448E-943B-ABA16C5E4663}" type="datetimeFigureOut">
              <a:rPr lang="en-US" smtClean="0"/>
              <a:t>9/27/2018</a:t>
            </a:fld>
            <a:endParaRPr lang="en-US"/>
          </a:p>
        </p:txBody>
      </p:sp>
      <p:sp>
        <p:nvSpPr>
          <p:cNvPr id="4" name="Footer Placeholder 3">
            <a:extLst>
              <a:ext uri="{FF2B5EF4-FFF2-40B4-BE49-F238E27FC236}">
                <a16:creationId xmlns:a16="http://schemas.microsoft.com/office/drawing/2014/main" id="{5CD31EFF-CA71-44A9-BD3E-BA0FD29DB5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2018 PSGeoData Inc.</a:t>
            </a:r>
          </a:p>
        </p:txBody>
      </p:sp>
      <p:sp>
        <p:nvSpPr>
          <p:cNvPr id="5" name="Slide Number Placeholder 4">
            <a:extLst>
              <a:ext uri="{FF2B5EF4-FFF2-40B4-BE49-F238E27FC236}">
                <a16:creationId xmlns:a16="http://schemas.microsoft.com/office/drawing/2014/main" id="{BD39DD9E-6A98-4036-BA7E-CC9964188C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1D83B5-1B72-40F7-A270-FC730862E986}" type="slidenum">
              <a:rPr lang="en-US" smtClean="0"/>
              <a:t>‹#›</a:t>
            </a:fld>
            <a:endParaRPr lang="en-US"/>
          </a:p>
        </p:txBody>
      </p:sp>
    </p:spTree>
    <p:extLst>
      <p:ext uri="{BB962C8B-B14F-4D97-AF65-F5344CB8AC3E}">
        <p14:creationId xmlns:p14="http://schemas.microsoft.com/office/powerpoint/2010/main" val="329134113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31B3F0-7E57-466B-A839-728527BDFE0E}" type="datetimeFigureOut">
              <a:rPr lang="en-US" smtClean="0"/>
              <a:t>9/27/2018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 2018 PSGeoData Inc.</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4EDB5-716E-4146-8B9C-261ED7E514BC}" type="slidenum">
              <a:rPr lang="en-US" smtClean="0"/>
              <a:t>‹#›</a:t>
            </a:fld>
            <a:endParaRPr lang="en-US"/>
          </a:p>
        </p:txBody>
      </p:sp>
    </p:spTree>
    <p:extLst>
      <p:ext uri="{BB962C8B-B14F-4D97-AF65-F5344CB8AC3E}">
        <p14:creationId xmlns:p14="http://schemas.microsoft.com/office/powerpoint/2010/main" val="150772686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64EDB5-716E-4146-8B9C-261ED7E514BC}" type="slidenum">
              <a:rPr lang="en-US" smtClean="0"/>
              <a:t>14</a:t>
            </a:fld>
            <a:endParaRPr lang="en-US"/>
          </a:p>
        </p:txBody>
      </p:sp>
      <p:sp>
        <p:nvSpPr>
          <p:cNvPr id="5" name="Footer Placeholder 4">
            <a:extLst>
              <a:ext uri="{FF2B5EF4-FFF2-40B4-BE49-F238E27FC236}">
                <a16:creationId xmlns:a16="http://schemas.microsoft.com/office/drawing/2014/main" id="{C05122FE-81F9-4486-9EDD-3AB90832870C}"/>
              </a:ext>
            </a:extLst>
          </p:cNvPr>
          <p:cNvSpPr>
            <a:spLocks noGrp="1"/>
          </p:cNvSpPr>
          <p:nvPr>
            <p:ph type="ftr" sz="quarter" idx="11"/>
          </p:nvPr>
        </p:nvSpPr>
        <p:spPr/>
        <p:txBody>
          <a:bodyPr/>
          <a:lstStyle/>
          <a:p>
            <a:r>
              <a:rPr lang="en-US"/>
              <a:t>© 2018 PSGeoData Inc.</a:t>
            </a:r>
          </a:p>
        </p:txBody>
      </p:sp>
    </p:spTree>
    <p:extLst>
      <p:ext uri="{BB962C8B-B14F-4D97-AF65-F5344CB8AC3E}">
        <p14:creationId xmlns:p14="http://schemas.microsoft.com/office/powerpoint/2010/main" val="142780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D3F030-CBA1-472E-90D6-4CEE27BB1181}" type="datetime1">
              <a:rPr lang="en-US" smtClean="0"/>
              <a:t>9/27/2018</a:t>
            </a:fld>
            <a:endParaRPr lang="en-US"/>
          </a:p>
        </p:txBody>
      </p:sp>
      <p:sp>
        <p:nvSpPr>
          <p:cNvPr id="5" name="Footer Placeholder 4"/>
          <p:cNvSpPr>
            <a:spLocks noGrp="1"/>
          </p:cNvSpPr>
          <p:nvPr>
            <p:ph type="ftr" sz="quarter" idx="11"/>
          </p:nvPr>
        </p:nvSpPr>
        <p:spPr/>
        <p:txBody>
          <a:bodyPr/>
          <a:lstStyle/>
          <a:p>
            <a:r>
              <a:rPr lang="en-US"/>
              <a:t>© 2018 PSGeoData Inc.</a:t>
            </a:r>
          </a:p>
        </p:txBody>
      </p:sp>
      <p:sp>
        <p:nvSpPr>
          <p:cNvPr id="6" name="Slide Number Placeholder 5"/>
          <p:cNvSpPr>
            <a:spLocks noGrp="1"/>
          </p:cNvSpPr>
          <p:nvPr>
            <p:ph type="sldNum" sz="quarter" idx="12"/>
          </p:nvPr>
        </p:nvSpPr>
        <p:spPr/>
        <p:txBody>
          <a:bodyPr/>
          <a:lstStyle/>
          <a:p>
            <a:fld id="{44565DA9-29FE-408E-9460-95AD998CF41A}" type="slidenum">
              <a:rPr lang="en-US" smtClean="0"/>
              <a:t>‹#›</a:t>
            </a:fld>
            <a:endParaRPr lang="en-US"/>
          </a:p>
        </p:txBody>
      </p:sp>
    </p:spTree>
    <p:extLst>
      <p:ext uri="{BB962C8B-B14F-4D97-AF65-F5344CB8AC3E}">
        <p14:creationId xmlns:p14="http://schemas.microsoft.com/office/powerpoint/2010/main" val="1030096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8E580B-4394-45E6-833C-076142CE42EC}" type="datetime1">
              <a:rPr lang="en-US" smtClean="0"/>
              <a:t>9/27/2018</a:t>
            </a:fld>
            <a:endParaRPr lang="en-US"/>
          </a:p>
        </p:txBody>
      </p:sp>
      <p:sp>
        <p:nvSpPr>
          <p:cNvPr id="5" name="Footer Placeholder 4"/>
          <p:cNvSpPr>
            <a:spLocks noGrp="1"/>
          </p:cNvSpPr>
          <p:nvPr>
            <p:ph type="ftr" sz="quarter" idx="11"/>
          </p:nvPr>
        </p:nvSpPr>
        <p:spPr/>
        <p:txBody>
          <a:bodyPr/>
          <a:lstStyle/>
          <a:p>
            <a:r>
              <a:rPr lang="en-US"/>
              <a:t>© 2018 PSGeoData Inc.</a:t>
            </a:r>
          </a:p>
        </p:txBody>
      </p:sp>
      <p:sp>
        <p:nvSpPr>
          <p:cNvPr id="6" name="Slide Number Placeholder 5"/>
          <p:cNvSpPr>
            <a:spLocks noGrp="1"/>
          </p:cNvSpPr>
          <p:nvPr>
            <p:ph type="sldNum" sz="quarter" idx="12"/>
          </p:nvPr>
        </p:nvSpPr>
        <p:spPr/>
        <p:txBody>
          <a:bodyPr/>
          <a:lstStyle/>
          <a:p>
            <a:fld id="{44565DA9-29FE-408E-9460-95AD998CF41A}" type="slidenum">
              <a:rPr lang="en-US" smtClean="0"/>
              <a:t>‹#›</a:t>
            </a:fld>
            <a:endParaRPr lang="en-US"/>
          </a:p>
        </p:txBody>
      </p:sp>
    </p:spTree>
    <p:extLst>
      <p:ext uri="{BB962C8B-B14F-4D97-AF65-F5344CB8AC3E}">
        <p14:creationId xmlns:p14="http://schemas.microsoft.com/office/powerpoint/2010/main" val="331413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B19772-0F15-4CAF-BB53-D73880706B3E}" type="datetime1">
              <a:rPr lang="en-US" smtClean="0"/>
              <a:t>9/27/2018</a:t>
            </a:fld>
            <a:endParaRPr lang="en-US"/>
          </a:p>
        </p:txBody>
      </p:sp>
      <p:sp>
        <p:nvSpPr>
          <p:cNvPr id="5" name="Footer Placeholder 4"/>
          <p:cNvSpPr>
            <a:spLocks noGrp="1"/>
          </p:cNvSpPr>
          <p:nvPr>
            <p:ph type="ftr" sz="quarter" idx="11"/>
          </p:nvPr>
        </p:nvSpPr>
        <p:spPr/>
        <p:txBody>
          <a:bodyPr/>
          <a:lstStyle/>
          <a:p>
            <a:r>
              <a:rPr lang="en-US"/>
              <a:t>© 2018 PSGeoData Inc.</a:t>
            </a:r>
          </a:p>
        </p:txBody>
      </p:sp>
      <p:sp>
        <p:nvSpPr>
          <p:cNvPr id="6" name="Slide Number Placeholder 5"/>
          <p:cNvSpPr>
            <a:spLocks noGrp="1"/>
          </p:cNvSpPr>
          <p:nvPr>
            <p:ph type="sldNum" sz="quarter" idx="12"/>
          </p:nvPr>
        </p:nvSpPr>
        <p:spPr/>
        <p:txBody>
          <a:bodyPr/>
          <a:lstStyle/>
          <a:p>
            <a:fld id="{44565DA9-29FE-408E-9460-95AD998CF41A}" type="slidenum">
              <a:rPr lang="en-US" smtClean="0"/>
              <a:t>‹#›</a:t>
            </a:fld>
            <a:endParaRPr lang="en-US"/>
          </a:p>
        </p:txBody>
      </p:sp>
    </p:spTree>
    <p:extLst>
      <p:ext uri="{BB962C8B-B14F-4D97-AF65-F5344CB8AC3E}">
        <p14:creationId xmlns:p14="http://schemas.microsoft.com/office/powerpoint/2010/main" val="68881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5B3772-512E-40DB-BB33-BFB01B7300C7}" type="datetime1">
              <a:rPr lang="en-US" smtClean="0"/>
              <a:t>9/27/2018</a:t>
            </a:fld>
            <a:endParaRPr lang="en-US"/>
          </a:p>
        </p:txBody>
      </p:sp>
      <p:sp>
        <p:nvSpPr>
          <p:cNvPr id="5" name="Footer Placeholder 4"/>
          <p:cNvSpPr>
            <a:spLocks noGrp="1"/>
          </p:cNvSpPr>
          <p:nvPr>
            <p:ph type="ftr" sz="quarter" idx="11"/>
          </p:nvPr>
        </p:nvSpPr>
        <p:spPr/>
        <p:txBody>
          <a:bodyPr/>
          <a:lstStyle/>
          <a:p>
            <a:r>
              <a:rPr lang="en-US"/>
              <a:t>© 2018 PSGeoData Inc.</a:t>
            </a:r>
          </a:p>
        </p:txBody>
      </p:sp>
      <p:sp>
        <p:nvSpPr>
          <p:cNvPr id="6" name="Slide Number Placeholder 5"/>
          <p:cNvSpPr>
            <a:spLocks noGrp="1"/>
          </p:cNvSpPr>
          <p:nvPr>
            <p:ph type="sldNum" sz="quarter" idx="12"/>
          </p:nvPr>
        </p:nvSpPr>
        <p:spPr/>
        <p:txBody>
          <a:bodyPr/>
          <a:lstStyle/>
          <a:p>
            <a:fld id="{44565DA9-29FE-408E-9460-95AD998CF41A}" type="slidenum">
              <a:rPr lang="en-US" smtClean="0"/>
              <a:t>‹#›</a:t>
            </a:fld>
            <a:endParaRPr lang="en-US"/>
          </a:p>
        </p:txBody>
      </p:sp>
    </p:spTree>
    <p:extLst>
      <p:ext uri="{BB962C8B-B14F-4D97-AF65-F5344CB8AC3E}">
        <p14:creationId xmlns:p14="http://schemas.microsoft.com/office/powerpoint/2010/main" val="3334005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E6ACCF-A27F-419D-8663-BC114A896225}" type="datetime1">
              <a:rPr lang="en-US" smtClean="0"/>
              <a:t>9/27/2018</a:t>
            </a:fld>
            <a:endParaRPr lang="en-US"/>
          </a:p>
        </p:txBody>
      </p:sp>
      <p:sp>
        <p:nvSpPr>
          <p:cNvPr id="5" name="Footer Placeholder 4"/>
          <p:cNvSpPr>
            <a:spLocks noGrp="1"/>
          </p:cNvSpPr>
          <p:nvPr>
            <p:ph type="ftr" sz="quarter" idx="11"/>
          </p:nvPr>
        </p:nvSpPr>
        <p:spPr/>
        <p:txBody>
          <a:bodyPr/>
          <a:lstStyle/>
          <a:p>
            <a:r>
              <a:rPr lang="en-US"/>
              <a:t>© 2018 PSGeoData Inc.</a:t>
            </a:r>
          </a:p>
        </p:txBody>
      </p:sp>
      <p:sp>
        <p:nvSpPr>
          <p:cNvPr id="6" name="Slide Number Placeholder 5"/>
          <p:cNvSpPr>
            <a:spLocks noGrp="1"/>
          </p:cNvSpPr>
          <p:nvPr>
            <p:ph type="sldNum" sz="quarter" idx="12"/>
          </p:nvPr>
        </p:nvSpPr>
        <p:spPr/>
        <p:txBody>
          <a:bodyPr/>
          <a:lstStyle/>
          <a:p>
            <a:fld id="{44565DA9-29FE-408E-9460-95AD998CF41A}" type="slidenum">
              <a:rPr lang="en-US" smtClean="0"/>
              <a:t>‹#›</a:t>
            </a:fld>
            <a:endParaRPr lang="en-US"/>
          </a:p>
        </p:txBody>
      </p:sp>
    </p:spTree>
    <p:extLst>
      <p:ext uri="{BB962C8B-B14F-4D97-AF65-F5344CB8AC3E}">
        <p14:creationId xmlns:p14="http://schemas.microsoft.com/office/powerpoint/2010/main" val="327423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2C70B5-ED47-496C-898F-1A9CFD7815A0}" type="datetime1">
              <a:rPr lang="en-US" smtClean="0"/>
              <a:t>9/27/2018</a:t>
            </a:fld>
            <a:endParaRPr lang="en-US"/>
          </a:p>
        </p:txBody>
      </p:sp>
      <p:sp>
        <p:nvSpPr>
          <p:cNvPr id="6" name="Footer Placeholder 5"/>
          <p:cNvSpPr>
            <a:spLocks noGrp="1"/>
          </p:cNvSpPr>
          <p:nvPr>
            <p:ph type="ftr" sz="quarter" idx="11"/>
          </p:nvPr>
        </p:nvSpPr>
        <p:spPr/>
        <p:txBody>
          <a:bodyPr/>
          <a:lstStyle/>
          <a:p>
            <a:r>
              <a:rPr lang="en-US"/>
              <a:t>© 2018 PSGeoData Inc.</a:t>
            </a:r>
          </a:p>
        </p:txBody>
      </p:sp>
      <p:sp>
        <p:nvSpPr>
          <p:cNvPr id="7" name="Slide Number Placeholder 6"/>
          <p:cNvSpPr>
            <a:spLocks noGrp="1"/>
          </p:cNvSpPr>
          <p:nvPr>
            <p:ph type="sldNum" sz="quarter" idx="12"/>
          </p:nvPr>
        </p:nvSpPr>
        <p:spPr/>
        <p:txBody>
          <a:bodyPr/>
          <a:lstStyle/>
          <a:p>
            <a:fld id="{44565DA9-29FE-408E-9460-95AD998CF41A}" type="slidenum">
              <a:rPr lang="en-US" smtClean="0"/>
              <a:t>‹#›</a:t>
            </a:fld>
            <a:endParaRPr lang="en-US"/>
          </a:p>
        </p:txBody>
      </p:sp>
    </p:spTree>
    <p:extLst>
      <p:ext uri="{BB962C8B-B14F-4D97-AF65-F5344CB8AC3E}">
        <p14:creationId xmlns:p14="http://schemas.microsoft.com/office/powerpoint/2010/main" val="3761224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FE2814-2F1F-4B9F-82A4-AF6AE9B369DB}" type="datetime1">
              <a:rPr lang="en-US" smtClean="0"/>
              <a:t>9/27/2018</a:t>
            </a:fld>
            <a:endParaRPr lang="en-US"/>
          </a:p>
        </p:txBody>
      </p:sp>
      <p:sp>
        <p:nvSpPr>
          <p:cNvPr id="8" name="Footer Placeholder 7"/>
          <p:cNvSpPr>
            <a:spLocks noGrp="1"/>
          </p:cNvSpPr>
          <p:nvPr>
            <p:ph type="ftr" sz="quarter" idx="11"/>
          </p:nvPr>
        </p:nvSpPr>
        <p:spPr/>
        <p:txBody>
          <a:bodyPr/>
          <a:lstStyle/>
          <a:p>
            <a:r>
              <a:rPr lang="en-US"/>
              <a:t>© 2018 PSGeoData Inc.</a:t>
            </a:r>
          </a:p>
        </p:txBody>
      </p:sp>
      <p:sp>
        <p:nvSpPr>
          <p:cNvPr id="9" name="Slide Number Placeholder 8"/>
          <p:cNvSpPr>
            <a:spLocks noGrp="1"/>
          </p:cNvSpPr>
          <p:nvPr>
            <p:ph type="sldNum" sz="quarter" idx="12"/>
          </p:nvPr>
        </p:nvSpPr>
        <p:spPr/>
        <p:txBody>
          <a:bodyPr/>
          <a:lstStyle/>
          <a:p>
            <a:fld id="{44565DA9-29FE-408E-9460-95AD998CF41A}" type="slidenum">
              <a:rPr lang="en-US" smtClean="0"/>
              <a:t>‹#›</a:t>
            </a:fld>
            <a:endParaRPr lang="en-US"/>
          </a:p>
        </p:txBody>
      </p:sp>
    </p:spTree>
    <p:extLst>
      <p:ext uri="{BB962C8B-B14F-4D97-AF65-F5344CB8AC3E}">
        <p14:creationId xmlns:p14="http://schemas.microsoft.com/office/powerpoint/2010/main" val="1923520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9A98F3-C5AD-4333-A2CA-098540F2C5C0}" type="datetime1">
              <a:rPr lang="en-US" smtClean="0"/>
              <a:t>9/27/2018</a:t>
            </a:fld>
            <a:endParaRPr lang="en-US"/>
          </a:p>
        </p:txBody>
      </p:sp>
      <p:sp>
        <p:nvSpPr>
          <p:cNvPr id="4" name="Footer Placeholder 3"/>
          <p:cNvSpPr>
            <a:spLocks noGrp="1"/>
          </p:cNvSpPr>
          <p:nvPr>
            <p:ph type="ftr" sz="quarter" idx="11"/>
          </p:nvPr>
        </p:nvSpPr>
        <p:spPr/>
        <p:txBody>
          <a:bodyPr/>
          <a:lstStyle/>
          <a:p>
            <a:r>
              <a:rPr lang="en-US"/>
              <a:t>© 2018 PSGeoData Inc.</a:t>
            </a:r>
          </a:p>
        </p:txBody>
      </p:sp>
      <p:sp>
        <p:nvSpPr>
          <p:cNvPr id="5" name="Slide Number Placeholder 4"/>
          <p:cNvSpPr>
            <a:spLocks noGrp="1"/>
          </p:cNvSpPr>
          <p:nvPr>
            <p:ph type="sldNum" sz="quarter" idx="12"/>
          </p:nvPr>
        </p:nvSpPr>
        <p:spPr/>
        <p:txBody>
          <a:bodyPr/>
          <a:lstStyle/>
          <a:p>
            <a:fld id="{44565DA9-29FE-408E-9460-95AD998CF41A}" type="slidenum">
              <a:rPr lang="en-US" smtClean="0"/>
              <a:t>‹#›</a:t>
            </a:fld>
            <a:endParaRPr lang="en-US"/>
          </a:p>
        </p:txBody>
      </p:sp>
    </p:spTree>
    <p:extLst>
      <p:ext uri="{BB962C8B-B14F-4D97-AF65-F5344CB8AC3E}">
        <p14:creationId xmlns:p14="http://schemas.microsoft.com/office/powerpoint/2010/main" val="4141373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97B65-3F19-4C40-BEAC-EDB33D2FD1CA}" type="datetime1">
              <a:rPr lang="en-US" smtClean="0"/>
              <a:t>9/27/2018</a:t>
            </a:fld>
            <a:endParaRPr lang="en-US"/>
          </a:p>
        </p:txBody>
      </p:sp>
      <p:sp>
        <p:nvSpPr>
          <p:cNvPr id="3" name="Footer Placeholder 2"/>
          <p:cNvSpPr>
            <a:spLocks noGrp="1"/>
          </p:cNvSpPr>
          <p:nvPr>
            <p:ph type="ftr" sz="quarter" idx="11"/>
          </p:nvPr>
        </p:nvSpPr>
        <p:spPr/>
        <p:txBody>
          <a:bodyPr/>
          <a:lstStyle/>
          <a:p>
            <a:r>
              <a:rPr lang="en-US"/>
              <a:t>© 2018 PSGeoData Inc.</a:t>
            </a:r>
          </a:p>
        </p:txBody>
      </p:sp>
      <p:sp>
        <p:nvSpPr>
          <p:cNvPr id="4" name="Slide Number Placeholder 3"/>
          <p:cNvSpPr>
            <a:spLocks noGrp="1"/>
          </p:cNvSpPr>
          <p:nvPr>
            <p:ph type="sldNum" sz="quarter" idx="12"/>
          </p:nvPr>
        </p:nvSpPr>
        <p:spPr/>
        <p:txBody>
          <a:bodyPr/>
          <a:lstStyle/>
          <a:p>
            <a:fld id="{44565DA9-29FE-408E-9460-95AD998CF41A}" type="slidenum">
              <a:rPr lang="en-US" smtClean="0"/>
              <a:t>‹#›</a:t>
            </a:fld>
            <a:endParaRPr lang="en-US"/>
          </a:p>
        </p:txBody>
      </p:sp>
    </p:spTree>
    <p:extLst>
      <p:ext uri="{BB962C8B-B14F-4D97-AF65-F5344CB8AC3E}">
        <p14:creationId xmlns:p14="http://schemas.microsoft.com/office/powerpoint/2010/main" val="213517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6900F2-4CFD-4371-AE30-DBA0E9A43323}" type="datetime1">
              <a:rPr lang="en-US" smtClean="0"/>
              <a:t>9/27/2018</a:t>
            </a:fld>
            <a:endParaRPr lang="en-US"/>
          </a:p>
        </p:txBody>
      </p:sp>
      <p:sp>
        <p:nvSpPr>
          <p:cNvPr id="6" name="Footer Placeholder 5"/>
          <p:cNvSpPr>
            <a:spLocks noGrp="1"/>
          </p:cNvSpPr>
          <p:nvPr>
            <p:ph type="ftr" sz="quarter" idx="11"/>
          </p:nvPr>
        </p:nvSpPr>
        <p:spPr/>
        <p:txBody>
          <a:bodyPr/>
          <a:lstStyle/>
          <a:p>
            <a:r>
              <a:rPr lang="en-US"/>
              <a:t>© 2018 PSGeoData Inc.</a:t>
            </a:r>
          </a:p>
        </p:txBody>
      </p:sp>
      <p:sp>
        <p:nvSpPr>
          <p:cNvPr id="7" name="Slide Number Placeholder 6"/>
          <p:cNvSpPr>
            <a:spLocks noGrp="1"/>
          </p:cNvSpPr>
          <p:nvPr>
            <p:ph type="sldNum" sz="quarter" idx="12"/>
          </p:nvPr>
        </p:nvSpPr>
        <p:spPr/>
        <p:txBody>
          <a:bodyPr/>
          <a:lstStyle/>
          <a:p>
            <a:fld id="{44565DA9-29FE-408E-9460-95AD998CF41A}" type="slidenum">
              <a:rPr lang="en-US" smtClean="0"/>
              <a:t>‹#›</a:t>
            </a:fld>
            <a:endParaRPr lang="en-US"/>
          </a:p>
        </p:txBody>
      </p:sp>
    </p:spTree>
    <p:extLst>
      <p:ext uri="{BB962C8B-B14F-4D97-AF65-F5344CB8AC3E}">
        <p14:creationId xmlns:p14="http://schemas.microsoft.com/office/powerpoint/2010/main" val="3288766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523F74-22A7-4EDF-BA4D-72BC491A16BB}" type="datetime1">
              <a:rPr lang="en-US" smtClean="0"/>
              <a:t>9/27/2018</a:t>
            </a:fld>
            <a:endParaRPr lang="en-US"/>
          </a:p>
        </p:txBody>
      </p:sp>
      <p:sp>
        <p:nvSpPr>
          <p:cNvPr id="6" name="Footer Placeholder 5"/>
          <p:cNvSpPr>
            <a:spLocks noGrp="1"/>
          </p:cNvSpPr>
          <p:nvPr>
            <p:ph type="ftr" sz="quarter" idx="11"/>
          </p:nvPr>
        </p:nvSpPr>
        <p:spPr/>
        <p:txBody>
          <a:bodyPr/>
          <a:lstStyle/>
          <a:p>
            <a:r>
              <a:rPr lang="en-US"/>
              <a:t>© 2018 PSGeoData Inc.</a:t>
            </a:r>
          </a:p>
        </p:txBody>
      </p:sp>
      <p:sp>
        <p:nvSpPr>
          <p:cNvPr id="7" name="Slide Number Placeholder 6"/>
          <p:cNvSpPr>
            <a:spLocks noGrp="1"/>
          </p:cNvSpPr>
          <p:nvPr>
            <p:ph type="sldNum" sz="quarter" idx="12"/>
          </p:nvPr>
        </p:nvSpPr>
        <p:spPr/>
        <p:txBody>
          <a:bodyPr/>
          <a:lstStyle/>
          <a:p>
            <a:fld id="{44565DA9-29FE-408E-9460-95AD998CF41A}" type="slidenum">
              <a:rPr lang="en-US" smtClean="0"/>
              <a:t>‹#›</a:t>
            </a:fld>
            <a:endParaRPr lang="en-US"/>
          </a:p>
        </p:txBody>
      </p:sp>
    </p:spTree>
    <p:extLst>
      <p:ext uri="{BB962C8B-B14F-4D97-AF65-F5344CB8AC3E}">
        <p14:creationId xmlns:p14="http://schemas.microsoft.com/office/powerpoint/2010/main" val="285730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4D8A8A-EEED-4385-A967-556B98077852}" type="datetime1">
              <a:rPr lang="en-US" smtClean="0"/>
              <a:t>9/27/2018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2018 PSGeoData Inc.</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565DA9-29FE-408E-9460-95AD998CF41A}" type="slidenum">
              <a:rPr lang="en-US" smtClean="0"/>
              <a:t>‹#›</a:t>
            </a:fld>
            <a:endParaRPr lang="en-US"/>
          </a:p>
        </p:txBody>
      </p:sp>
    </p:spTree>
    <p:extLst>
      <p:ext uri="{BB962C8B-B14F-4D97-AF65-F5344CB8AC3E}">
        <p14:creationId xmlns:p14="http://schemas.microsoft.com/office/powerpoint/2010/main" val="1952453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172" y="1740877"/>
            <a:ext cx="10515600" cy="494934"/>
          </a:xfrm>
        </p:spPr>
        <p:txBody>
          <a:bodyPr>
            <a:noAutofit/>
          </a:bodyPr>
          <a:lstStyle/>
          <a:p>
            <a:pPr algn="ctr"/>
            <a:r>
              <a:rPr lang="en-US" sz="4800" b="1" dirty="0">
                <a:solidFill>
                  <a:srgbClr val="002060"/>
                </a:solidFill>
              </a:rPr>
              <a:t>SRC CORPORATE DATA COMPARE</a:t>
            </a:r>
          </a:p>
        </p:txBody>
      </p:sp>
      <p:sp>
        <p:nvSpPr>
          <p:cNvPr id="7" name="TextBox 6"/>
          <p:cNvSpPr txBox="1"/>
          <p:nvPr/>
        </p:nvSpPr>
        <p:spPr>
          <a:xfrm>
            <a:off x="1741066" y="2220791"/>
            <a:ext cx="2048418" cy="261610"/>
          </a:xfrm>
          <a:prstGeom prst="rect">
            <a:avLst/>
          </a:prstGeom>
          <a:noFill/>
        </p:spPr>
        <p:txBody>
          <a:bodyPr wrap="square" rtlCol="0">
            <a:spAutoFit/>
          </a:bodyPr>
          <a:lstStyle/>
          <a:p>
            <a:r>
              <a:rPr lang="en-US" sz="1100" dirty="0"/>
              <a:t>Presented by: Phil Schumacher</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050" y="2644260"/>
            <a:ext cx="2332398" cy="636109"/>
          </a:xfrm>
          <a:prstGeom prst="rect">
            <a:avLst/>
          </a:prstGeom>
        </p:spPr>
      </p:pic>
      <p:sp>
        <p:nvSpPr>
          <p:cNvPr id="6" name="TextBox 5"/>
          <p:cNvSpPr txBox="1"/>
          <p:nvPr/>
        </p:nvSpPr>
        <p:spPr>
          <a:xfrm>
            <a:off x="1741066" y="2453888"/>
            <a:ext cx="1571366" cy="253916"/>
          </a:xfrm>
          <a:prstGeom prst="rect">
            <a:avLst/>
          </a:prstGeom>
          <a:noFill/>
        </p:spPr>
        <p:txBody>
          <a:bodyPr wrap="square" rtlCol="0">
            <a:spAutoFit/>
          </a:bodyPr>
          <a:lstStyle/>
          <a:p>
            <a:r>
              <a:rPr lang="en-US" sz="1050" dirty="0"/>
              <a:t>Revision: 27-Sep-2018</a:t>
            </a:r>
          </a:p>
        </p:txBody>
      </p:sp>
    </p:spTree>
    <p:extLst>
      <p:ext uri="{BB962C8B-B14F-4D97-AF65-F5344CB8AC3E}">
        <p14:creationId xmlns:p14="http://schemas.microsoft.com/office/powerpoint/2010/main" val="388227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340EF48-A440-466E-A275-70C666ECECBF}"/>
              </a:ext>
            </a:extLst>
          </p:cNvPr>
          <p:cNvSpPr>
            <a:spLocks noGrp="1"/>
          </p:cNvSpPr>
          <p:nvPr>
            <p:ph type="title"/>
          </p:nvPr>
        </p:nvSpPr>
        <p:spPr>
          <a:xfrm>
            <a:off x="168334" y="87135"/>
            <a:ext cx="6625275" cy="296987"/>
          </a:xfrm>
        </p:spPr>
        <p:txBody>
          <a:bodyPr>
            <a:noAutofit/>
          </a:bodyPr>
          <a:lstStyle/>
          <a:p>
            <a:r>
              <a:rPr lang="en-US" sz="2000" b="1" dirty="0"/>
              <a:t>POST2003 SRC DATA CHANGE REPORT </a:t>
            </a:r>
          </a:p>
        </p:txBody>
      </p:sp>
      <p:sp>
        <p:nvSpPr>
          <p:cNvPr id="12" name="TextBox 11">
            <a:extLst>
              <a:ext uri="{FF2B5EF4-FFF2-40B4-BE49-F238E27FC236}">
                <a16:creationId xmlns:a16="http://schemas.microsoft.com/office/drawing/2014/main" id="{99930C49-E6FD-4720-AE2E-301F7955ADB9}"/>
              </a:ext>
            </a:extLst>
          </p:cNvPr>
          <p:cNvSpPr txBox="1"/>
          <p:nvPr/>
        </p:nvSpPr>
        <p:spPr>
          <a:xfrm>
            <a:off x="168334" y="924350"/>
            <a:ext cx="3611186" cy="338554"/>
          </a:xfrm>
          <a:prstGeom prst="rect">
            <a:avLst/>
          </a:prstGeom>
          <a:noFill/>
        </p:spPr>
        <p:txBody>
          <a:bodyPr wrap="square" rtlCol="0">
            <a:spAutoFit/>
          </a:bodyPr>
          <a:lstStyle/>
          <a:p>
            <a:r>
              <a:rPr lang="en-US" sz="1600" dirty="0"/>
              <a:t>DATA CHANGE REPORT (REPORT OBJECT)</a:t>
            </a:r>
          </a:p>
        </p:txBody>
      </p:sp>
      <p:pic>
        <p:nvPicPr>
          <p:cNvPr id="17" name="Picture 16">
            <a:extLst>
              <a:ext uri="{FF2B5EF4-FFF2-40B4-BE49-F238E27FC236}">
                <a16:creationId xmlns:a16="http://schemas.microsoft.com/office/drawing/2014/main" id="{7FCA3AC5-A97E-4F05-BB64-297786A76ECF}"/>
              </a:ext>
            </a:extLst>
          </p:cNvPr>
          <p:cNvPicPr/>
          <p:nvPr/>
        </p:nvPicPr>
        <p:blipFill>
          <a:blip r:embed="rId2"/>
          <a:stretch>
            <a:fillRect/>
          </a:stretch>
        </p:blipFill>
        <p:spPr>
          <a:xfrm>
            <a:off x="298988" y="1239130"/>
            <a:ext cx="3969834" cy="4140620"/>
          </a:xfrm>
          <a:prstGeom prst="rect">
            <a:avLst/>
          </a:prstGeom>
          <a:ln>
            <a:solidFill>
              <a:schemeClr val="tx1"/>
            </a:solidFill>
          </a:ln>
        </p:spPr>
      </p:pic>
      <p:pic>
        <p:nvPicPr>
          <p:cNvPr id="16" name="Picture 15">
            <a:extLst>
              <a:ext uri="{FF2B5EF4-FFF2-40B4-BE49-F238E27FC236}">
                <a16:creationId xmlns:a16="http://schemas.microsoft.com/office/drawing/2014/main" id="{46949BA6-1068-42FE-907E-EF877892C31E}"/>
              </a:ext>
            </a:extLst>
          </p:cNvPr>
          <p:cNvPicPr/>
          <p:nvPr/>
        </p:nvPicPr>
        <p:blipFill>
          <a:blip r:embed="rId3"/>
          <a:stretch>
            <a:fillRect/>
          </a:stretch>
        </p:blipFill>
        <p:spPr>
          <a:xfrm>
            <a:off x="1002771" y="2576799"/>
            <a:ext cx="3047337" cy="3384843"/>
          </a:xfrm>
          <a:prstGeom prst="rect">
            <a:avLst/>
          </a:prstGeom>
          <a:ln>
            <a:solidFill>
              <a:schemeClr val="tx1"/>
            </a:solidFill>
          </a:ln>
        </p:spPr>
      </p:pic>
      <p:pic>
        <p:nvPicPr>
          <p:cNvPr id="15" name="Picture 14">
            <a:extLst>
              <a:ext uri="{FF2B5EF4-FFF2-40B4-BE49-F238E27FC236}">
                <a16:creationId xmlns:a16="http://schemas.microsoft.com/office/drawing/2014/main" id="{C4A295B1-8A85-4EFE-B05A-EC8752A0ACE3}"/>
              </a:ext>
            </a:extLst>
          </p:cNvPr>
          <p:cNvPicPr/>
          <p:nvPr/>
        </p:nvPicPr>
        <p:blipFill>
          <a:blip r:embed="rId4"/>
          <a:stretch>
            <a:fillRect/>
          </a:stretch>
        </p:blipFill>
        <p:spPr>
          <a:xfrm>
            <a:off x="2457742" y="3267452"/>
            <a:ext cx="3184731" cy="3426193"/>
          </a:xfrm>
          <a:prstGeom prst="rect">
            <a:avLst/>
          </a:prstGeom>
          <a:ln>
            <a:solidFill>
              <a:schemeClr val="tx1"/>
            </a:solidFill>
          </a:ln>
        </p:spPr>
      </p:pic>
      <p:pic>
        <p:nvPicPr>
          <p:cNvPr id="19" name="Picture 18">
            <a:extLst>
              <a:ext uri="{FF2B5EF4-FFF2-40B4-BE49-F238E27FC236}">
                <a16:creationId xmlns:a16="http://schemas.microsoft.com/office/drawing/2014/main" id="{E577C42C-5899-41FF-BEAD-A84A46FDC00F}"/>
              </a:ext>
            </a:extLst>
          </p:cNvPr>
          <p:cNvPicPr/>
          <p:nvPr/>
        </p:nvPicPr>
        <p:blipFill>
          <a:blip r:embed="rId5"/>
          <a:stretch>
            <a:fillRect/>
          </a:stretch>
        </p:blipFill>
        <p:spPr>
          <a:xfrm>
            <a:off x="6604708" y="1447570"/>
            <a:ext cx="5021990" cy="2869501"/>
          </a:xfrm>
          <a:prstGeom prst="rect">
            <a:avLst/>
          </a:prstGeom>
          <a:ln>
            <a:solidFill>
              <a:schemeClr val="tx1"/>
            </a:solidFill>
          </a:ln>
        </p:spPr>
      </p:pic>
      <p:sp>
        <p:nvSpPr>
          <p:cNvPr id="20" name="TextBox 19">
            <a:extLst>
              <a:ext uri="{FF2B5EF4-FFF2-40B4-BE49-F238E27FC236}">
                <a16:creationId xmlns:a16="http://schemas.microsoft.com/office/drawing/2014/main" id="{68864DF6-B46D-4A34-B02E-7A4FF2DA8650}"/>
              </a:ext>
            </a:extLst>
          </p:cNvPr>
          <p:cNvSpPr txBox="1"/>
          <p:nvPr/>
        </p:nvSpPr>
        <p:spPr>
          <a:xfrm>
            <a:off x="6532108" y="924350"/>
            <a:ext cx="3535436" cy="523220"/>
          </a:xfrm>
          <a:prstGeom prst="rect">
            <a:avLst/>
          </a:prstGeom>
          <a:noFill/>
        </p:spPr>
        <p:txBody>
          <a:bodyPr wrap="square" rtlCol="0">
            <a:spAutoFit/>
          </a:bodyPr>
          <a:lstStyle/>
          <a:p>
            <a:r>
              <a:rPr lang="en-US" sz="1600" dirty="0"/>
              <a:t>DATA CHANGE REPORT FORM </a:t>
            </a:r>
          </a:p>
          <a:p>
            <a:r>
              <a:rPr lang="en-US" sz="1200" dirty="0"/>
              <a:t>(DERIVED LOOK AT DIRECTLY CORPSAMPLEASSAY)</a:t>
            </a:r>
            <a:endParaRPr lang="en-US" sz="1600" dirty="0"/>
          </a:p>
        </p:txBody>
      </p:sp>
      <p:sp>
        <p:nvSpPr>
          <p:cNvPr id="21" name="TextBox 20">
            <a:extLst>
              <a:ext uri="{FF2B5EF4-FFF2-40B4-BE49-F238E27FC236}">
                <a16:creationId xmlns:a16="http://schemas.microsoft.com/office/drawing/2014/main" id="{F44B7446-8ADF-45D8-86D2-E13D560BB4B8}"/>
              </a:ext>
            </a:extLst>
          </p:cNvPr>
          <p:cNvSpPr txBox="1"/>
          <p:nvPr/>
        </p:nvSpPr>
        <p:spPr>
          <a:xfrm>
            <a:off x="168334" y="308798"/>
            <a:ext cx="11554274" cy="584775"/>
          </a:xfrm>
          <a:prstGeom prst="rect">
            <a:avLst/>
          </a:prstGeom>
          <a:noFill/>
        </p:spPr>
        <p:txBody>
          <a:bodyPr wrap="square" rtlCol="0">
            <a:spAutoFit/>
          </a:bodyPr>
          <a:lstStyle/>
          <a:p>
            <a:r>
              <a:rPr lang="en-US" sz="1600" dirty="0"/>
              <a:t>The DATA CHANGE REPORT allows the user to report on any SRC POST2003 data which has been UPDATED or INSERTED (NEW).  These reports will only query the SRC POST2003 data changed.</a:t>
            </a:r>
          </a:p>
        </p:txBody>
      </p:sp>
      <p:cxnSp>
        <p:nvCxnSpPr>
          <p:cNvPr id="4" name="Straight Connector 3">
            <a:extLst>
              <a:ext uri="{FF2B5EF4-FFF2-40B4-BE49-F238E27FC236}">
                <a16:creationId xmlns:a16="http://schemas.microsoft.com/office/drawing/2014/main" id="{FAA946B1-69FA-48CC-8966-5C7F9FBB3526}"/>
              </a:ext>
            </a:extLst>
          </p:cNvPr>
          <p:cNvCxnSpPr/>
          <p:nvPr/>
        </p:nvCxnSpPr>
        <p:spPr>
          <a:xfrm>
            <a:off x="298988" y="893573"/>
            <a:ext cx="114236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47FF385C-08D0-4A32-A92A-74C8B10B002D}"/>
              </a:ext>
            </a:extLst>
          </p:cNvPr>
          <p:cNvSpPr txBox="1">
            <a:spLocks/>
          </p:cNvSpPr>
          <p:nvPr/>
        </p:nvSpPr>
        <p:spPr>
          <a:xfrm>
            <a:off x="11015472" y="6492875"/>
            <a:ext cx="1176528"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a:solidFill>
                  <a:schemeClr val="bg1">
                    <a:lumMod val="75000"/>
                  </a:schemeClr>
                </a:solidFill>
              </a:rPr>
              <a:t>© 2018 PSGeoData Inc.</a:t>
            </a:r>
            <a:endParaRPr lang="en-US" sz="700" dirty="0">
              <a:solidFill>
                <a:schemeClr val="bg1">
                  <a:lumMod val="75000"/>
                </a:schemeClr>
              </a:solidFill>
            </a:endParaRPr>
          </a:p>
        </p:txBody>
      </p:sp>
    </p:spTree>
    <p:extLst>
      <p:ext uri="{BB962C8B-B14F-4D97-AF65-F5344CB8AC3E}">
        <p14:creationId xmlns:p14="http://schemas.microsoft.com/office/powerpoint/2010/main" val="222767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340EF48-A440-466E-A275-70C666ECECBF}"/>
              </a:ext>
            </a:extLst>
          </p:cNvPr>
          <p:cNvSpPr>
            <a:spLocks noGrp="1"/>
          </p:cNvSpPr>
          <p:nvPr>
            <p:ph type="title"/>
          </p:nvPr>
        </p:nvSpPr>
        <p:spPr>
          <a:xfrm>
            <a:off x="168334" y="87135"/>
            <a:ext cx="6625275" cy="296987"/>
          </a:xfrm>
        </p:spPr>
        <p:txBody>
          <a:bodyPr>
            <a:noAutofit/>
          </a:bodyPr>
          <a:lstStyle/>
          <a:p>
            <a:r>
              <a:rPr lang="en-US" sz="2000" b="1" dirty="0"/>
              <a:t>OTHER REPORTS (In Progress) </a:t>
            </a:r>
          </a:p>
        </p:txBody>
      </p:sp>
      <p:sp>
        <p:nvSpPr>
          <p:cNvPr id="13" name="TextBox 12">
            <a:extLst>
              <a:ext uri="{FF2B5EF4-FFF2-40B4-BE49-F238E27FC236}">
                <a16:creationId xmlns:a16="http://schemas.microsoft.com/office/drawing/2014/main" id="{374674CB-5CFC-47F0-91CC-E72F42992EC2}"/>
              </a:ext>
            </a:extLst>
          </p:cNvPr>
          <p:cNvSpPr txBox="1"/>
          <p:nvPr/>
        </p:nvSpPr>
        <p:spPr>
          <a:xfrm>
            <a:off x="168334" y="762804"/>
            <a:ext cx="11010712" cy="1815882"/>
          </a:xfrm>
          <a:prstGeom prst="rect">
            <a:avLst/>
          </a:prstGeom>
          <a:noFill/>
        </p:spPr>
        <p:txBody>
          <a:bodyPr wrap="square" rtlCol="0">
            <a:spAutoFit/>
          </a:bodyPr>
          <a:lstStyle/>
          <a:p>
            <a:r>
              <a:rPr lang="en-US" sz="1600" b="1" dirty="0"/>
              <a:t>FIELD MAPPING REPORT</a:t>
            </a:r>
          </a:p>
          <a:p>
            <a:pPr marL="285750" indent="-285750">
              <a:buFont typeface="Arial" panose="020B0604020202020204" pitchFamily="34" charset="0"/>
              <a:buChar char="•"/>
            </a:pPr>
            <a:r>
              <a:rPr lang="en-US" sz="1600" dirty="0"/>
              <a:t>Comprehensive field descriptions for all POST2003 tables involved in the signoff process.</a:t>
            </a:r>
          </a:p>
          <a:p>
            <a:endParaRPr lang="en-US" sz="1600" dirty="0"/>
          </a:p>
          <a:p>
            <a:r>
              <a:rPr lang="en-US" sz="1600" b="1" dirty="0"/>
              <a:t>PROJECT SIGNOFF REPORT</a:t>
            </a:r>
          </a:p>
          <a:p>
            <a:pPr marL="285750" indent="-285750">
              <a:buFont typeface="Arial" panose="020B0604020202020204" pitchFamily="34" charset="0"/>
              <a:buChar char="•"/>
            </a:pPr>
            <a:r>
              <a:rPr lang="en-US" sz="1600" dirty="0"/>
              <a:t>All stats and Signoff Status all each level (Similar to PROJECTCODE GROUP form with added stats and visuals (charts and tables) for quicker assessment.</a:t>
            </a:r>
          </a:p>
          <a:p>
            <a:r>
              <a:rPr lang="en-US" sz="1600" dirty="0"/>
              <a:t> </a:t>
            </a:r>
          </a:p>
        </p:txBody>
      </p:sp>
      <p:sp>
        <p:nvSpPr>
          <p:cNvPr id="6" name="Footer Placeholder 2">
            <a:extLst>
              <a:ext uri="{FF2B5EF4-FFF2-40B4-BE49-F238E27FC236}">
                <a16:creationId xmlns:a16="http://schemas.microsoft.com/office/drawing/2014/main" id="{B76055C9-EFBD-4F2C-AC31-D165820D447D}"/>
              </a:ext>
            </a:extLst>
          </p:cNvPr>
          <p:cNvSpPr txBox="1">
            <a:spLocks/>
          </p:cNvSpPr>
          <p:nvPr/>
        </p:nvSpPr>
        <p:spPr>
          <a:xfrm>
            <a:off x="11015472" y="6492875"/>
            <a:ext cx="1176528"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a:solidFill>
                  <a:schemeClr val="bg1">
                    <a:lumMod val="75000"/>
                  </a:schemeClr>
                </a:solidFill>
              </a:rPr>
              <a:t>© 2018 PSGeoData Inc.</a:t>
            </a:r>
            <a:endParaRPr lang="en-US" sz="700" dirty="0">
              <a:solidFill>
                <a:schemeClr val="bg1">
                  <a:lumMod val="75000"/>
                </a:schemeClr>
              </a:solidFill>
            </a:endParaRPr>
          </a:p>
        </p:txBody>
      </p:sp>
    </p:spTree>
    <p:extLst>
      <p:ext uri="{BB962C8B-B14F-4D97-AF65-F5344CB8AC3E}">
        <p14:creationId xmlns:p14="http://schemas.microsoft.com/office/powerpoint/2010/main" val="4173747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340EF48-A440-466E-A275-70C666ECECBF}"/>
              </a:ext>
            </a:extLst>
          </p:cNvPr>
          <p:cNvSpPr>
            <a:spLocks noGrp="1"/>
          </p:cNvSpPr>
          <p:nvPr>
            <p:ph type="title"/>
          </p:nvPr>
        </p:nvSpPr>
        <p:spPr>
          <a:xfrm>
            <a:off x="168334" y="87135"/>
            <a:ext cx="6625275" cy="296987"/>
          </a:xfrm>
        </p:spPr>
        <p:txBody>
          <a:bodyPr>
            <a:noAutofit/>
          </a:bodyPr>
          <a:lstStyle/>
          <a:p>
            <a:r>
              <a:rPr lang="en-US" sz="2000" b="1" dirty="0"/>
              <a:t>SCENARIOS</a:t>
            </a:r>
          </a:p>
        </p:txBody>
      </p:sp>
      <p:sp>
        <p:nvSpPr>
          <p:cNvPr id="13" name="TextBox 12">
            <a:extLst>
              <a:ext uri="{FF2B5EF4-FFF2-40B4-BE49-F238E27FC236}">
                <a16:creationId xmlns:a16="http://schemas.microsoft.com/office/drawing/2014/main" id="{374674CB-5CFC-47F0-91CC-E72F42992EC2}"/>
              </a:ext>
            </a:extLst>
          </p:cNvPr>
          <p:cNvSpPr txBox="1"/>
          <p:nvPr/>
        </p:nvSpPr>
        <p:spPr>
          <a:xfrm>
            <a:off x="232342" y="909108"/>
            <a:ext cx="11471978" cy="5078313"/>
          </a:xfrm>
          <a:prstGeom prst="rect">
            <a:avLst/>
          </a:prstGeom>
          <a:noFill/>
        </p:spPr>
        <p:txBody>
          <a:bodyPr wrap="square" rtlCol="0">
            <a:spAutoFit/>
          </a:bodyPr>
          <a:lstStyle/>
          <a:p>
            <a:r>
              <a:rPr lang="en-US" b="1" dirty="0"/>
              <a:t>McArthur River (MC_EXP)</a:t>
            </a:r>
          </a:p>
          <a:p>
            <a:pPr marL="285750" indent="-285750">
              <a:buFont typeface="Arial" panose="020B0604020202020204" pitchFamily="34" charset="0"/>
              <a:buChar char="•"/>
            </a:pPr>
            <a:r>
              <a:rPr lang="en-US" b="1" dirty="0"/>
              <a:t>U values</a:t>
            </a:r>
          </a:p>
          <a:p>
            <a:pPr marL="742950" lvl="1" indent="-285750">
              <a:buFont typeface="Arial" panose="020B0604020202020204" pitchFamily="34" charset="0"/>
              <a:buChar char="•"/>
            </a:pPr>
            <a:r>
              <a:rPr lang="en-US" dirty="0"/>
              <a:t>'2406','2382’ - value (3AICP) UPDATE where E_M_U match and large value difference (SRC 117000 vs 13 acq)</a:t>
            </a:r>
          </a:p>
          <a:p>
            <a:pPr marL="742950" lvl="1" indent="-285750">
              <a:buFont typeface="Arial" panose="020B0604020202020204" pitchFamily="34" charset="0"/>
              <a:buChar char="•"/>
            </a:pPr>
            <a:r>
              <a:rPr lang="en-US" dirty="0"/>
              <a:t> 'CAM094757’ - U_ICPMS3A_ppm multi value update SME flag.</a:t>
            </a:r>
          </a:p>
          <a:p>
            <a:pPr marL="742950" lvl="1" indent="-285750">
              <a:buFont typeface="Arial" panose="020B0604020202020204" pitchFamily="34" charset="0"/>
              <a:buChar char="•"/>
            </a:pPr>
            <a:r>
              <a:rPr lang="en-US" dirty="0"/>
              <a:t>'CAM47208' - New U values (E_U_ match example) '744' --New U value (E only, no ACQ_NAME) U_2AICP_ppm,20000 ---E_M_U updates '1623' --hole: MC-289, Abs update EMU, (only if group check passes) '1639’ ---P=C ABS update  (only if group check passes).</a:t>
            </a:r>
          </a:p>
          <a:p>
            <a:pPr marL="285750" indent="-285750">
              <a:buFont typeface="Arial" panose="020B0604020202020204" pitchFamily="34" charset="0"/>
              <a:buChar char="•"/>
            </a:pPr>
            <a:r>
              <a:rPr lang="en-US" dirty="0"/>
              <a:t>'04MC2703G023A’ – Primary=Check string.  Absolute NEW record (only if group check passes). </a:t>
            </a:r>
          </a:p>
          <a:p>
            <a:pPr marL="742950" lvl="1" indent="-285750">
              <a:buFont typeface="Arial" panose="020B0604020202020204" pitchFamily="34" charset="0"/>
              <a:buChar char="•"/>
            </a:pPr>
            <a:r>
              <a:rPr lang="en-US" dirty="0"/>
              <a:t>*Add condition found (11/14/2017): Multiple NEW, need to select which value and what to do with other.</a:t>
            </a:r>
          </a:p>
          <a:p>
            <a:pPr marL="285750" indent="-285750">
              <a:buFont typeface="Arial" panose="020B0604020202020204" pitchFamily="34" charset="0"/>
              <a:buChar char="•"/>
            </a:pPr>
            <a:r>
              <a:rPr lang="en-US" dirty="0"/>
              <a:t>'29921' - Primary=Check string.  Absolute NEW record (only if group check passes).</a:t>
            </a:r>
          </a:p>
          <a:p>
            <a:pPr marL="285750" indent="-285750">
              <a:buFont typeface="Arial" panose="020B0604020202020204" pitchFamily="34" charset="0"/>
              <a:buChar char="•"/>
            </a:pPr>
            <a:r>
              <a:rPr lang="en-US" dirty="0"/>
              <a:t>'CAM47205'- Primary=Check string.  Absolute NEW record (only if group check passes).</a:t>
            </a:r>
          </a:p>
          <a:p>
            <a:endParaRPr lang="en-US" dirty="0"/>
          </a:p>
          <a:p>
            <a:r>
              <a:rPr lang="en-US" b="1" dirty="0"/>
              <a:t>DAWN LAKE (DA_EXP)</a:t>
            </a:r>
          </a:p>
          <a:p>
            <a:pPr marL="285750" indent="-285750">
              <a:buFont typeface="Arial" panose="020B0604020202020204" pitchFamily="34" charset="0"/>
              <a:buChar char="•"/>
            </a:pPr>
            <a:r>
              <a:rPr lang="en-US" dirty="0"/>
              <a:t>'03Q22082G029'-Element not matching</a:t>
            </a:r>
          </a:p>
          <a:p>
            <a:pPr marL="285750" indent="-285750">
              <a:buFont typeface="Arial" panose="020B0604020202020204" pitchFamily="34" charset="0"/>
              <a:buChar char="•"/>
            </a:pPr>
            <a:r>
              <a:rPr lang="en-US" dirty="0"/>
              <a:t>'CAM25762’  - Primary=Check string</a:t>
            </a:r>
          </a:p>
          <a:p>
            <a:pPr marL="285750" indent="-285750">
              <a:buFont typeface="Arial" panose="020B0604020202020204" pitchFamily="34" charset="0"/>
              <a:buChar char="•"/>
            </a:pPr>
            <a:r>
              <a:rPr lang="en-US" dirty="0"/>
              <a:t>'03Q11A026G001' --New U values.</a:t>
            </a:r>
          </a:p>
          <a:p>
            <a:pPr marL="285750" indent="-285750">
              <a:buFont typeface="Arial" panose="020B0604020202020204" pitchFamily="34" charset="0"/>
              <a:buChar char="•"/>
            </a:pPr>
            <a:r>
              <a:rPr lang="en-US" dirty="0"/>
              <a:t>'04Q22092G034' --U values</a:t>
            </a:r>
          </a:p>
          <a:p>
            <a:pPr marL="285750" indent="-285750">
              <a:buFont typeface="Arial" panose="020B0604020202020204" pitchFamily="34" charset="0"/>
              <a:buChar char="•"/>
            </a:pPr>
            <a:r>
              <a:rPr lang="en-US" dirty="0"/>
              <a:t>'25851' -- new U3O8</a:t>
            </a:r>
          </a:p>
        </p:txBody>
      </p:sp>
      <p:sp>
        <p:nvSpPr>
          <p:cNvPr id="6" name="Footer Placeholder 2">
            <a:extLst>
              <a:ext uri="{FF2B5EF4-FFF2-40B4-BE49-F238E27FC236}">
                <a16:creationId xmlns:a16="http://schemas.microsoft.com/office/drawing/2014/main" id="{28DF73DA-2559-463B-80FF-A4261BE22D81}"/>
              </a:ext>
            </a:extLst>
          </p:cNvPr>
          <p:cNvSpPr txBox="1">
            <a:spLocks/>
          </p:cNvSpPr>
          <p:nvPr/>
        </p:nvSpPr>
        <p:spPr>
          <a:xfrm>
            <a:off x="11015472" y="6492875"/>
            <a:ext cx="1176528"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a:solidFill>
                  <a:schemeClr val="bg1">
                    <a:lumMod val="75000"/>
                  </a:schemeClr>
                </a:solidFill>
              </a:rPr>
              <a:t>© 2018 PSGeoData Inc.</a:t>
            </a:r>
            <a:endParaRPr lang="en-US" sz="700" dirty="0">
              <a:solidFill>
                <a:schemeClr val="bg1">
                  <a:lumMod val="75000"/>
                </a:schemeClr>
              </a:solidFill>
            </a:endParaRPr>
          </a:p>
        </p:txBody>
      </p:sp>
    </p:spTree>
    <p:extLst>
      <p:ext uri="{BB962C8B-B14F-4D97-AF65-F5344CB8AC3E}">
        <p14:creationId xmlns:p14="http://schemas.microsoft.com/office/powerpoint/2010/main" val="119290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340EF48-A440-466E-A275-70C666ECECBF}"/>
              </a:ext>
            </a:extLst>
          </p:cNvPr>
          <p:cNvSpPr>
            <a:spLocks noGrp="1"/>
          </p:cNvSpPr>
          <p:nvPr>
            <p:ph type="title"/>
          </p:nvPr>
        </p:nvSpPr>
        <p:spPr>
          <a:xfrm>
            <a:off x="136008" y="133836"/>
            <a:ext cx="6625275" cy="296987"/>
          </a:xfrm>
        </p:spPr>
        <p:txBody>
          <a:bodyPr>
            <a:noAutofit/>
          </a:bodyPr>
          <a:lstStyle/>
          <a:p>
            <a:r>
              <a:rPr lang="en-US" sz="2000" b="1" dirty="0"/>
              <a:t>SRC POST2003 COMPARE RECORD SIGNOFF - DATA FLOW</a:t>
            </a:r>
          </a:p>
        </p:txBody>
      </p:sp>
      <p:graphicFrame>
        <p:nvGraphicFramePr>
          <p:cNvPr id="2" name="Object 1">
            <a:extLst>
              <a:ext uri="{FF2B5EF4-FFF2-40B4-BE49-F238E27FC236}">
                <a16:creationId xmlns:a16="http://schemas.microsoft.com/office/drawing/2014/main" id="{A9A29993-23D7-407F-9A2D-EEBB4066651C}"/>
              </a:ext>
            </a:extLst>
          </p:cNvPr>
          <p:cNvGraphicFramePr>
            <a:graphicFrameLocks noChangeAspect="1"/>
          </p:cNvGraphicFramePr>
          <p:nvPr>
            <p:extLst>
              <p:ext uri="{D42A27DB-BD31-4B8C-83A1-F6EECF244321}">
                <p14:modId xmlns:p14="http://schemas.microsoft.com/office/powerpoint/2010/main" val="4083695798"/>
              </p:ext>
            </p:extLst>
          </p:nvPr>
        </p:nvGraphicFramePr>
        <p:xfrm>
          <a:off x="290881" y="565694"/>
          <a:ext cx="11751785" cy="5848349"/>
        </p:xfrm>
        <a:graphic>
          <a:graphicData uri="http://schemas.openxmlformats.org/presentationml/2006/ole">
            <mc:AlternateContent xmlns:mc="http://schemas.openxmlformats.org/markup-compatibility/2006">
              <mc:Choice xmlns:v="urn:schemas-microsoft-com:vml" Requires="v">
                <p:oleObj spid="_x0000_s2141" name="Visio" r:id="rId3" imgW="24098205" imgH="11991804" progId="Visio.Drawing.15">
                  <p:embed/>
                </p:oleObj>
              </mc:Choice>
              <mc:Fallback>
                <p:oleObj name="Visio" r:id="rId3" imgW="24098205" imgH="11991804" progId="Visio.Drawing.15">
                  <p:embed/>
                  <p:pic>
                    <p:nvPicPr>
                      <p:cNvPr id="0" name=""/>
                      <p:cNvPicPr/>
                      <p:nvPr/>
                    </p:nvPicPr>
                    <p:blipFill>
                      <a:blip r:embed="rId4"/>
                      <a:stretch>
                        <a:fillRect/>
                      </a:stretch>
                    </p:blipFill>
                    <p:spPr>
                      <a:xfrm>
                        <a:off x="290881" y="565694"/>
                        <a:ext cx="11751785" cy="5848349"/>
                      </a:xfrm>
                      <a:prstGeom prst="rect">
                        <a:avLst/>
                      </a:prstGeom>
                    </p:spPr>
                  </p:pic>
                </p:oleObj>
              </mc:Fallback>
            </mc:AlternateContent>
          </a:graphicData>
        </a:graphic>
      </p:graphicFrame>
      <p:sp>
        <p:nvSpPr>
          <p:cNvPr id="6" name="Footer Placeholder 2">
            <a:extLst>
              <a:ext uri="{FF2B5EF4-FFF2-40B4-BE49-F238E27FC236}">
                <a16:creationId xmlns:a16="http://schemas.microsoft.com/office/drawing/2014/main" id="{6AF3C8A7-10F2-4E59-8EEA-8489AB53DE2B}"/>
              </a:ext>
            </a:extLst>
          </p:cNvPr>
          <p:cNvSpPr txBox="1">
            <a:spLocks/>
          </p:cNvSpPr>
          <p:nvPr/>
        </p:nvSpPr>
        <p:spPr>
          <a:xfrm>
            <a:off x="11015472" y="6492875"/>
            <a:ext cx="1176528"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a:solidFill>
                  <a:schemeClr val="bg1">
                    <a:lumMod val="75000"/>
                  </a:schemeClr>
                </a:solidFill>
              </a:rPr>
              <a:t>© 2018 PSGeoData Inc.</a:t>
            </a:r>
            <a:endParaRPr lang="en-US" sz="700" dirty="0">
              <a:solidFill>
                <a:schemeClr val="bg1">
                  <a:lumMod val="75000"/>
                </a:schemeClr>
              </a:solidFill>
            </a:endParaRPr>
          </a:p>
        </p:txBody>
      </p:sp>
    </p:spTree>
    <p:extLst>
      <p:ext uri="{BB962C8B-B14F-4D97-AF65-F5344CB8AC3E}">
        <p14:creationId xmlns:p14="http://schemas.microsoft.com/office/powerpoint/2010/main" val="1866457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340EF48-A440-466E-A275-70C666ECECBF}"/>
              </a:ext>
            </a:extLst>
          </p:cNvPr>
          <p:cNvSpPr>
            <a:spLocks noGrp="1"/>
          </p:cNvSpPr>
          <p:nvPr>
            <p:ph type="title"/>
          </p:nvPr>
        </p:nvSpPr>
        <p:spPr>
          <a:xfrm>
            <a:off x="136008" y="133836"/>
            <a:ext cx="6625275" cy="296987"/>
          </a:xfrm>
        </p:spPr>
        <p:txBody>
          <a:bodyPr>
            <a:noAutofit/>
          </a:bodyPr>
          <a:lstStyle/>
          <a:p>
            <a:r>
              <a:rPr lang="en-US" sz="2000" b="1" dirty="0"/>
              <a:t>NEXT STEPS</a:t>
            </a:r>
          </a:p>
        </p:txBody>
      </p:sp>
      <p:sp>
        <p:nvSpPr>
          <p:cNvPr id="4" name="Content Placeholder 2">
            <a:extLst>
              <a:ext uri="{FF2B5EF4-FFF2-40B4-BE49-F238E27FC236}">
                <a16:creationId xmlns:a16="http://schemas.microsoft.com/office/drawing/2014/main" id="{6984C69A-6D89-47D8-A148-317CC89E3C8E}"/>
              </a:ext>
            </a:extLst>
          </p:cNvPr>
          <p:cNvSpPr>
            <a:spLocks noGrp="1"/>
          </p:cNvSpPr>
          <p:nvPr>
            <p:ph idx="1"/>
          </p:nvPr>
        </p:nvSpPr>
        <p:spPr>
          <a:xfrm>
            <a:off x="366495" y="622985"/>
            <a:ext cx="11260203" cy="6075969"/>
          </a:xfrm>
        </p:spPr>
        <p:txBody>
          <a:bodyPr>
            <a:normAutofit fontScale="92500" lnSpcReduction="10000"/>
          </a:bodyPr>
          <a:lstStyle/>
          <a:p>
            <a:pPr marL="0" indent="0">
              <a:buNone/>
            </a:pPr>
            <a:r>
              <a:rPr lang="en-US" sz="3200" dirty="0"/>
              <a:t>DEVELOPMENT ENVIRONMENT</a:t>
            </a:r>
          </a:p>
          <a:p>
            <a:pPr marL="0" indent="0">
              <a:buNone/>
            </a:pPr>
            <a:endParaRPr lang="en-US" sz="3200" dirty="0"/>
          </a:p>
          <a:p>
            <a:pPr marL="0" indent="0">
              <a:buNone/>
            </a:pPr>
            <a:endParaRPr lang="en-US" sz="3200" dirty="0"/>
          </a:p>
          <a:p>
            <a:pPr marL="0" indent="0">
              <a:buNone/>
            </a:pPr>
            <a:endParaRPr lang="en-US" sz="3200" dirty="0"/>
          </a:p>
          <a:p>
            <a:pPr marL="0" indent="0">
              <a:buNone/>
            </a:pPr>
            <a:endParaRPr lang="en-US" sz="3200" dirty="0"/>
          </a:p>
          <a:p>
            <a:pPr marL="0" indent="0">
              <a:buNone/>
            </a:pPr>
            <a:endParaRPr lang="en-US" sz="3200" dirty="0"/>
          </a:p>
          <a:p>
            <a:pPr marL="0" indent="0">
              <a:buNone/>
            </a:pPr>
            <a:endParaRPr lang="en-US" sz="3200" dirty="0"/>
          </a:p>
          <a:p>
            <a:pPr marL="0" indent="0">
              <a:buNone/>
            </a:pPr>
            <a:endParaRPr lang="en-US" sz="3200" dirty="0"/>
          </a:p>
          <a:p>
            <a:pPr marL="0" indent="0">
              <a:buNone/>
            </a:pPr>
            <a:r>
              <a:rPr lang="en-US" sz="3200" dirty="0"/>
              <a:t>FUTURE PHASE</a:t>
            </a:r>
          </a:p>
          <a:p>
            <a:pPr lvl="1"/>
            <a:r>
              <a:rPr lang="en-US" sz="2200" dirty="0"/>
              <a:t>Scan remaining data sets where SAMPLEID could not be identified.</a:t>
            </a:r>
          </a:p>
          <a:p>
            <a:pPr lvl="1"/>
            <a:r>
              <a:rPr lang="en-US" sz="2200" dirty="0"/>
              <a:t>Run sql algorithms for aggregate data match to existing Sample data.</a:t>
            </a:r>
          </a:p>
          <a:p>
            <a:pPr lvl="2"/>
            <a:r>
              <a:rPr lang="en-US" sz="1700" dirty="0"/>
              <a:t>Locate possible and probable of SampleID and Dispatch data set match at each level (Project, HoleID, LabJobno, SampleID).</a:t>
            </a:r>
          </a:p>
          <a:p>
            <a:pPr lvl="2"/>
            <a:r>
              <a:rPr lang="en-US" sz="1700" dirty="0"/>
              <a:t>Potential PSG Machine Learning exercise in conjunction with linear sql algorithms.</a:t>
            </a:r>
          </a:p>
        </p:txBody>
      </p:sp>
      <p:graphicFrame>
        <p:nvGraphicFramePr>
          <p:cNvPr id="2" name="Table 1">
            <a:extLst>
              <a:ext uri="{FF2B5EF4-FFF2-40B4-BE49-F238E27FC236}">
                <a16:creationId xmlns:a16="http://schemas.microsoft.com/office/drawing/2014/main" id="{76D8F5C6-C6AE-4F7E-BE36-752988281827}"/>
              </a:ext>
            </a:extLst>
          </p:cNvPr>
          <p:cNvGraphicFramePr>
            <a:graphicFrameLocks noGrp="1"/>
          </p:cNvGraphicFramePr>
          <p:nvPr>
            <p:extLst>
              <p:ext uri="{D42A27DB-BD31-4B8C-83A1-F6EECF244321}">
                <p14:modId xmlns:p14="http://schemas.microsoft.com/office/powerpoint/2010/main" val="689211113"/>
              </p:ext>
            </p:extLst>
          </p:nvPr>
        </p:nvGraphicFramePr>
        <p:xfrm>
          <a:off x="485367" y="1035913"/>
          <a:ext cx="7287033" cy="3327400"/>
        </p:xfrm>
        <a:graphic>
          <a:graphicData uri="http://schemas.openxmlformats.org/drawingml/2006/table">
            <a:tbl>
              <a:tblPr firstRow="1" bandRow="1">
                <a:tableStyleId>{5C22544A-7EE6-4342-B048-85BDC9FD1C3A}</a:tableStyleId>
              </a:tblPr>
              <a:tblGrid>
                <a:gridCol w="5389844">
                  <a:extLst>
                    <a:ext uri="{9D8B030D-6E8A-4147-A177-3AD203B41FA5}">
                      <a16:colId xmlns:a16="http://schemas.microsoft.com/office/drawing/2014/main" val="2459140401"/>
                    </a:ext>
                  </a:extLst>
                </a:gridCol>
                <a:gridCol w="1897189">
                  <a:extLst>
                    <a:ext uri="{9D8B030D-6E8A-4147-A177-3AD203B41FA5}">
                      <a16:colId xmlns:a16="http://schemas.microsoft.com/office/drawing/2014/main" val="624398747"/>
                    </a:ext>
                  </a:extLst>
                </a:gridCol>
              </a:tblGrid>
              <a:tr h="370840">
                <a:tc>
                  <a:txBody>
                    <a:bodyPr/>
                    <a:lstStyle/>
                    <a:p>
                      <a:pPr algn="ctr"/>
                      <a:r>
                        <a:rPr lang="en-US" dirty="0"/>
                        <a:t>TASK</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0070C0"/>
                    </a:solidFill>
                  </a:tcPr>
                </a:tc>
                <a:tc>
                  <a:txBody>
                    <a:bodyPr/>
                    <a:lstStyle/>
                    <a:p>
                      <a:pPr algn="ctr"/>
                      <a:r>
                        <a:rPr lang="en-US" dirty="0"/>
                        <a:t>ESTIMATED TIME </a:t>
                      </a:r>
                    </a:p>
                    <a:p>
                      <a:pPr algn="ctr"/>
                      <a:r>
                        <a:rPr lang="en-US" sz="1400" b="0" dirty="0"/>
                        <a:t>(1 day =  8 hours)</a:t>
                      </a:r>
                      <a:endParaRPr lang="en-US" b="0" dirty="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11811975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Training, Testing and Scenarios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Insert or update records.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Revert data if necessary at any point using tools.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dirty="0"/>
                        <a:t>4.0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8689409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Workflow object updates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Identify quicker Bulk Signoff for NEW, UPDATE and SME records.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Identify and fix workflow bottlenecks and show stoppers.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dirty="0"/>
                        <a:t>4.0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80111107"/>
                  </a:ext>
                </a:extLst>
              </a:tr>
              <a:tr h="370840">
                <a:tc>
                  <a:txBody>
                    <a:bodyPr/>
                    <a:lstStyle/>
                    <a:p>
                      <a:r>
                        <a:rPr lang="en-US"/>
                        <a:t>Move to Production Environment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t>Insert or update records.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t>Revert data if necessary at any point using tools.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a:t>2.5</a:t>
                      </a:r>
                      <a:endParaRPr lang="en-US" dirty="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3315383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Documentation updates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dirty="0"/>
                        <a:t>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92812819"/>
                  </a:ext>
                </a:extLst>
              </a:tr>
            </a:tbl>
          </a:graphicData>
        </a:graphic>
      </p:graphicFrame>
      <p:sp>
        <p:nvSpPr>
          <p:cNvPr id="8" name="Footer Placeholder 2">
            <a:extLst>
              <a:ext uri="{FF2B5EF4-FFF2-40B4-BE49-F238E27FC236}">
                <a16:creationId xmlns:a16="http://schemas.microsoft.com/office/drawing/2014/main" id="{D8FA9C9B-841D-4543-9B6D-0DD12385D018}"/>
              </a:ext>
            </a:extLst>
          </p:cNvPr>
          <p:cNvSpPr txBox="1">
            <a:spLocks/>
          </p:cNvSpPr>
          <p:nvPr/>
        </p:nvSpPr>
        <p:spPr>
          <a:xfrm>
            <a:off x="11015472" y="6492875"/>
            <a:ext cx="1176528"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a:solidFill>
                  <a:schemeClr val="bg1">
                    <a:lumMod val="75000"/>
                  </a:schemeClr>
                </a:solidFill>
              </a:rPr>
              <a:t>© 2018 PSGeoData Inc.</a:t>
            </a:r>
            <a:endParaRPr lang="en-US" sz="700" dirty="0">
              <a:solidFill>
                <a:schemeClr val="bg1">
                  <a:lumMod val="75000"/>
                </a:schemeClr>
              </a:solidFill>
            </a:endParaRPr>
          </a:p>
        </p:txBody>
      </p:sp>
    </p:spTree>
    <p:extLst>
      <p:ext uri="{BB962C8B-B14F-4D97-AF65-F5344CB8AC3E}">
        <p14:creationId xmlns:p14="http://schemas.microsoft.com/office/powerpoint/2010/main" val="1617130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340EF48-A440-466E-A275-70C666ECECBF}"/>
              </a:ext>
            </a:extLst>
          </p:cNvPr>
          <p:cNvSpPr>
            <a:spLocks noGrp="1"/>
          </p:cNvSpPr>
          <p:nvPr>
            <p:ph type="title"/>
          </p:nvPr>
        </p:nvSpPr>
        <p:spPr>
          <a:xfrm>
            <a:off x="136008" y="133836"/>
            <a:ext cx="6625275" cy="296987"/>
          </a:xfrm>
        </p:spPr>
        <p:txBody>
          <a:bodyPr>
            <a:noAutofit/>
          </a:bodyPr>
          <a:lstStyle/>
          <a:p>
            <a:r>
              <a:rPr lang="en-US" sz="2000" b="1" dirty="0"/>
              <a:t>SRC POST2003 Workflow Overview</a:t>
            </a:r>
          </a:p>
        </p:txBody>
      </p:sp>
      <p:sp>
        <p:nvSpPr>
          <p:cNvPr id="4" name="Subtitle 2">
            <a:extLst>
              <a:ext uri="{FF2B5EF4-FFF2-40B4-BE49-F238E27FC236}">
                <a16:creationId xmlns:a16="http://schemas.microsoft.com/office/drawing/2014/main" id="{431EF4CB-46B2-46DF-9673-7F669AEEDB11}"/>
              </a:ext>
            </a:extLst>
          </p:cNvPr>
          <p:cNvSpPr txBox="1">
            <a:spLocks/>
          </p:cNvSpPr>
          <p:nvPr/>
        </p:nvSpPr>
        <p:spPr>
          <a:xfrm>
            <a:off x="478654" y="640080"/>
            <a:ext cx="11324066" cy="56875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Signoff Step 1 - Signoff on GROUPS</a:t>
            </a:r>
          </a:p>
          <a:p>
            <a:pPr lvl="1"/>
            <a:r>
              <a:rPr lang="en-US" sz="1600" b="1" dirty="0"/>
              <a:t>*Purpose: SAMPLEID String match verification.</a:t>
            </a:r>
          </a:p>
          <a:p>
            <a:pPr lvl="1"/>
            <a:r>
              <a:rPr lang="en-US" sz="1600" b="1" dirty="0"/>
              <a:t>Accept 100% Ignore records (majority of Groups are 100% matched).</a:t>
            </a:r>
          </a:p>
          <a:p>
            <a:pPr lvl="1"/>
            <a:r>
              <a:rPr lang="en-US" sz="1600" b="1" dirty="0"/>
              <a:t>Assess all other GROUPS:</a:t>
            </a:r>
          </a:p>
          <a:p>
            <a:pPr lvl="2"/>
            <a:r>
              <a:rPr lang="en-US" sz="1200" b="1" dirty="0"/>
              <a:t>Use % Ignore, Min/Max/Avg Relative Difference: </a:t>
            </a:r>
          </a:p>
          <a:p>
            <a:pPr lvl="3"/>
            <a:r>
              <a:rPr lang="en-US" sz="1050" b="1" dirty="0"/>
              <a:t>*Look to the highest Group level(s) for a low % IGNORE correlation (HOLEID and GROUPID).  Then look to the associated lowest Group level (SAMPLEID). Then look to Compare record level to assess if the string is matched correctly to the Corp. SAMPLEID based on how well the record level (SAMPLEID/NAME/VALUE) correlates.</a:t>
            </a:r>
          </a:p>
          <a:p>
            <a:pPr lvl="3"/>
            <a:r>
              <a:rPr lang="en-US" sz="1050" b="1" dirty="0"/>
              <a:t>Look for low % Ignore.  Will have higher % New, % Update and % SME records at group aggregate level.</a:t>
            </a:r>
          </a:p>
          <a:p>
            <a:pPr lvl="3"/>
            <a:r>
              <a:rPr lang="en-US" sz="1050" b="1" dirty="0"/>
              <a:t>Look for large Relative differences (Min, Max, Avg) in SRC vs Corporate(P=1) values.</a:t>
            </a:r>
          </a:p>
          <a:p>
            <a:pPr lvl="2"/>
            <a:r>
              <a:rPr lang="en-US" sz="1200" b="1" dirty="0"/>
              <a:t>ACCEPT or REJECT.  </a:t>
            </a:r>
          </a:p>
          <a:p>
            <a:pPr marL="0" indent="0">
              <a:buNone/>
            </a:pPr>
            <a:r>
              <a:rPr lang="en-US" sz="2000" b="1" dirty="0"/>
              <a:t>Signoff Step 2 - Signoff on Bulk Records</a:t>
            </a:r>
          </a:p>
          <a:p>
            <a:pPr marL="800100" lvl="1" indent="-342900">
              <a:buFont typeface="+mj-lt"/>
              <a:buAutoNum type="arabicPeriod"/>
            </a:pPr>
            <a:r>
              <a:rPr lang="en-US" sz="1200" b="1" dirty="0"/>
              <a:t>IGNORE ALL INITIAL MAIN RECORDS.</a:t>
            </a:r>
          </a:p>
          <a:p>
            <a:pPr marL="800100" lvl="1" indent="-342900">
              <a:buFont typeface="+mj-lt"/>
              <a:buAutoNum type="arabicPeriod"/>
            </a:pPr>
            <a:r>
              <a:rPr lang="en-US" sz="1200" b="1" dirty="0"/>
              <a:t>IGNORE REJECTED GROUP RECORDS.</a:t>
            </a:r>
          </a:p>
          <a:p>
            <a:pPr marL="800100" lvl="1" indent="-342900">
              <a:buFont typeface="+mj-lt"/>
              <a:buAutoNum type="arabicPeriod"/>
            </a:pPr>
            <a:r>
              <a:rPr lang="en-US" sz="1200" b="1" dirty="0"/>
              <a:t>ELEMENT_METHOD_UNIT with NEW, UPDATE status where only one SRC_VALUE (no where else to go but in the DB if Group(s) are Accepted). </a:t>
            </a:r>
          </a:p>
          <a:p>
            <a:pPr marL="457200" lvl="1" indent="0">
              <a:buNone/>
            </a:pPr>
            <a:endParaRPr lang="en-US" sz="1600" b="1" dirty="0"/>
          </a:p>
          <a:p>
            <a:pPr marL="0" lvl="1" indent="0">
              <a:spcBef>
                <a:spcPts val="1000"/>
              </a:spcBef>
              <a:buNone/>
            </a:pPr>
            <a:r>
              <a:rPr lang="en-US" sz="2000" b="1" dirty="0"/>
              <a:t>Signoff Step 3 - Signoff on Scenarios</a:t>
            </a:r>
            <a:endParaRPr lang="en-US" sz="1600" b="1" dirty="0"/>
          </a:p>
          <a:p>
            <a:pPr lvl="1"/>
            <a:r>
              <a:rPr lang="en-US" sz="1600" b="1" dirty="0"/>
              <a:t>ELEMENT_UNIT, ELEMENT only and SME Flags</a:t>
            </a:r>
          </a:p>
          <a:p>
            <a:pPr marL="457200" lvl="1" indent="0">
              <a:buNone/>
            </a:pPr>
            <a:endParaRPr lang="en-US" sz="1600" b="1" dirty="0"/>
          </a:p>
          <a:p>
            <a:pPr marL="457200" lvl="1" indent="0">
              <a:buNone/>
            </a:pPr>
            <a:r>
              <a:rPr lang="en-US" sz="1600" b="1" i="1" dirty="0">
                <a:solidFill>
                  <a:srgbClr val="FF0000"/>
                </a:solidFill>
              </a:rPr>
              <a:t>*AT THIS STAGE - No matter the scenario, we have the tools and ability to individually select the record in question and signoff through means of UPDATE, IGNORE, NEW and allocate user ASSAYTYPE.</a:t>
            </a:r>
          </a:p>
          <a:p>
            <a:pPr marL="457200" lvl="1" indent="0">
              <a:buNone/>
            </a:pPr>
            <a:r>
              <a:rPr lang="en-US" sz="1600" b="1" i="1" dirty="0">
                <a:solidFill>
                  <a:srgbClr val="FF0000"/>
                </a:solidFill>
              </a:rPr>
              <a:t>*This stage will require minor adjustments to further allow *Bulk signoff ability as further decisions are made on the scenarios.</a:t>
            </a:r>
          </a:p>
        </p:txBody>
      </p:sp>
    </p:spTree>
    <p:extLst>
      <p:ext uri="{BB962C8B-B14F-4D97-AF65-F5344CB8AC3E}">
        <p14:creationId xmlns:p14="http://schemas.microsoft.com/office/powerpoint/2010/main" val="1724807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340EF48-A440-466E-A275-70C666ECECBF}"/>
              </a:ext>
            </a:extLst>
          </p:cNvPr>
          <p:cNvSpPr>
            <a:spLocks noGrp="1"/>
          </p:cNvSpPr>
          <p:nvPr>
            <p:ph type="title"/>
          </p:nvPr>
        </p:nvSpPr>
        <p:spPr>
          <a:xfrm>
            <a:off x="136008" y="133836"/>
            <a:ext cx="6625275" cy="296987"/>
          </a:xfrm>
        </p:spPr>
        <p:txBody>
          <a:bodyPr>
            <a:noAutofit/>
          </a:bodyPr>
          <a:lstStyle/>
          <a:p>
            <a:r>
              <a:rPr lang="en-US" sz="2000" b="1" dirty="0"/>
              <a:t>SRC POST2003 SIGNOFF WORKFLOW</a:t>
            </a:r>
          </a:p>
        </p:txBody>
      </p:sp>
      <p:graphicFrame>
        <p:nvGraphicFramePr>
          <p:cNvPr id="4" name="Object 3">
            <a:extLst>
              <a:ext uri="{FF2B5EF4-FFF2-40B4-BE49-F238E27FC236}">
                <a16:creationId xmlns:a16="http://schemas.microsoft.com/office/drawing/2014/main" id="{0BC41F5E-8F2A-483D-89F7-D1B40E8E3A23}"/>
              </a:ext>
            </a:extLst>
          </p:cNvPr>
          <p:cNvGraphicFramePr>
            <a:graphicFrameLocks noChangeAspect="1"/>
          </p:cNvGraphicFramePr>
          <p:nvPr>
            <p:extLst>
              <p:ext uri="{D42A27DB-BD31-4B8C-83A1-F6EECF244321}">
                <p14:modId xmlns:p14="http://schemas.microsoft.com/office/powerpoint/2010/main" val="2172927812"/>
              </p:ext>
            </p:extLst>
          </p:nvPr>
        </p:nvGraphicFramePr>
        <p:xfrm>
          <a:off x="0" y="430823"/>
          <a:ext cx="9363456" cy="6089904"/>
        </p:xfrm>
        <a:graphic>
          <a:graphicData uri="http://schemas.openxmlformats.org/presentationml/2006/ole">
            <mc:AlternateContent xmlns:mc="http://schemas.openxmlformats.org/markup-compatibility/2006">
              <mc:Choice xmlns:v="urn:schemas-microsoft-com:vml" Requires="v">
                <p:oleObj spid="_x0000_s1116" name="Visio" r:id="rId3" imgW="16154400" imgH="10506220" progId="Visio.Drawing.15">
                  <p:embed/>
                </p:oleObj>
              </mc:Choice>
              <mc:Fallback>
                <p:oleObj name="Visio" r:id="rId3" imgW="16154400" imgH="10506220" progId="Visio.Drawing.15">
                  <p:embed/>
                  <p:pic>
                    <p:nvPicPr>
                      <p:cNvPr id="0" name=""/>
                      <p:cNvPicPr/>
                      <p:nvPr/>
                    </p:nvPicPr>
                    <p:blipFill>
                      <a:blip r:embed="rId4"/>
                      <a:stretch>
                        <a:fillRect/>
                      </a:stretch>
                    </p:blipFill>
                    <p:spPr>
                      <a:xfrm>
                        <a:off x="0" y="430823"/>
                        <a:ext cx="9363456" cy="6089904"/>
                      </a:xfrm>
                      <a:prstGeom prst="rect">
                        <a:avLst/>
                      </a:prstGeom>
                    </p:spPr>
                  </p:pic>
                </p:oleObj>
              </mc:Fallback>
            </mc:AlternateContent>
          </a:graphicData>
        </a:graphic>
      </p:graphicFrame>
      <p:sp>
        <p:nvSpPr>
          <p:cNvPr id="6" name="Footer Placeholder 2">
            <a:extLst>
              <a:ext uri="{FF2B5EF4-FFF2-40B4-BE49-F238E27FC236}">
                <a16:creationId xmlns:a16="http://schemas.microsoft.com/office/drawing/2014/main" id="{C77BB757-98CB-49B0-961D-D443139A965D}"/>
              </a:ext>
            </a:extLst>
          </p:cNvPr>
          <p:cNvSpPr txBox="1">
            <a:spLocks/>
          </p:cNvSpPr>
          <p:nvPr/>
        </p:nvSpPr>
        <p:spPr>
          <a:xfrm>
            <a:off x="11015472" y="6492875"/>
            <a:ext cx="1176528"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a:solidFill>
                  <a:schemeClr val="bg1">
                    <a:lumMod val="75000"/>
                  </a:schemeClr>
                </a:solidFill>
              </a:rPr>
              <a:t>© 2018 PSGeoData Inc.</a:t>
            </a:r>
            <a:endParaRPr lang="en-US" sz="700" dirty="0">
              <a:solidFill>
                <a:schemeClr val="bg1">
                  <a:lumMod val="75000"/>
                </a:schemeClr>
              </a:solidFill>
            </a:endParaRPr>
          </a:p>
        </p:txBody>
      </p:sp>
    </p:spTree>
    <p:extLst>
      <p:ext uri="{BB962C8B-B14F-4D97-AF65-F5344CB8AC3E}">
        <p14:creationId xmlns:p14="http://schemas.microsoft.com/office/powerpoint/2010/main" val="1809434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86630" y="744034"/>
            <a:ext cx="11324066" cy="56320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457200" indent="-457200">
              <a:buFont typeface="Arial" panose="020B0604020202020204" pitchFamily="34" charset="0"/>
              <a:buAutoNum type="arabicPeriod"/>
            </a:pPr>
            <a:endParaRPr lang="en-US" sz="2000" dirty="0"/>
          </a:p>
        </p:txBody>
      </p:sp>
      <p:sp>
        <p:nvSpPr>
          <p:cNvPr id="6" name="Title 1">
            <a:extLst>
              <a:ext uri="{FF2B5EF4-FFF2-40B4-BE49-F238E27FC236}">
                <a16:creationId xmlns:a16="http://schemas.microsoft.com/office/drawing/2014/main" id="{E1A893BA-33A5-4146-A05D-4583C3E99DFF}"/>
              </a:ext>
            </a:extLst>
          </p:cNvPr>
          <p:cNvSpPr txBox="1">
            <a:spLocks/>
          </p:cNvSpPr>
          <p:nvPr/>
        </p:nvSpPr>
        <p:spPr>
          <a:xfrm>
            <a:off x="136008" y="133836"/>
            <a:ext cx="6625275" cy="2969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WORKSPACE TABS AND OBJECTS</a:t>
            </a:r>
          </a:p>
        </p:txBody>
      </p:sp>
      <p:pic>
        <p:nvPicPr>
          <p:cNvPr id="7" name="Picture 6">
            <a:extLst>
              <a:ext uri="{FF2B5EF4-FFF2-40B4-BE49-F238E27FC236}">
                <a16:creationId xmlns:a16="http://schemas.microsoft.com/office/drawing/2014/main" id="{34DA7326-7C5C-4115-9251-CC10287078DE}"/>
              </a:ext>
            </a:extLst>
          </p:cNvPr>
          <p:cNvPicPr/>
          <p:nvPr/>
        </p:nvPicPr>
        <p:blipFill>
          <a:blip r:embed="rId2"/>
          <a:stretch>
            <a:fillRect/>
          </a:stretch>
        </p:blipFill>
        <p:spPr>
          <a:xfrm>
            <a:off x="8266470" y="3560060"/>
            <a:ext cx="2781300" cy="2790825"/>
          </a:xfrm>
          <a:prstGeom prst="rect">
            <a:avLst/>
          </a:prstGeom>
          <a:ln>
            <a:solidFill>
              <a:schemeClr val="tx1"/>
            </a:solidFill>
          </a:ln>
        </p:spPr>
      </p:pic>
      <p:pic>
        <p:nvPicPr>
          <p:cNvPr id="8" name="Picture 7">
            <a:extLst>
              <a:ext uri="{FF2B5EF4-FFF2-40B4-BE49-F238E27FC236}">
                <a16:creationId xmlns:a16="http://schemas.microsoft.com/office/drawing/2014/main" id="{DBFA2BB4-1615-4756-BBAA-1EDFFCCDC6BB}"/>
              </a:ext>
            </a:extLst>
          </p:cNvPr>
          <p:cNvPicPr/>
          <p:nvPr/>
        </p:nvPicPr>
        <p:blipFill>
          <a:blip r:embed="rId3"/>
          <a:stretch>
            <a:fillRect/>
          </a:stretch>
        </p:blipFill>
        <p:spPr>
          <a:xfrm>
            <a:off x="971847" y="557579"/>
            <a:ext cx="2838450" cy="4076700"/>
          </a:xfrm>
          <a:prstGeom prst="rect">
            <a:avLst/>
          </a:prstGeom>
          <a:ln>
            <a:solidFill>
              <a:schemeClr val="tx1"/>
            </a:solidFill>
          </a:ln>
        </p:spPr>
      </p:pic>
      <p:pic>
        <p:nvPicPr>
          <p:cNvPr id="9" name="Picture 8">
            <a:extLst>
              <a:ext uri="{FF2B5EF4-FFF2-40B4-BE49-F238E27FC236}">
                <a16:creationId xmlns:a16="http://schemas.microsoft.com/office/drawing/2014/main" id="{3AD520CD-3573-4ACE-B82A-AB78E38399AF}"/>
              </a:ext>
            </a:extLst>
          </p:cNvPr>
          <p:cNvPicPr/>
          <p:nvPr/>
        </p:nvPicPr>
        <p:blipFill rotWithShape="1">
          <a:blip r:embed="rId4"/>
          <a:srcRect t="7990"/>
          <a:stretch/>
        </p:blipFill>
        <p:spPr>
          <a:xfrm>
            <a:off x="4593060" y="2852927"/>
            <a:ext cx="2781300" cy="2173465"/>
          </a:xfrm>
          <a:prstGeom prst="rect">
            <a:avLst/>
          </a:prstGeom>
          <a:ln>
            <a:solidFill>
              <a:schemeClr val="tx1"/>
            </a:solidFill>
          </a:ln>
        </p:spPr>
      </p:pic>
      <p:sp>
        <p:nvSpPr>
          <p:cNvPr id="10" name="Footer Placeholder 2">
            <a:extLst>
              <a:ext uri="{FF2B5EF4-FFF2-40B4-BE49-F238E27FC236}">
                <a16:creationId xmlns:a16="http://schemas.microsoft.com/office/drawing/2014/main" id="{9F6A0048-C415-43F6-8988-27A410C1EF11}"/>
              </a:ext>
            </a:extLst>
          </p:cNvPr>
          <p:cNvSpPr txBox="1">
            <a:spLocks/>
          </p:cNvSpPr>
          <p:nvPr/>
        </p:nvSpPr>
        <p:spPr>
          <a:xfrm>
            <a:off x="11015472" y="6492875"/>
            <a:ext cx="1176528"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a:solidFill>
                  <a:schemeClr val="bg1">
                    <a:lumMod val="75000"/>
                  </a:schemeClr>
                </a:solidFill>
              </a:rPr>
              <a:t>© 2018 PSGeoData Inc.</a:t>
            </a:r>
            <a:endParaRPr lang="en-US" sz="700" dirty="0">
              <a:solidFill>
                <a:schemeClr val="bg1">
                  <a:lumMod val="75000"/>
                </a:schemeClr>
              </a:solidFill>
            </a:endParaRPr>
          </a:p>
        </p:txBody>
      </p:sp>
    </p:spTree>
    <p:extLst>
      <p:ext uri="{BB962C8B-B14F-4D97-AF65-F5344CB8AC3E}">
        <p14:creationId xmlns:p14="http://schemas.microsoft.com/office/powerpoint/2010/main" val="2620223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340EF48-A440-466E-A275-70C666ECECBF}"/>
              </a:ext>
            </a:extLst>
          </p:cNvPr>
          <p:cNvSpPr>
            <a:spLocks noGrp="1"/>
          </p:cNvSpPr>
          <p:nvPr>
            <p:ph type="title"/>
          </p:nvPr>
        </p:nvSpPr>
        <p:spPr>
          <a:xfrm>
            <a:off x="136008" y="133836"/>
            <a:ext cx="6625275" cy="296987"/>
          </a:xfrm>
        </p:spPr>
        <p:txBody>
          <a:bodyPr>
            <a:noAutofit/>
          </a:bodyPr>
          <a:lstStyle/>
          <a:p>
            <a:r>
              <a:rPr lang="en-US" sz="2000" b="1" dirty="0"/>
              <a:t>POST2003 SRC GROUP SIGNOFF DATA ENTRY</a:t>
            </a:r>
          </a:p>
        </p:txBody>
      </p:sp>
      <p:pic>
        <p:nvPicPr>
          <p:cNvPr id="4" name="Picture 3">
            <a:extLst>
              <a:ext uri="{FF2B5EF4-FFF2-40B4-BE49-F238E27FC236}">
                <a16:creationId xmlns:a16="http://schemas.microsoft.com/office/drawing/2014/main" id="{D65E4233-5446-4CC1-8521-CF8D3DD55338}"/>
              </a:ext>
            </a:extLst>
          </p:cNvPr>
          <p:cNvPicPr/>
          <p:nvPr/>
        </p:nvPicPr>
        <p:blipFill>
          <a:blip r:embed="rId2"/>
          <a:stretch>
            <a:fillRect/>
          </a:stretch>
        </p:blipFill>
        <p:spPr>
          <a:xfrm>
            <a:off x="207264" y="430823"/>
            <a:ext cx="5943600" cy="3475990"/>
          </a:xfrm>
          <a:prstGeom prst="rect">
            <a:avLst/>
          </a:prstGeom>
          <a:ln>
            <a:solidFill>
              <a:schemeClr val="tx1"/>
            </a:solidFill>
          </a:ln>
        </p:spPr>
      </p:pic>
      <p:pic>
        <p:nvPicPr>
          <p:cNvPr id="6" name="Picture 5">
            <a:extLst>
              <a:ext uri="{FF2B5EF4-FFF2-40B4-BE49-F238E27FC236}">
                <a16:creationId xmlns:a16="http://schemas.microsoft.com/office/drawing/2014/main" id="{76C1F60C-CB92-4482-AC4C-B521AD1D9462}"/>
              </a:ext>
            </a:extLst>
          </p:cNvPr>
          <p:cNvPicPr/>
          <p:nvPr/>
        </p:nvPicPr>
        <p:blipFill>
          <a:blip r:embed="rId3"/>
          <a:stretch>
            <a:fillRect/>
          </a:stretch>
        </p:blipFill>
        <p:spPr>
          <a:xfrm>
            <a:off x="4226442" y="2492926"/>
            <a:ext cx="7571251" cy="3644594"/>
          </a:xfrm>
          <a:prstGeom prst="rect">
            <a:avLst/>
          </a:prstGeom>
          <a:ln>
            <a:solidFill>
              <a:schemeClr val="tx1"/>
            </a:solidFill>
          </a:ln>
        </p:spPr>
      </p:pic>
      <p:sp>
        <p:nvSpPr>
          <p:cNvPr id="8" name="TextBox 7">
            <a:extLst>
              <a:ext uri="{FF2B5EF4-FFF2-40B4-BE49-F238E27FC236}">
                <a16:creationId xmlns:a16="http://schemas.microsoft.com/office/drawing/2014/main" id="{06C0F7F1-32C6-49DD-B2DA-07F94D31D24B}"/>
              </a:ext>
            </a:extLst>
          </p:cNvPr>
          <p:cNvSpPr txBox="1"/>
          <p:nvPr/>
        </p:nvSpPr>
        <p:spPr>
          <a:xfrm>
            <a:off x="6235073" y="430823"/>
            <a:ext cx="5807593" cy="2062103"/>
          </a:xfrm>
          <a:prstGeom prst="rect">
            <a:avLst/>
          </a:prstGeom>
          <a:noFill/>
        </p:spPr>
        <p:txBody>
          <a:bodyPr wrap="square" rtlCol="0">
            <a:spAutoFit/>
          </a:bodyPr>
          <a:lstStyle/>
          <a:p>
            <a:r>
              <a:rPr lang="en-US" sz="1600" dirty="0"/>
              <a:t>The GROUP Signoff Data Entry Tool will allow the user to assess and signoff on the SAMPLEID string match confidence. </a:t>
            </a:r>
          </a:p>
          <a:p>
            <a:endParaRPr lang="en-US" sz="1600" dirty="0"/>
          </a:p>
          <a:p>
            <a:r>
              <a:rPr lang="en-US" sz="1600" dirty="0"/>
              <a:t>GROUP LEVELS INCLUDE (highest to lowest):  </a:t>
            </a:r>
          </a:p>
          <a:p>
            <a:pPr marL="742950" lvl="1" indent="-285750">
              <a:buFont typeface="Arial" panose="020B0604020202020204" pitchFamily="34" charset="0"/>
              <a:buChar char="•"/>
            </a:pPr>
            <a:r>
              <a:rPr lang="en-US" sz="1600" dirty="0"/>
              <a:t>PROJECTCODE</a:t>
            </a:r>
          </a:p>
          <a:p>
            <a:pPr marL="742950" lvl="1" indent="-285750">
              <a:buFont typeface="Arial" panose="020B0604020202020204" pitchFamily="34" charset="0"/>
              <a:buChar char="•"/>
            </a:pPr>
            <a:r>
              <a:rPr lang="en-US" sz="1600" dirty="0"/>
              <a:t>HOLEID</a:t>
            </a:r>
          </a:p>
          <a:p>
            <a:pPr marL="742950" lvl="1" indent="-285750">
              <a:buFont typeface="Arial" panose="020B0604020202020204" pitchFamily="34" charset="0"/>
              <a:buChar char="•"/>
            </a:pPr>
            <a:r>
              <a:rPr lang="en-US" sz="1600" dirty="0"/>
              <a:t>GROUPID (SRC Lab number)</a:t>
            </a:r>
          </a:p>
          <a:p>
            <a:pPr marL="742950" lvl="1" indent="-285750">
              <a:buFont typeface="Arial" panose="020B0604020202020204" pitchFamily="34" charset="0"/>
              <a:buChar char="•"/>
            </a:pPr>
            <a:r>
              <a:rPr lang="en-US" sz="1600" dirty="0"/>
              <a:t>SAMPLEID </a:t>
            </a:r>
          </a:p>
        </p:txBody>
      </p:sp>
      <p:sp>
        <p:nvSpPr>
          <p:cNvPr id="9" name="TextBox 8">
            <a:extLst>
              <a:ext uri="{FF2B5EF4-FFF2-40B4-BE49-F238E27FC236}">
                <a16:creationId xmlns:a16="http://schemas.microsoft.com/office/drawing/2014/main" id="{905031F6-C8F0-49F4-BC9F-08B5EC9879EE}"/>
              </a:ext>
            </a:extLst>
          </p:cNvPr>
          <p:cNvSpPr txBox="1"/>
          <p:nvPr/>
        </p:nvSpPr>
        <p:spPr>
          <a:xfrm>
            <a:off x="136009" y="4032504"/>
            <a:ext cx="4006224" cy="3231654"/>
          </a:xfrm>
          <a:prstGeom prst="rect">
            <a:avLst/>
          </a:prstGeom>
          <a:noFill/>
        </p:spPr>
        <p:txBody>
          <a:bodyPr wrap="square" rtlCol="0">
            <a:spAutoFit/>
          </a:bodyPr>
          <a:lstStyle/>
          <a:p>
            <a:pPr marL="285750" indent="-285750">
              <a:buFont typeface="Arial" panose="020B0604020202020204" pitchFamily="34" charset="0"/>
              <a:buChar char="•"/>
            </a:pPr>
            <a:r>
              <a:rPr lang="en-US" sz="1600" dirty="0"/>
              <a:t>Group % and counts for quick filtering of questionable groups.</a:t>
            </a:r>
          </a:p>
          <a:p>
            <a:pPr marL="285750" indent="-285750">
              <a:buFont typeface="Arial" panose="020B0604020202020204" pitchFamily="34" charset="0"/>
              <a:buChar char="•"/>
            </a:pPr>
            <a:r>
              <a:rPr lang="en-US" sz="1600" dirty="0"/>
              <a:t>Quick signoff of 100% IGNORE </a:t>
            </a:r>
            <a:r>
              <a:rPr lang="en-US" sz="1400" dirty="0"/>
              <a:t>(all records matched in GROUP. Also the majority of group records found).</a:t>
            </a:r>
          </a:p>
          <a:p>
            <a:pPr marL="285750" indent="-285750">
              <a:buFont typeface="Arial" panose="020B0604020202020204" pitchFamily="34" charset="0"/>
              <a:buChar char="•"/>
            </a:pPr>
            <a:r>
              <a:rPr lang="en-US" sz="1600" dirty="0"/>
              <a:t>Stats: Min, Max, Avg Difference and Relative Difference of SRC vs Corp values and SRC vs SRC values for each GROUP level.</a:t>
            </a:r>
          </a:p>
          <a:p>
            <a:pPr marL="285750" indent="-285750">
              <a:buFont typeface="Arial" panose="020B0604020202020204" pitchFamily="34" charset="0"/>
              <a:buChar char="•"/>
            </a:pPr>
            <a:r>
              <a:rPr lang="en-US" sz="1600" dirty="0"/>
              <a:t>Dynamic filtering and data ordering to locate questionable groups.</a:t>
            </a:r>
          </a:p>
          <a:p>
            <a:endParaRPr lang="en-US" sz="1600" dirty="0"/>
          </a:p>
          <a:p>
            <a:r>
              <a:rPr lang="en-US" sz="1600" dirty="0"/>
              <a:t> </a:t>
            </a:r>
          </a:p>
        </p:txBody>
      </p:sp>
      <p:sp>
        <p:nvSpPr>
          <p:cNvPr id="3" name="Rectangle 2">
            <a:extLst>
              <a:ext uri="{FF2B5EF4-FFF2-40B4-BE49-F238E27FC236}">
                <a16:creationId xmlns:a16="http://schemas.microsoft.com/office/drawing/2014/main" id="{B191A6B0-C252-447A-AB0D-BBF6D63F2274}"/>
              </a:ext>
            </a:extLst>
          </p:cNvPr>
          <p:cNvSpPr/>
          <p:nvPr/>
        </p:nvSpPr>
        <p:spPr>
          <a:xfrm>
            <a:off x="3232505" y="6166848"/>
            <a:ext cx="8366760" cy="646331"/>
          </a:xfrm>
          <a:prstGeom prst="rect">
            <a:avLst/>
          </a:prstGeom>
        </p:spPr>
        <p:txBody>
          <a:bodyPr wrap="square">
            <a:spAutoFit/>
          </a:bodyPr>
          <a:lstStyle/>
          <a:p>
            <a:pPr lvl="2"/>
            <a:r>
              <a:rPr lang="en-US" sz="1200" b="1" dirty="0"/>
              <a:t>*Look to the highest Group level(s) for a low % IGNORE correlation (HOLEID and GROUPID).  Then look to the associated lowest Group level (SAMPLEID). Then look to Compare record level to assess if the string is matched correctly to the Corp. SAMPLEID based on how well the record level (SAMPLEID/NAME/VALUE) correlates.</a:t>
            </a:r>
          </a:p>
        </p:txBody>
      </p:sp>
      <p:sp>
        <p:nvSpPr>
          <p:cNvPr id="10" name="Footer Placeholder 2">
            <a:extLst>
              <a:ext uri="{FF2B5EF4-FFF2-40B4-BE49-F238E27FC236}">
                <a16:creationId xmlns:a16="http://schemas.microsoft.com/office/drawing/2014/main" id="{D0BFC7EB-EE60-42B5-8729-DFDE338E0DBD}"/>
              </a:ext>
            </a:extLst>
          </p:cNvPr>
          <p:cNvSpPr txBox="1">
            <a:spLocks/>
          </p:cNvSpPr>
          <p:nvPr/>
        </p:nvSpPr>
        <p:spPr>
          <a:xfrm>
            <a:off x="11015472" y="6492875"/>
            <a:ext cx="1176528"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a:solidFill>
                  <a:schemeClr val="bg1">
                    <a:lumMod val="75000"/>
                  </a:schemeClr>
                </a:solidFill>
              </a:rPr>
              <a:t>© 2018 PSGeoData Inc.</a:t>
            </a:r>
            <a:endParaRPr lang="en-US" sz="700" dirty="0">
              <a:solidFill>
                <a:schemeClr val="bg1">
                  <a:lumMod val="75000"/>
                </a:schemeClr>
              </a:solidFill>
            </a:endParaRPr>
          </a:p>
        </p:txBody>
      </p:sp>
    </p:spTree>
    <p:extLst>
      <p:ext uri="{BB962C8B-B14F-4D97-AF65-F5344CB8AC3E}">
        <p14:creationId xmlns:p14="http://schemas.microsoft.com/office/powerpoint/2010/main" val="402619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340EF48-A440-466E-A275-70C666ECECBF}"/>
              </a:ext>
            </a:extLst>
          </p:cNvPr>
          <p:cNvSpPr>
            <a:spLocks noGrp="1"/>
          </p:cNvSpPr>
          <p:nvPr>
            <p:ph type="title"/>
          </p:nvPr>
        </p:nvSpPr>
        <p:spPr>
          <a:xfrm>
            <a:off x="136008" y="133836"/>
            <a:ext cx="6625275" cy="296987"/>
          </a:xfrm>
        </p:spPr>
        <p:txBody>
          <a:bodyPr>
            <a:noAutofit/>
          </a:bodyPr>
          <a:lstStyle/>
          <a:p>
            <a:r>
              <a:rPr lang="en-US" sz="2000" b="1" dirty="0"/>
              <a:t>POST2003 SRC GROUP FORMS</a:t>
            </a:r>
          </a:p>
        </p:txBody>
      </p:sp>
      <p:pic>
        <p:nvPicPr>
          <p:cNvPr id="6" name="Picture 5">
            <a:extLst>
              <a:ext uri="{FF2B5EF4-FFF2-40B4-BE49-F238E27FC236}">
                <a16:creationId xmlns:a16="http://schemas.microsoft.com/office/drawing/2014/main" id="{5E9EE512-7891-4196-BA68-D1AB899321B8}"/>
              </a:ext>
            </a:extLst>
          </p:cNvPr>
          <p:cNvPicPr/>
          <p:nvPr/>
        </p:nvPicPr>
        <p:blipFill>
          <a:blip r:embed="rId2"/>
          <a:stretch>
            <a:fillRect/>
          </a:stretch>
        </p:blipFill>
        <p:spPr>
          <a:xfrm>
            <a:off x="378782" y="1033646"/>
            <a:ext cx="4244508" cy="1967320"/>
          </a:xfrm>
          <a:prstGeom prst="rect">
            <a:avLst/>
          </a:prstGeom>
          <a:ln>
            <a:solidFill>
              <a:schemeClr val="tx1"/>
            </a:solidFill>
          </a:ln>
        </p:spPr>
      </p:pic>
      <p:pic>
        <p:nvPicPr>
          <p:cNvPr id="8" name="Picture 7">
            <a:extLst>
              <a:ext uri="{FF2B5EF4-FFF2-40B4-BE49-F238E27FC236}">
                <a16:creationId xmlns:a16="http://schemas.microsoft.com/office/drawing/2014/main" id="{0968CDE9-90F2-42D4-B1A7-F2F507570002}"/>
              </a:ext>
            </a:extLst>
          </p:cNvPr>
          <p:cNvPicPr/>
          <p:nvPr/>
        </p:nvPicPr>
        <p:blipFill>
          <a:blip r:embed="rId3"/>
          <a:stretch>
            <a:fillRect/>
          </a:stretch>
        </p:blipFill>
        <p:spPr>
          <a:xfrm>
            <a:off x="5587704" y="2355860"/>
            <a:ext cx="4513271" cy="2174539"/>
          </a:xfrm>
          <a:prstGeom prst="rect">
            <a:avLst/>
          </a:prstGeom>
          <a:ln>
            <a:solidFill>
              <a:schemeClr val="tx1"/>
            </a:solidFill>
          </a:ln>
        </p:spPr>
      </p:pic>
      <p:pic>
        <p:nvPicPr>
          <p:cNvPr id="10" name="Picture 9">
            <a:extLst>
              <a:ext uri="{FF2B5EF4-FFF2-40B4-BE49-F238E27FC236}">
                <a16:creationId xmlns:a16="http://schemas.microsoft.com/office/drawing/2014/main" id="{69B0C142-0ADE-4AC4-A48C-085614F8FEA3}"/>
              </a:ext>
            </a:extLst>
          </p:cNvPr>
          <p:cNvPicPr/>
          <p:nvPr/>
        </p:nvPicPr>
        <p:blipFill>
          <a:blip r:embed="rId4"/>
          <a:stretch>
            <a:fillRect/>
          </a:stretch>
        </p:blipFill>
        <p:spPr>
          <a:xfrm>
            <a:off x="7260310" y="3459204"/>
            <a:ext cx="4496703" cy="2165929"/>
          </a:xfrm>
          <a:prstGeom prst="rect">
            <a:avLst/>
          </a:prstGeom>
          <a:ln>
            <a:solidFill>
              <a:schemeClr val="tx1"/>
            </a:solidFill>
          </a:ln>
        </p:spPr>
      </p:pic>
      <p:pic>
        <p:nvPicPr>
          <p:cNvPr id="11" name="Picture 10">
            <a:extLst>
              <a:ext uri="{FF2B5EF4-FFF2-40B4-BE49-F238E27FC236}">
                <a16:creationId xmlns:a16="http://schemas.microsoft.com/office/drawing/2014/main" id="{F5C7845F-8DD0-475B-ADCF-CDAD067EEF73}"/>
              </a:ext>
            </a:extLst>
          </p:cNvPr>
          <p:cNvPicPr/>
          <p:nvPr/>
        </p:nvPicPr>
        <p:blipFill>
          <a:blip r:embed="rId5"/>
          <a:stretch>
            <a:fillRect/>
          </a:stretch>
        </p:blipFill>
        <p:spPr>
          <a:xfrm>
            <a:off x="378782" y="4542169"/>
            <a:ext cx="5037690" cy="2156785"/>
          </a:xfrm>
          <a:prstGeom prst="rect">
            <a:avLst/>
          </a:prstGeom>
          <a:ln>
            <a:solidFill>
              <a:schemeClr val="tx1"/>
            </a:solidFill>
          </a:ln>
        </p:spPr>
      </p:pic>
      <p:sp>
        <p:nvSpPr>
          <p:cNvPr id="2" name="TextBox 1">
            <a:extLst>
              <a:ext uri="{FF2B5EF4-FFF2-40B4-BE49-F238E27FC236}">
                <a16:creationId xmlns:a16="http://schemas.microsoft.com/office/drawing/2014/main" id="{921F5319-CD2B-4159-82F9-B091819F9224}"/>
              </a:ext>
            </a:extLst>
          </p:cNvPr>
          <p:cNvSpPr txBox="1"/>
          <p:nvPr/>
        </p:nvSpPr>
        <p:spPr>
          <a:xfrm>
            <a:off x="296205" y="683322"/>
            <a:ext cx="3000384" cy="338554"/>
          </a:xfrm>
          <a:prstGeom prst="rect">
            <a:avLst/>
          </a:prstGeom>
          <a:noFill/>
        </p:spPr>
        <p:txBody>
          <a:bodyPr wrap="square" rtlCol="0">
            <a:spAutoFit/>
          </a:bodyPr>
          <a:lstStyle/>
          <a:p>
            <a:r>
              <a:rPr lang="en-US" sz="1600" dirty="0"/>
              <a:t>PROJECTCODE GROUP (LEVEL 1)</a:t>
            </a:r>
          </a:p>
        </p:txBody>
      </p:sp>
      <p:sp>
        <p:nvSpPr>
          <p:cNvPr id="12" name="TextBox 11">
            <a:extLst>
              <a:ext uri="{FF2B5EF4-FFF2-40B4-BE49-F238E27FC236}">
                <a16:creationId xmlns:a16="http://schemas.microsoft.com/office/drawing/2014/main" id="{99930C49-E6FD-4720-AE2E-301F7955ADB9}"/>
              </a:ext>
            </a:extLst>
          </p:cNvPr>
          <p:cNvSpPr txBox="1"/>
          <p:nvPr/>
        </p:nvSpPr>
        <p:spPr>
          <a:xfrm>
            <a:off x="5569390" y="2017306"/>
            <a:ext cx="3611186" cy="338554"/>
          </a:xfrm>
          <a:prstGeom prst="rect">
            <a:avLst/>
          </a:prstGeom>
          <a:noFill/>
        </p:spPr>
        <p:txBody>
          <a:bodyPr wrap="square" rtlCol="0">
            <a:spAutoFit/>
          </a:bodyPr>
          <a:lstStyle/>
          <a:p>
            <a:r>
              <a:rPr lang="en-US" sz="1600" dirty="0"/>
              <a:t>HOLEID AND GROUPID GROUP (LEVEL 2)</a:t>
            </a:r>
          </a:p>
        </p:txBody>
      </p:sp>
      <p:sp>
        <p:nvSpPr>
          <p:cNvPr id="13" name="TextBox 12">
            <a:extLst>
              <a:ext uri="{FF2B5EF4-FFF2-40B4-BE49-F238E27FC236}">
                <a16:creationId xmlns:a16="http://schemas.microsoft.com/office/drawing/2014/main" id="{2D94F2AE-E9BF-4C66-913E-50FEFD7BB165}"/>
              </a:ext>
            </a:extLst>
          </p:cNvPr>
          <p:cNvSpPr txBox="1"/>
          <p:nvPr/>
        </p:nvSpPr>
        <p:spPr>
          <a:xfrm>
            <a:off x="296205" y="4191845"/>
            <a:ext cx="3611186" cy="338554"/>
          </a:xfrm>
          <a:prstGeom prst="rect">
            <a:avLst/>
          </a:prstGeom>
          <a:noFill/>
        </p:spPr>
        <p:txBody>
          <a:bodyPr wrap="square" rtlCol="0">
            <a:spAutoFit/>
          </a:bodyPr>
          <a:lstStyle/>
          <a:p>
            <a:r>
              <a:rPr lang="en-US" sz="1600" dirty="0"/>
              <a:t>SAMPLEID GROUP (LEVEL 2)</a:t>
            </a:r>
          </a:p>
        </p:txBody>
      </p:sp>
      <p:sp>
        <p:nvSpPr>
          <p:cNvPr id="14" name="Footer Placeholder 2">
            <a:extLst>
              <a:ext uri="{FF2B5EF4-FFF2-40B4-BE49-F238E27FC236}">
                <a16:creationId xmlns:a16="http://schemas.microsoft.com/office/drawing/2014/main" id="{42D976B1-8C9B-45E7-94C2-E96C0EEBAF7D}"/>
              </a:ext>
            </a:extLst>
          </p:cNvPr>
          <p:cNvSpPr txBox="1">
            <a:spLocks/>
          </p:cNvSpPr>
          <p:nvPr/>
        </p:nvSpPr>
        <p:spPr>
          <a:xfrm>
            <a:off x="11015472" y="6492875"/>
            <a:ext cx="1176528"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a:solidFill>
                  <a:schemeClr val="bg1">
                    <a:lumMod val="75000"/>
                  </a:schemeClr>
                </a:solidFill>
              </a:rPr>
              <a:t>© 2018 PSGeoData Inc.</a:t>
            </a:r>
            <a:endParaRPr lang="en-US" sz="700" dirty="0">
              <a:solidFill>
                <a:schemeClr val="bg1">
                  <a:lumMod val="75000"/>
                </a:schemeClr>
              </a:solidFill>
            </a:endParaRPr>
          </a:p>
        </p:txBody>
      </p:sp>
    </p:spTree>
    <p:extLst>
      <p:ext uri="{BB962C8B-B14F-4D97-AF65-F5344CB8AC3E}">
        <p14:creationId xmlns:p14="http://schemas.microsoft.com/office/powerpoint/2010/main" val="3626225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340EF48-A440-466E-A275-70C666ECECBF}"/>
              </a:ext>
            </a:extLst>
          </p:cNvPr>
          <p:cNvSpPr>
            <a:spLocks noGrp="1"/>
          </p:cNvSpPr>
          <p:nvPr>
            <p:ph type="title"/>
          </p:nvPr>
        </p:nvSpPr>
        <p:spPr>
          <a:xfrm>
            <a:off x="136008" y="133836"/>
            <a:ext cx="6625275" cy="296987"/>
          </a:xfrm>
        </p:spPr>
        <p:txBody>
          <a:bodyPr>
            <a:noAutofit/>
          </a:bodyPr>
          <a:lstStyle/>
          <a:p>
            <a:r>
              <a:rPr lang="en-US" sz="2000" b="1" dirty="0"/>
              <a:t>POST2003 SRC BULK DATA MANAGER SIGNOFF</a:t>
            </a:r>
          </a:p>
        </p:txBody>
      </p:sp>
      <p:pic>
        <p:nvPicPr>
          <p:cNvPr id="4" name="Picture 3">
            <a:extLst>
              <a:ext uri="{FF2B5EF4-FFF2-40B4-BE49-F238E27FC236}">
                <a16:creationId xmlns:a16="http://schemas.microsoft.com/office/drawing/2014/main" id="{42E35D01-C3AE-44BF-87FD-88318E48E1CC}"/>
              </a:ext>
            </a:extLst>
          </p:cNvPr>
          <p:cNvPicPr/>
          <p:nvPr/>
        </p:nvPicPr>
        <p:blipFill>
          <a:blip r:embed="rId2"/>
          <a:stretch>
            <a:fillRect/>
          </a:stretch>
        </p:blipFill>
        <p:spPr>
          <a:xfrm>
            <a:off x="6099067" y="430823"/>
            <a:ext cx="5943600" cy="5859780"/>
          </a:xfrm>
          <a:prstGeom prst="rect">
            <a:avLst/>
          </a:prstGeom>
          <a:ln>
            <a:solidFill>
              <a:schemeClr val="tx1"/>
            </a:solidFill>
          </a:ln>
        </p:spPr>
      </p:pic>
      <p:sp>
        <p:nvSpPr>
          <p:cNvPr id="2" name="TextBox 1">
            <a:extLst>
              <a:ext uri="{FF2B5EF4-FFF2-40B4-BE49-F238E27FC236}">
                <a16:creationId xmlns:a16="http://schemas.microsoft.com/office/drawing/2014/main" id="{D4609A5D-D3CC-4C8D-81D3-6DB5C512A539}"/>
              </a:ext>
            </a:extLst>
          </p:cNvPr>
          <p:cNvSpPr txBox="1"/>
          <p:nvPr/>
        </p:nvSpPr>
        <p:spPr>
          <a:xfrm>
            <a:off x="328042" y="518911"/>
            <a:ext cx="5578992" cy="5601533"/>
          </a:xfrm>
          <a:prstGeom prst="rect">
            <a:avLst/>
          </a:prstGeom>
          <a:noFill/>
        </p:spPr>
        <p:txBody>
          <a:bodyPr wrap="square" rtlCol="0">
            <a:spAutoFit/>
          </a:bodyPr>
          <a:lstStyle/>
          <a:p>
            <a:r>
              <a:rPr lang="en-US" b="1" dirty="0"/>
              <a:t>The Bulk Data Manager Signoff Object script will be used to accomplish the following functions:</a:t>
            </a:r>
          </a:p>
          <a:p>
            <a:endParaRPr lang="en-US" dirty="0"/>
          </a:p>
          <a:p>
            <a:pPr marL="285750" indent="-285750">
              <a:buFont typeface="Arial" panose="020B0604020202020204" pitchFamily="34" charset="0"/>
              <a:buChar char="•"/>
            </a:pPr>
            <a:r>
              <a:rPr lang="en-US" b="1" dirty="0"/>
              <a:t>Bulk IGNORE the main compare records flagged as IGNORE: </a:t>
            </a:r>
          </a:p>
          <a:p>
            <a:pPr marL="742950" lvl="1" indent="-285750">
              <a:buFont typeface="Arial" panose="020B0604020202020204" pitchFamily="34" charset="0"/>
              <a:buChar char="•"/>
            </a:pPr>
            <a:r>
              <a:rPr lang="en-US" sz="1600" dirty="0"/>
              <a:t>Main compare ‘IGNORE’ records are from the first stage of compare where duplicates are found from the main pivot queries to compare all SRC combinations across the corporate values. These records account for more than 95% of the entire compare population.</a:t>
            </a:r>
          </a:p>
          <a:p>
            <a:pPr lvl="1"/>
            <a:endParaRPr lang="en-US" sz="1600" dirty="0"/>
          </a:p>
          <a:p>
            <a:pPr marL="285750" indent="-285750">
              <a:buFont typeface="Arial" panose="020B0604020202020204" pitchFamily="34" charset="0"/>
              <a:buChar char="•"/>
            </a:pPr>
            <a:r>
              <a:rPr lang="en-US" b="1" dirty="0"/>
              <a:t>Bulk IGNORE Compare Records where an associated GROUP has been REJCETED: </a:t>
            </a:r>
          </a:p>
          <a:p>
            <a:pPr marL="742950" lvl="1" indent="-285750">
              <a:buFont typeface="Arial" panose="020B0604020202020204" pitchFamily="34" charset="0"/>
              <a:buChar char="•"/>
            </a:pPr>
            <a:r>
              <a:rPr lang="en-US" sz="1600" dirty="0"/>
              <a:t>After using the GROUP Signoff Data Entry tool to assess the SAMPLEID string match, there may be REJECTED groups which subsequently reject all child compare records.  </a:t>
            </a:r>
          </a:p>
          <a:p>
            <a:pPr marL="742950" lvl="1" indent="-285750">
              <a:buFont typeface="Arial" panose="020B0604020202020204" pitchFamily="34" charset="0"/>
              <a:buChar char="•"/>
            </a:pPr>
            <a:endParaRPr lang="en-US" dirty="0">
              <a:solidFill>
                <a:srgbClr val="FF0000"/>
              </a:solidFill>
            </a:endParaRPr>
          </a:p>
          <a:p>
            <a:r>
              <a:rPr lang="en-US" b="1" dirty="0">
                <a:solidFill>
                  <a:srgbClr val="FF0000"/>
                </a:solidFill>
              </a:rPr>
              <a:t>*More Bulk IGNORE, UPDATE, NEW and SME scenarios management will be added here as the user training and scenarios are assessed.  </a:t>
            </a:r>
            <a:endParaRPr lang="en-US" sz="1600" dirty="0">
              <a:solidFill>
                <a:srgbClr val="FF0000"/>
              </a:solidFill>
            </a:endParaRPr>
          </a:p>
        </p:txBody>
      </p:sp>
      <p:sp>
        <p:nvSpPr>
          <p:cNvPr id="8" name="Footer Placeholder 2">
            <a:extLst>
              <a:ext uri="{FF2B5EF4-FFF2-40B4-BE49-F238E27FC236}">
                <a16:creationId xmlns:a16="http://schemas.microsoft.com/office/drawing/2014/main" id="{3A6F111D-B4E0-4B64-834F-BE672716B57F}"/>
              </a:ext>
            </a:extLst>
          </p:cNvPr>
          <p:cNvSpPr txBox="1">
            <a:spLocks/>
          </p:cNvSpPr>
          <p:nvPr/>
        </p:nvSpPr>
        <p:spPr>
          <a:xfrm>
            <a:off x="11015472" y="6492875"/>
            <a:ext cx="1176528"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a:solidFill>
                  <a:schemeClr val="bg1">
                    <a:lumMod val="75000"/>
                  </a:schemeClr>
                </a:solidFill>
              </a:rPr>
              <a:t>© 2018 PSGeoData Inc.</a:t>
            </a:r>
            <a:endParaRPr lang="en-US" sz="700" dirty="0">
              <a:solidFill>
                <a:schemeClr val="bg1">
                  <a:lumMod val="75000"/>
                </a:schemeClr>
              </a:solidFill>
            </a:endParaRPr>
          </a:p>
        </p:txBody>
      </p:sp>
    </p:spTree>
    <p:extLst>
      <p:ext uri="{BB962C8B-B14F-4D97-AF65-F5344CB8AC3E}">
        <p14:creationId xmlns:p14="http://schemas.microsoft.com/office/powerpoint/2010/main" val="306523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340EF48-A440-466E-A275-70C666ECECBF}"/>
              </a:ext>
            </a:extLst>
          </p:cNvPr>
          <p:cNvSpPr>
            <a:spLocks noGrp="1"/>
          </p:cNvSpPr>
          <p:nvPr>
            <p:ph type="title"/>
          </p:nvPr>
        </p:nvSpPr>
        <p:spPr>
          <a:xfrm>
            <a:off x="35443" y="53861"/>
            <a:ext cx="6625275" cy="296987"/>
          </a:xfrm>
        </p:spPr>
        <p:txBody>
          <a:bodyPr>
            <a:noAutofit/>
          </a:bodyPr>
          <a:lstStyle/>
          <a:p>
            <a:r>
              <a:rPr lang="en-US" sz="2000" b="1" dirty="0"/>
              <a:t>POST2003 SRC COMPARE RECORD SIGNOFF SCRIPT</a:t>
            </a:r>
          </a:p>
        </p:txBody>
      </p:sp>
      <p:sp>
        <p:nvSpPr>
          <p:cNvPr id="6" name="TextBox 5">
            <a:extLst>
              <a:ext uri="{FF2B5EF4-FFF2-40B4-BE49-F238E27FC236}">
                <a16:creationId xmlns:a16="http://schemas.microsoft.com/office/drawing/2014/main" id="{4D816719-ADF1-44D5-B5AA-C5E7CD98907C}"/>
              </a:ext>
            </a:extLst>
          </p:cNvPr>
          <p:cNvSpPr txBox="1"/>
          <p:nvPr/>
        </p:nvSpPr>
        <p:spPr>
          <a:xfrm>
            <a:off x="35442" y="339592"/>
            <a:ext cx="12054321" cy="646331"/>
          </a:xfrm>
          <a:prstGeom prst="rect">
            <a:avLst/>
          </a:prstGeom>
          <a:noFill/>
        </p:spPr>
        <p:txBody>
          <a:bodyPr wrap="square" rtlCol="0">
            <a:spAutoFit/>
          </a:bodyPr>
          <a:lstStyle/>
          <a:p>
            <a:r>
              <a:rPr lang="en-US" dirty="0"/>
              <a:t>The SRC Compare Record Signoff Script is the primary Signoff tool for the SME (Subject Matter Expert/Geologist) and Data Manager to INSERT (NEW), UPDATE (existing) or IGNORE SRC Compare records.</a:t>
            </a:r>
            <a:endParaRPr lang="en-US" dirty="0">
              <a:solidFill>
                <a:srgbClr val="FF0000"/>
              </a:solidFill>
            </a:endParaRPr>
          </a:p>
        </p:txBody>
      </p:sp>
      <p:pic>
        <p:nvPicPr>
          <p:cNvPr id="9" name="Picture 8">
            <a:extLst>
              <a:ext uri="{FF2B5EF4-FFF2-40B4-BE49-F238E27FC236}">
                <a16:creationId xmlns:a16="http://schemas.microsoft.com/office/drawing/2014/main" id="{7D6A1E7B-6418-48DA-BBC4-C56E0730DF7D}"/>
              </a:ext>
            </a:extLst>
          </p:cNvPr>
          <p:cNvPicPr>
            <a:picLocks noChangeAspect="1"/>
          </p:cNvPicPr>
          <p:nvPr/>
        </p:nvPicPr>
        <p:blipFill>
          <a:blip r:embed="rId2"/>
          <a:stretch>
            <a:fillRect/>
          </a:stretch>
        </p:blipFill>
        <p:spPr>
          <a:xfrm>
            <a:off x="3348080" y="1137747"/>
            <a:ext cx="8741683" cy="4752132"/>
          </a:xfrm>
          <a:prstGeom prst="rect">
            <a:avLst/>
          </a:prstGeom>
          <a:ln>
            <a:solidFill>
              <a:schemeClr val="tx1"/>
            </a:solidFill>
          </a:ln>
        </p:spPr>
      </p:pic>
      <p:sp>
        <p:nvSpPr>
          <p:cNvPr id="10" name="TextBox 9">
            <a:extLst>
              <a:ext uri="{FF2B5EF4-FFF2-40B4-BE49-F238E27FC236}">
                <a16:creationId xmlns:a16="http://schemas.microsoft.com/office/drawing/2014/main" id="{5CBE301D-C68F-43C3-BC15-C77DB7FEC9A0}"/>
              </a:ext>
            </a:extLst>
          </p:cNvPr>
          <p:cNvSpPr txBox="1"/>
          <p:nvPr/>
        </p:nvSpPr>
        <p:spPr>
          <a:xfrm>
            <a:off x="4407593" y="6010924"/>
            <a:ext cx="6803136" cy="584775"/>
          </a:xfrm>
          <a:prstGeom prst="rect">
            <a:avLst/>
          </a:prstGeom>
          <a:noFill/>
        </p:spPr>
        <p:txBody>
          <a:bodyPr wrap="square" rtlCol="0">
            <a:spAutoFit/>
          </a:bodyPr>
          <a:lstStyle/>
          <a:p>
            <a:r>
              <a:rPr lang="en-US" sz="1600" b="1" dirty="0">
                <a:solidFill>
                  <a:srgbClr val="FF0000"/>
                </a:solidFill>
              </a:rPr>
              <a:t>*More Bulk IGNORE, UPDATE, NEW and SME scenarios management will be added here as the user training and scenarios are assessed.  </a:t>
            </a:r>
            <a:endParaRPr lang="en-US" sz="1400" dirty="0">
              <a:solidFill>
                <a:srgbClr val="FF0000"/>
              </a:solidFill>
            </a:endParaRPr>
          </a:p>
        </p:txBody>
      </p:sp>
      <p:sp>
        <p:nvSpPr>
          <p:cNvPr id="11" name="TextBox 10">
            <a:extLst>
              <a:ext uri="{FF2B5EF4-FFF2-40B4-BE49-F238E27FC236}">
                <a16:creationId xmlns:a16="http://schemas.microsoft.com/office/drawing/2014/main" id="{EBFF2303-F64E-4791-92C2-BD33B5681359}"/>
              </a:ext>
            </a:extLst>
          </p:cNvPr>
          <p:cNvSpPr txBox="1"/>
          <p:nvPr/>
        </p:nvSpPr>
        <p:spPr>
          <a:xfrm>
            <a:off x="44474" y="985923"/>
            <a:ext cx="3303605" cy="5416868"/>
          </a:xfrm>
          <a:prstGeom prst="rect">
            <a:avLst/>
          </a:prstGeom>
          <a:noFill/>
        </p:spPr>
        <p:txBody>
          <a:bodyPr wrap="square" rtlCol="0">
            <a:spAutoFit/>
          </a:bodyPr>
          <a:lstStyle/>
          <a:p>
            <a:r>
              <a:rPr lang="en-US" sz="1600" b="1" dirty="0"/>
              <a:t>MODES</a:t>
            </a:r>
          </a:p>
          <a:p>
            <a:r>
              <a:rPr lang="en-US" sz="1600" b="1" dirty="0">
                <a:solidFill>
                  <a:srgbClr val="00B050"/>
                </a:solidFill>
              </a:rPr>
              <a:t>SIGNOFF MODE</a:t>
            </a:r>
          </a:p>
          <a:p>
            <a:pPr marL="742950" lvl="1" indent="-285750">
              <a:buFont typeface="Arial" panose="020B0604020202020204" pitchFamily="34" charset="0"/>
              <a:buChar char="•"/>
            </a:pPr>
            <a:r>
              <a:rPr lang="en-US" sz="1400" dirty="0"/>
              <a:t>BULK Select </a:t>
            </a:r>
          </a:p>
          <a:p>
            <a:pPr marL="1200150" lvl="2" indent="-285750">
              <a:buFont typeface="Arial" panose="020B0604020202020204" pitchFamily="34" charset="0"/>
              <a:buChar char="•"/>
            </a:pPr>
            <a:r>
              <a:rPr lang="en-US" sz="1200" dirty="0"/>
              <a:t>Signoff within filter selection.</a:t>
            </a:r>
          </a:p>
          <a:p>
            <a:pPr marL="742950" lvl="1" indent="-285750">
              <a:buFont typeface="Arial" panose="020B0604020202020204" pitchFamily="34" charset="0"/>
              <a:buChar char="•"/>
            </a:pPr>
            <a:r>
              <a:rPr lang="en-US" sz="1400" dirty="0"/>
              <a:t>MULTIPLE Select </a:t>
            </a:r>
          </a:p>
          <a:p>
            <a:pPr marL="1200150" lvl="2" indent="-285750">
              <a:buFont typeface="Arial" panose="020B0604020202020204" pitchFamily="34" charset="0"/>
              <a:buChar char="•"/>
            </a:pPr>
            <a:r>
              <a:rPr lang="en-US" sz="1200" dirty="0"/>
              <a:t>Signoff user list selected, cluster records of similar status.</a:t>
            </a:r>
          </a:p>
          <a:p>
            <a:pPr marL="742950" lvl="1" indent="-285750">
              <a:buFont typeface="Arial" panose="020B0604020202020204" pitchFamily="34" charset="0"/>
              <a:buChar char="•"/>
            </a:pPr>
            <a:r>
              <a:rPr lang="en-US" sz="1400" dirty="0"/>
              <a:t>SINGLE Select</a:t>
            </a:r>
          </a:p>
          <a:p>
            <a:pPr marL="1200150" lvl="2" indent="-285750">
              <a:buFont typeface="Arial" panose="020B0604020202020204" pitchFamily="34" charset="0"/>
              <a:buChar char="•"/>
            </a:pPr>
            <a:r>
              <a:rPr lang="en-US" sz="1200" dirty="0"/>
              <a:t>Signoff individual records select where records have SME flags (new AssayType, change to IGNORE status or multiple SRC value selection).</a:t>
            </a:r>
          </a:p>
          <a:p>
            <a:r>
              <a:rPr lang="en-US" sz="1600" b="1" dirty="0">
                <a:solidFill>
                  <a:srgbClr val="002060"/>
                </a:solidFill>
              </a:rPr>
              <a:t>REVERT MODE</a:t>
            </a:r>
          </a:p>
          <a:p>
            <a:pPr marL="742950" lvl="1" indent="-285750">
              <a:buFont typeface="Arial" panose="020B0604020202020204" pitchFamily="34" charset="0"/>
              <a:buChar char="•"/>
            </a:pPr>
            <a:r>
              <a:rPr lang="en-US" sz="1600" dirty="0"/>
              <a:t>Revert All </a:t>
            </a:r>
          </a:p>
          <a:p>
            <a:pPr marL="1200150" lvl="2" indent="-285750">
              <a:buFont typeface="Arial" panose="020B0604020202020204" pitchFamily="34" charset="0"/>
              <a:buChar char="•"/>
            </a:pPr>
            <a:r>
              <a:rPr lang="en-US" sz="1200" dirty="0"/>
              <a:t>Revert all records within filter selection.</a:t>
            </a:r>
          </a:p>
          <a:p>
            <a:pPr marL="1200150" lvl="2" indent="-285750">
              <a:buFont typeface="Arial" panose="020B0604020202020204" pitchFamily="34" charset="0"/>
              <a:buChar char="•"/>
            </a:pPr>
            <a:r>
              <a:rPr lang="en-US" sz="1200" dirty="0"/>
              <a:t>Revert Multiple Select</a:t>
            </a:r>
          </a:p>
          <a:p>
            <a:pPr marL="742950" lvl="1" indent="-285750">
              <a:buFont typeface="Arial" panose="020B0604020202020204" pitchFamily="34" charset="0"/>
              <a:buChar char="•"/>
            </a:pPr>
            <a:r>
              <a:rPr lang="en-US" sz="1600" dirty="0"/>
              <a:t>Revert Multiple </a:t>
            </a:r>
          </a:p>
          <a:p>
            <a:pPr marL="1200150" lvl="2" indent="-285750">
              <a:buFont typeface="Arial" panose="020B0604020202020204" pitchFamily="34" charset="0"/>
              <a:buChar char="•"/>
            </a:pPr>
            <a:r>
              <a:rPr lang="en-US" sz="1200" dirty="0"/>
              <a:t>Revert user list selected, cluster records of similar status.</a:t>
            </a:r>
          </a:p>
          <a:p>
            <a:pPr marL="742950" lvl="1" indent="-285750">
              <a:buFont typeface="Arial" panose="020B0604020202020204" pitchFamily="34" charset="0"/>
              <a:buChar char="•"/>
            </a:pPr>
            <a:r>
              <a:rPr lang="en-US" sz="1600" dirty="0"/>
              <a:t>Revert SessionID</a:t>
            </a:r>
          </a:p>
          <a:p>
            <a:pPr marL="1200150" lvl="2" indent="-285750">
              <a:buFont typeface="Arial" panose="020B0604020202020204" pitchFamily="34" charset="0"/>
              <a:buChar char="•"/>
            </a:pPr>
            <a:r>
              <a:rPr lang="en-US" sz="1400" dirty="0"/>
              <a:t>Revert by user SESSIONID (date, By, comment).</a:t>
            </a:r>
          </a:p>
        </p:txBody>
      </p:sp>
      <p:sp>
        <p:nvSpPr>
          <p:cNvPr id="12" name="Rectangle 11">
            <a:extLst>
              <a:ext uri="{FF2B5EF4-FFF2-40B4-BE49-F238E27FC236}">
                <a16:creationId xmlns:a16="http://schemas.microsoft.com/office/drawing/2014/main" id="{E0807338-0A5D-4CE0-B440-84D728991919}"/>
              </a:ext>
            </a:extLst>
          </p:cNvPr>
          <p:cNvSpPr/>
          <p:nvPr/>
        </p:nvSpPr>
        <p:spPr>
          <a:xfrm>
            <a:off x="9153144" y="3712464"/>
            <a:ext cx="740664" cy="81381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520F98-789E-4FDD-982E-B9458B99093C}"/>
              </a:ext>
            </a:extLst>
          </p:cNvPr>
          <p:cNvSpPr/>
          <p:nvPr/>
        </p:nvSpPr>
        <p:spPr>
          <a:xfrm>
            <a:off x="9134856" y="4834699"/>
            <a:ext cx="749808" cy="980885"/>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15" name="Straight Connector 14">
            <a:extLst>
              <a:ext uri="{FF2B5EF4-FFF2-40B4-BE49-F238E27FC236}">
                <a16:creationId xmlns:a16="http://schemas.microsoft.com/office/drawing/2014/main" id="{DCBB8A21-FD5E-417B-BE12-D028CCA3E8E0}"/>
              </a:ext>
            </a:extLst>
          </p:cNvPr>
          <p:cNvCxnSpPr/>
          <p:nvPr/>
        </p:nvCxnSpPr>
        <p:spPr>
          <a:xfrm>
            <a:off x="155448" y="985923"/>
            <a:ext cx="1193431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1275523-0F54-427F-9D55-069391D146DF}"/>
              </a:ext>
            </a:extLst>
          </p:cNvPr>
          <p:cNvSpPr/>
          <p:nvPr/>
        </p:nvSpPr>
        <p:spPr>
          <a:xfrm>
            <a:off x="44473" y="6303311"/>
            <a:ext cx="4396184" cy="523220"/>
          </a:xfrm>
          <a:prstGeom prst="rect">
            <a:avLst/>
          </a:prstGeom>
        </p:spPr>
        <p:txBody>
          <a:bodyPr wrap="square">
            <a:spAutoFit/>
          </a:bodyPr>
          <a:lstStyle/>
          <a:p>
            <a:r>
              <a:rPr lang="en-US" sz="1400" dirty="0"/>
              <a:t>*GROUP LEVEL must be signed off before any compare records can be signed off here.</a:t>
            </a:r>
          </a:p>
        </p:txBody>
      </p:sp>
      <p:sp>
        <p:nvSpPr>
          <p:cNvPr id="14" name="Footer Placeholder 2">
            <a:extLst>
              <a:ext uri="{FF2B5EF4-FFF2-40B4-BE49-F238E27FC236}">
                <a16:creationId xmlns:a16="http://schemas.microsoft.com/office/drawing/2014/main" id="{B8D69F7B-6923-4666-B956-233F92C40694}"/>
              </a:ext>
            </a:extLst>
          </p:cNvPr>
          <p:cNvSpPr txBox="1">
            <a:spLocks/>
          </p:cNvSpPr>
          <p:nvPr/>
        </p:nvSpPr>
        <p:spPr>
          <a:xfrm>
            <a:off x="11015472" y="6492875"/>
            <a:ext cx="1176528"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a:solidFill>
                  <a:schemeClr val="bg1">
                    <a:lumMod val="75000"/>
                  </a:schemeClr>
                </a:solidFill>
              </a:rPr>
              <a:t>© 2018 PSGeoData Inc.</a:t>
            </a:r>
            <a:endParaRPr lang="en-US" sz="700" dirty="0">
              <a:solidFill>
                <a:schemeClr val="bg1">
                  <a:lumMod val="75000"/>
                </a:schemeClr>
              </a:solidFill>
            </a:endParaRPr>
          </a:p>
        </p:txBody>
      </p:sp>
    </p:spTree>
    <p:extLst>
      <p:ext uri="{BB962C8B-B14F-4D97-AF65-F5344CB8AC3E}">
        <p14:creationId xmlns:p14="http://schemas.microsoft.com/office/powerpoint/2010/main" val="258130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340EF48-A440-466E-A275-70C666ECECBF}"/>
              </a:ext>
            </a:extLst>
          </p:cNvPr>
          <p:cNvSpPr>
            <a:spLocks noGrp="1"/>
          </p:cNvSpPr>
          <p:nvPr>
            <p:ph type="title"/>
          </p:nvPr>
        </p:nvSpPr>
        <p:spPr>
          <a:xfrm>
            <a:off x="136008" y="133836"/>
            <a:ext cx="6625275" cy="296987"/>
          </a:xfrm>
        </p:spPr>
        <p:txBody>
          <a:bodyPr>
            <a:noAutofit/>
          </a:bodyPr>
          <a:lstStyle/>
          <a:p>
            <a:r>
              <a:rPr lang="en-US" sz="2000" b="1" dirty="0"/>
              <a:t>POST2003 SRC COMPARE DYANMIC QUERY</a:t>
            </a:r>
          </a:p>
        </p:txBody>
      </p:sp>
      <p:sp>
        <p:nvSpPr>
          <p:cNvPr id="9" name="TextBox 8">
            <a:extLst>
              <a:ext uri="{FF2B5EF4-FFF2-40B4-BE49-F238E27FC236}">
                <a16:creationId xmlns:a16="http://schemas.microsoft.com/office/drawing/2014/main" id="{905031F6-C8F0-49F4-BC9F-08B5EC9879EE}"/>
              </a:ext>
            </a:extLst>
          </p:cNvPr>
          <p:cNvSpPr txBox="1"/>
          <p:nvPr/>
        </p:nvSpPr>
        <p:spPr>
          <a:xfrm>
            <a:off x="200017" y="576072"/>
            <a:ext cx="11010712" cy="2062103"/>
          </a:xfrm>
          <a:prstGeom prst="rect">
            <a:avLst/>
          </a:prstGeom>
          <a:noFill/>
        </p:spPr>
        <p:txBody>
          <a:bodyPr wrap="square" rtlCol="0">
            <a:spAutoFit/>
          </a:bodyPr>
          <a:lstStyle/>
          <a:p>
            <a:r>
              <a:rPr lang="en-US" sz="1600" dirty="0"/>
              <a:t>The SRC Compare Dynamic Query Script allows the user to run complex queries to help assess the GROUP status or COMPARE records status for signoff at either level.</a:t>
            </a:r>
          </a:p>
          <a:p>
            <a:endParaRPr lang="en-US" sz="1600" dirty="0"/>
          </a:p>
          <a:p>
            <a:pPr marL="285750" indent="-285750">
              <a:buFont typeface="Arial" panose="020B0604020202020204" pitchFamily="34" charset="0"/>
              <a:buChar char="•"/>
            </a:pPr>
            <a:r>
              <a:rPr lang="en-US" sz="1600" b="1" dirty="0">
                <a:solidFill>
                  <a:srgbClr val="FF0000"/>
                </a:solidFill>
              </a:rPr>
              <a:t>Filter by </a:t>
            </a:r>
            <a:r>
              <a:rPr lang="en-US" sz="1600" dirty="0"/>
              <a:t>ProjectCode, </a:t>
            </a:r>
            <a:r>
              <a:rPr lang="en-US" sz="1600" dirty="0" err="1"/>
              <a:t>HoleID’s</a:t>
            </a:r>
            <a:r>
              <a:rPr lang="en-US" sz="1600" dirty="0"/>
              <a:t>, GROUID’s, SAMPLEID’s, ELEMENT(s), ASSAY MATCH TYPE, RECORD STATUS, GROUP SIGNOFF STATUS and Relative Difference SRC vs Corp or SRC vs SRC (multiple values).</a:t>
            </a:r>
          </a:p>
          <a:p>
            <a:endParaRPr lang="en-US" sz="1600" dirty="0"/>
          </a:p>
          <a:p>
            <a:pPr marL="285750" indent="-285750">
              <a:buFont typeface="Arial" panose="020B0604020202020204" pitchFamily="34" charset="0"/>
              <a:buChar char="•"/>
            </a:pPr>
            <a:r>
              <a:rPr lang="en-US" sz="1600" b="1" dirty="0">
                <a:solidFill>
                  <a:srgbClr val="00B050"/>
                </a:solidFill>
              </a:rPr>
              <a:t>Field names from all stages of the Compare process can be dynamically added for user viewing. </a:t>
            </a:r>
          </a:p>
          <a:p>
            <a:r>
              <a:rPr lang="en-US" sz="1600" dirty="0"/>
              <a:t> </a:t>
            </a:r>
          </a:p>
        </p:txBody>
      </p:sp>
      <p:pic>
        <p:nvPicPr>
          <p:cNvPr id="10" name="Picture 9">
            <a:extLst>
              <a:ext uri="{FF2B5EF4-FFF2-40B4-BE49-F238E27FC236}">
                <a16:creationId xmlns:a16="http://schemas.microsoft.com/office/drawing/2014/main" id="{F83EB6CC-F6F4-4EBE-B9C7-A8AC51A2636F}"/>
              </a:ext>
            </a:extLst>
          </p:cNvPr>
          <p:cNvPicPr/>
          <p:nvPr/>
        </p:nvPicPr>
        <p:blipFill>
          <a:blip r:embed="rId2"/>
          <a:stretch>
            <a:fillRect/>
          </a:stretch>
        </p:blipFill>
        <p:spPr>
          <a:xfrm>
            <a:off x="810768" y="2466219"/>
            <a:ext cx="10299192" cy="3930719"/>
          </a:xfrm>
          <a:prstGeom prst="rect">
            <a:avLst/>
          </a:prstGeom>
        </p:spPr>
      </p:pic>
      <p:sp>
        <p:nvSpPr>
          <p:cNvPr id="2" name="Rectangle 1">
            <a:extLst>
              <a:ext uri="{FF2B5EF4-FFF2-40B4-BE49-F238E27FC236}">
                <a16:creationId xmlns:a16="http://schemas.microsoft.com/office/drawing/2014/main" id="{A4C53A8E-A120-4CE2-9804-DA20DAACB1E9}"/>
              </a:ext>
            </a:extLst>
          </p:cNvPr>
          <p:cNvSpPr/>
          <p:nvPr/>
        </p:nvSpPr>
        <p:spPr>
          <a:xfrm>
            <a:off x="7104888" y="2724912"/>
            <a:ext cx="4023360" cy="367202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575FA14-C24D-4136-8C95-C39B9ACFA3F9}"/>
              </a:ext>
            </a:extLst>
          </p:cNvPr>
          <p:cNvSpPr/>
          <p:nvPr/>
        </p:nvSpPr>
        <p:spPr>
          <a:xfrm>
            <a:off x="819912" y="2884008"/>
            <a:ext cx="6266688" cy="35129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ooter Placeholder 2">
            <a:extLst>
              <a:ext uri="{FF2B5EF4-FFF2-40B4-BE49-F238E27FC236}">
                <a16:creationId xmlns:a16="http://schemas.microsoft.com/office/drawing/2014/main" id="{638F8ABD-13BB-42C4-8844-765092E896D5}"/>
              </a:ext>
            </a:extLst>
          </p:cNvPr>
          <p:cNvSpPr txBox="1">
            <a:spLocks/>
          </p:cNvSpPr>
          <p:nvPr/>
        </p:nvSpPr>
        <p:spPr>
          <a:xfrm>
            <a:off x="11015472" y="6492875"/>
            <a:ext cx="1176528"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a:solidFill>
                  <a:schemeClr val="bg1">
                    <a:lumMod val="75000"/>
                  </a:schemeClr>
                </a:solidFill>
              </a:rPr>
              <a:t>© 2018 PSGeoData Inc.</a:t>
            </a:r>
            <a:endParaRPr lang="en-US" sz="700" dirty="0">
              <a:solidFill>
                <a:schemeClr val="bg1">
                  <a:lumMod val="75000"/>
                </a:schemeClr>
              </a:solidFill>
            </a:endParaRPr>
          </a:p>
        </p:txBody>
      </p:sp>
    </p:spTree>
    <p:extLst>
      <p:ext uri="{BB962C8B-B14F-4D97-AF65-F5344CB8AC3E}">
        <p14:creationId xmlns:p14="http://schemas.microsoft.com/office/powerpoint/2010/main" val="2251670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16066</TotalTime>
  <Words>1498</Words>
  <Application>Microsoft Office PowerPoint</Application>
  <PresentationFormat>Widescreen</PresentationFormat>
  <Paragraphs>156</Paragraphs>
  <Slides>14</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Calibri</vt:lpstr>
      <vt:lpstr>Calibri Light</vt:lpstr>
      <vt:lpstr>Office Theme</vt:lpstr>
      <vt:lpstr>Visio</vt:lpstr>
      <vt:lpstr>SRC CORPORATE DATA COMPARE</vt:lpstr>
      <vt:lpstr>SRC POST2003 Workflow Overview</vt:lpstr>
      <vt:lpstr>SRC POST2003 SIGNOFF WORKFLOW</vt:lpstr>
      <vt:lpstr>PowerPoint Presentation</vt:lpstr>
      <vt:lpstr>POST2003 SRC GROUP SIGNOFF DATA ENTRY</vt:lpstr>
      <vt:lpstr>POST2003 SRC GROUP FORMS</vt:lpstr>
      <vt:lpstr>POST2003 SRC BULK DATA MANAGER SIGNOFF</vt:lpstr>
      <vt:lpstr>POST2003 SRC COMPARE RECORD SIGNOFF SCRIPT</vt:lpstr>
      <vt:lpstr>POST2003 SRC COMPARE DYANMIC QUERY</vt:lpstr>
      <vt:lpstr>POST2003 SRC DATA CHANGE REPORT </vt:lpstr>
      <vt:lpstr>OTHER REPORTS (In Progress) </vt:lpstr>
      <vt:lpstr>SCENARIOS</vt:lpstr>
      <vt:lpstr>SRC POST2003 COMPARE RECORD SIGNOFF - DATA FLOW</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SRC LAB DATA COMPARE</dc:title>
  <dc:creator>Phil Schumacher</dc:creator>
  <cp:lastModifiedBy>Phil Schumacher</cp:lastModifiedBy>
  <cp:revision>474</cp:revision>
  <dcterms:created xsi:type="dcterms:W3CDTF">2017-04-12T03:16:27Z</dcterms:created>
  <dcterms:modified xsi:type="dcterms:W3CDTF">2018-09-27T13:22:51Z</dcterms:modified>
</cp:coreProperties>
</file>