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iriam Libre"/>
      <p:regular r:id="rId15"/>
      <p:bold r:id="rId16"/>
    </p:embeddedFont>
    <p:embeddedFont>
      <p:font typeface="Raleway"/>
      <p:regular r:id="rId17"/>
      <p:bold r:id="rId18"/>
      <p:italic r:id="rId19"/>
      <p:boldItalic r:id="rId20"/>
    </p:embeddedFont>
    <p:embeddedFont>
      <p:font typeface="Work Sans"/>
      <p:regular r:id="rId21"/>
      <p:bold r:id="rId22"/>
    </p:embeddedFont>
    <p:embeddedFont>
      <p:font typeface="Barlow Light"/>
      <p:regular r:id="rId23"/>
      <p:bold r:id="rId24"/>
      <p:italic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WorkSans-bold.fntdata"/><Relationship Id="rId21" Type="http://schemas.openxmlformats.org/officeDocument/2006/relationships/font" Target="fonts/WorkSans-regular.fntdata"/><Relationship Id="rId24" Type="http://schemas.openxmlformats.org/officeDocument/2006/relationships/font" Target="fonts/BarlowLight-bold.fntdata"/><Relationship Id="rId23" Type="http://schemas.openxmlformats.org/officeDocument/2006/relationships/font" Target="fonts/Barlow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boldItalic.fntdata"/><Relationship Id="rId25" Type="http://schemas.openxmlformats.org/officeDocument/2006/relationships/font" Target="fonts/BarlowLight-italic.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Barlow-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iriamLibre-regular.fntdata"/><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font" Target="fonts/MiriamLibre-bold.fntdata"/><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5f35a0ec0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5f35a0e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f35a0ec0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f35a0ec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f35a0ec0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f35a0ec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course learning objectives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f35a0ec0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5f35a0ec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5f35a0ec0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f35a0ec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5f35a0ec0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5f35a0ec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5f35a0ec0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5f35a0ec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5f35a0ec0_0_4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5f35a0ec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info.sjsu.edu/web-dbgen/catalog/courses/ENGR200W.html" TargetMode="External"/><Relationship Id="rId4" Type="http://schemas.openxmlformats.org/officeDocument/2006/relationships/hyperlink" Target="https://www.latex-project.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C4587"/>
                </a:solidFill>
              </a:rPr>
              <a:t>ENGR-200W </a:t>
            </a:r>
            <a:endParaRPr>
              <a:solidFill>
                <a:srgbClr val="1C4587"/>
              </a:solidFill>
            </a:endParaRPr>
          </a:p>
          <a:p>
            <a:pPr indent="0" lvl="0" marL="0" rtl="0" algn="ctr">
              <a:spcBef>
                <a:spcPts val="0"/>
              </a:spcBef>
              <a:spcAft>
                <a:spcPts val="0"/>
              </a:spcAft>
              <a:buNone/>
            </a:pPr>
            <a:r>
              <a:t/>
            </a:r>
            <a:endParaRPr>
              <a:solidFill>
                <a:srgbClr val="1C4587"/>
              </a:solidFill>
            </a:endParaRPr>
          </a:p>
        </p:txBody>
      </p:sp>
      <p:sp>
        <p:nvSpPr>
          <p:cNvPr id="241" name="Google Shape;241;p13"/>
          <p:cNvSpPr txBox="1"/>
          <p:nvPr>
            <p:ph type="ctrTitle"/>
          </p:nvPr>
        </p:nvSpPr>
        <p:spPr>
          <a:xfrm>
            <a:off x="2198725" y="4082250"/>
            <a:ext cx="48990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1C4587"/>
                </a:solidFill>
              </a:rPr>
              <a:t>Partha S. Ghosh</a:t>
            </a:r>
            <a:endParaRPr sz="3600">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22"/>
          <p:cNvSpPr txBox="1"/>
          <p:nvPr>
            <p:ph idx="4294967295" type="ctrTitle"/>
          </p:nvPr>
        </p:nvSpPr>
        <p:spPr>
          <a:xfrm>
            <a:off x="685800" y="4403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4A86E8"/>
                </a:solidFill>
              </a:rPr>
              <a:t>THANKS!</a:t>
            </a:r>
            <a:endParaRPr sz="6000">
              <a:solidFill>
                <a:srgbClr val="4A86E8"/>
              </a:solidFill>
            </a:endParaRPr>
          </a:p>
        </p:txBody>
      </p:sp>
      <p:sp>
        <p:nvSpPr>
          <p:cNvPr id="388" name="Google Shape;388;p22"/>
          <p:cNvSpPr txBox="1"/>
          <p:nvPr>
            <p:ph idx="4294967295" type="subTitle"/>
          </p:nvPr>
        </p:nvSpPr>
        <p:spPr>
          <a:xfrm>
            <a:off x="685800" y="16399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3600"/>
              <a:t>Any questions?</a:t>
            </a:r>
            <a:endParaRPr b="1" sz="3600"/>
          </a:p>
        </p:txBody>
      </p:sp>
      <p:sp>
        <p:nvSpPr>
          <p:cNvPr id="389" name="Google Shape;389;p22"/>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find me at:</a:t>
            </a:r>
            <a:endParaRPr/>
          </a:p>
          <a:p>
            <a:pPr indent="0" lvl="0" marL="0" rtl="0" algn="l">
              <a:spcBef>
                <a:spcPts val="600"/>
              </a:spcBef>
              <a:spcAft>
                <a:spcPts val="0"/>
              </a:spcAft>
              <a:buNone/>
            </a:pPr>
            <a:r>
              <a:rPr lang="en"/>
              <a:t>parthasarathi.ghosh@sjsu.edu</a:t>
            </a:r>
            <a:endParaRPr/>
          </a:p>
          <a:p>
            <a:pPr indent="0" lvl="0" marL="0" rtl="0" algn="l">
              <a:spcBef>
                <a:spcPts val="600"/>
              </a:spcBef>
              <a:spcAft>
                <a:spcPts val="0"/>
              </a:spcAft>
              <a:buNone/>
            </a:pPr>
            <a:r>
              <a:t/>
            </a:r>
            <a:endParaRPr/>
          </a:p>
        </p:txBody>
      </p:sp>
      <p:sp>
        <p:nvSpPr>
          <p:cNvPr id="390" name="Google Shape;390;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245" name="Shape 245"/>
        <p:cNvGrpSpPr/>
        <p:nvPr/>
      </p:nvGrpSpPr>
      <p:grpSpPr>
        <a:xfrm>
          <a:off x="0" y="0"/>
          <a:ext cx="0" cy="0"/>
          <a:chOff x="0" y="0"/>
          <a:chExt cx="0" cy="0"/>
        </a:xfrm>
      </p:grpSpPr>
      <p:sp>
        <p:nvSpPr>
          <p:cNvPr id="246" name="Google Shape;246;p1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sz="1800">
                <a:solidFill>
                  <a:schemeClr val="dk1"/>
                </a:solidFill>
                <a:highlight>
                  <a:srgbClr val="FFFFFF"/>
                </a:highlight>
                <a:latin typeface="Barlow"/>
                <a:ea typeface="Barlow"/>
                <a:cs typeface="Barlow"/>
                <a:sym typeface="Barlow"/>
              </a:rPr>
              <a:t>Graduate level technical writing workshop designed to develop advanced communication skills that will readily transfer to the engineer's professional needs, along with research methodologies, copyright issues, and proper documentation for the master's thesis project.</a:t>
            </a:r>
            <a:r>
              <a:rPr lang="en"/>
              <a:t>. </a:t>
            </a:r>
            <a:r>
              <a:rPr i="0" lang="en"/>
              <a:t>[</a:t>
            </a:r>
            <a:r>
              <a:rPr b="1" i="0" lang="en">
                <a:solidFill>
                  <a:schemeClr val="dk1"/>
                </a:solidFill>
                <a:latin typeface="Barlow"/>
                <a:ea typeface="Barlow"/>
                <a:cs typeface="Barlow"/>
                <a:sym typeface="Barlow"/>
              </a:rPr>
              <a:t>Inf, </a:t>
            </a:r>
            <a:r>
              <a:rPr i="0" lang="en"/>
              <a:t>]</a:t>
            </a:r>
            <a:endParaRPr i="0"/>
          </a:p>
        </p:txBody>
      </p:sp>
      <p:sp>
        <p:nvSpPr>
          <p:cNvPr id="247" name="Google Shape;247;p1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 name="Google Shape;248;p14"/>
          <p:cNvSpPr txBox="1"/>
          <p:nvPr>
            <p:ph idx="4294967295" type="ctrTitle"/>
          </p:nvPr>
        </p:nvSpPr>
        <p:spPr>
          <a:xfrm>
            <a:off x="6747025" y="1703975"/>
            <a:ext cx="2229600" cy="17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solidFill>
                  <a:srgbClr val="7F6000"/>
                </a:solidFill>
              </a:rPr>
              <a:t>200W</a:t>
            </a:r>
            <a:r>
              <a:rPr lang="en" sz="9600">
                <a:solidFill>
                  <a:schemeClr val="accent2"/>
                </a:solidFill>
              </a:rPr>
              <a:t> </a:t>
            </a:r>
            <a:endParaRPr sz="3600">
              <a:solidFill>
                <a:schemeClr val="accent2"/>
              </a:solidFill>
            </a:endParaRPr>
          </a:p>
        </p:txBody>
      </p:sp>
      <p:sp>
        <p:nvSpPr>
          <p:cNvPr id="249" name="Google Shape;249;p14"/>
          <p:cNvSpPr txBox="1"/>
          <p:nvPr>
            <p:ph idx="4294967295" type="ctrTitle"/>
          </p:nvPr>
        </p:nvSpPr>
        <p:spPr>
          <a:xfrm>
            <a:off x="117625" y="1780175"/>
            <a:ext cx="2229600" cy="17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solidFill>
                  <a:srgbClr val="7F6000"/>
                </a:solidFill>
              </a:rPr>
              <a:t>SJSU</a:t>
            </a:r>
            <a:r>
              <a:rPr lang="en" sz="9600">
                <a:solidFill>
                  <a:schemeClr val="accent2"/>
                </a:solidFill>
              </a:rPr>
              <a:t> 	</a:t>
            </a:r>
            <a:endParaRPr sz="36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253" name="Shape 253"/>
        <p:cNvGrpSpPr/>
        <p:nvPr/>
      </p:nvGrpSpPr>
      <p:grpSpPr>
        <a:xfrm>
          <a:off x="0" y="0"/>
          <a:ext cx="0" cy="0"/>
          <a:chOff x="0" y="0"/>
          <a:chExt cx="0" cy="0"/>
        </a:xfrm>
      </p:grpSpPr>
      <p:sp>
        <p:nvSpPr>
          <p:cNvPr id="254" name="Google Shape;254;p1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Goals of ENGR-200W</a:t>
            </a:r>
            <a:endParaRPr>
              <a:solidFill>
                <a:srgbClr val="4A86E8"/>
              </a:solidFill>
            </a:endParaRPr>
          </a:p>
        </p:txBody>
      </p:sp>
      <p:sp>
        <p:nvSpPr>
          <p:cNvPr id="255" name="Google Shape;255;p15"/>
          <p:cNvSpPr txBox="1"/>
          <p:nvPr>
            <p:ph idx="1" type="body"/>
          </p:nvPr>
        </p:nvSpPr>
        <p:spPr>
          <a:xfrm>
            <a:off x="457200" y="1657350"/>
            <a:ext cx="5138700" cy="2693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4A86E8"/>
              </a:buClr>
              <a:buSzPts val="2400"/>
              <a:buChar char="▹"/>
            </a:pPr>
            <a:r>
              <a:rPr lang="en"/>
              <a:t>Write Technical Documents</a:t>
            </a:r>
            <a:endParaRPr/>
          </a:p>
          <a:p>
            <a:pPr indent="-381000" lvl="0" marL="457200" rtl="0" algn="l">
              <a:spcBef>
                <a:spcPts val="0"/>
              </a:spcBef>
              <a:spcAft>
                <a:spcPts val="0"/>
              </a:spcAft>
              <a:buClr>
                <a:srgbClr val="4A86E8"/>
              </a:buClr>
              <a:buSzPts val="2400"/>
              <a:buChar char="▹"/>
            </a:pPr>
            <a:r>
              <a:rPr lang="en"/>
              <a:t>Purpose, Scope, Audience</a:t>
            </a:r>
            <a:endParaRPr/>
          </a:p>
          <a:p>
            <a:pPr indent="-381000" lvl="0" marL="457200" rtl="0" algn="l">
              <a:spcBef>
                <a:spcPts val="0"/>
              </a:spcBef>
              <a:spcAft>
                <a:spcPts val="0"/>
              </a:spcAft>
              <a:buClr>
                <a:srgbClr val="4A86E8"/>
              </a:buClr>
              <a:buSzPts val="2400"/>
              <a:buChar char="▹"/>
            </a:pPr>
            <a:r>
              <a:rPr lang="en"/>
              <a:t>Attribute Citations </a:t>
            </a:r>
            <a:endParaRPr/>
          </a:p>
          <a:p>
            <a:pPr indent="-381000" lvl="0" marL="457200" rtl="0" algn="l">
              <a:spcBef>
                <a:spcPts val="0"/>
              </a:spcBef>
              <a:spcAft>
                <a:spcPts val="0"/>
              </a:spcAft>
              <a:buClr>
                <a:srgbClr val="4A86E8"/>
              </a:buClr>
              <a:buSzPts val="2400"/>
              <a:buChar char="▹"/>
            </a:pPr>
            <a:r>
              <a:rPr lang="en"/>
              <a:t>Source and Verify Information</a:t>
            </a:r>
            <a:endParaRPr/>
          </a:p>
          <a:p>
            <a:pPr indent="-381000" lvl="0" marL="457200" rtl="0" algn="l">
              <a:spcBef>
                <a:spcPts val="0"/>
              </a:spcBef>
              <a:spcAft>
                <a:spcPts val="0"/>
              </a:spcAft>
              <a:buClr>
                <a:srgbClr val="4A86E8"/>
              </a:buClr>
              <a:buSzPts val="2400"/>
              <a:buChar char="▹"/>
            </a:pPr>
            <a:r>
              <a:rPr lang="en"/>
              <a:t>Plan, Organize, and Brainstorm Project</a:t>
            </a:r>
            <a:endParaRPr/>
          </a:p>
        </p:txBody>
      </p:sp>
      <p:sp>
        <p:nvSpPr>
          <p:cNvPr id="256" name="Google Shape;256;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60" name="Shape 260"/>
        <p:cNvGrpSpPr/>
        <p:nvPr/>
      </p:nvGrpSpPr>
      <p:grpSpPr>
        <a:xfrm>
          <a:off x="0" y="0"/>
          <a:ext cx="0" cy="0"/>
          <a:chOff x="0" y="0"/>
          <a:chExt cx="0" cy="0"/>
        </a:xfrm>
      </p:grpSpPr>
      <p:sp>
        <p:nvSpPr>
          <p:cNvPr id="261" name="Google Shape;261;p16"/>
          <p:cNvSpPr txBox="1"/>
          <p:nvPr>
            <p:ph idx="4294967295" type="ctrTitle"/>
          </p:nvPr>
        </p:nvSpPr>
        <p:spPr>
          <a:xfrm>
            <a:off x="348425" y="1635750"/>
            <a:ext cx="2229600" cy="17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solidFill>
                  <a:schemeClr val="accent2"/>
                </a:solidFill>
              </a:rPr>
              <a:t>200W</a:t>
            </a:r>
            <a:r>
              <a:rPr lang="en" sz="9600">
                <a:solidFill>
                  <a:schemeClr val="accent2"/>
                </a:solidFill>
              </a:rPr>
              <a:t> </a:t>
            </a:r>
            <a:endParaRPr sz="3600">
              <a:solidFill>
                <a:schemeClr val="accent2"/>
              </a:solidFill>
            </a:endParaRPr>
          </a:p>
        </p:txBody>
      </p:sp>
      <p:sp>
        <p:nvSpPr>
          <p:cNvPr id="262" name="Google Shape;262;p16"/>
          <p:cNvSpPr txBox="1"/>
          <p:nvPr>
            <p:ph idx="4294967295" type="subTitle"/>
          </p:nvPr>
        </p:nvSpPr>
        <p:spPr>
          <a:xfrm>
            <a:off x="318375" y="598275"/>
            <a:ext cx="2639100" cy="152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latin typeface="Barlow"/>
                <a:ea typeface="Barlow"/>
                <a:cs typeface="Barlow"/>
                <a:sym typeface="Barlow"/>
              </a:rPr>
              <a:t>Learning Methods in</a:t>
            </a:r>
            <a:endParaRPr b="1" sz="3600">
              <a:latin typeface="Barlow"/>
              <a:ea typeface="Barlow"/>
              <a:cs typeface="Barlow"/>
              <a:sym typeface="Barlow"/>
            </a:endParaRPr>
          </a:p>
          <a:p>
            <a:pPr indent="0" lvl="0" marL="0" rtl="0" algn="l">
              <a:spcBef>
                <a:spcPts val="600"/>
              </a:spcBef>
              <a:spcAft>
                <a:spcPts val="0"/>
              </a:spcAft>
              <a:buNone/>
            </a:pPr>
            <a:r>
              <a:t/>
            </a:r>
            <a:endParaRPr sz="1800"/>
          </a:p>
        </p:txBody>
      </p:sp>
      <p:sp>
        <p:nvSpPr>
          <p:cNvPr id="263" name="Google Shape;263;p1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64" name="Google Shape;264;p16"/>
          <p:cNvGrpSpPr/>
          <p:nvPr/>
        </p:nvGrpSpPr>
        <p:grpSpPr>
          <a:xfrm>
            <a:off x="6728420" y="113313"/>
            <a:ext cx="2214531" cy="1607483"/>
            <a:chOff x="1923675" y="1633650"/>
            <a:chExt cx="436000" cy="435975"/>
          </a:xfrm>
        </p:grpSpPr>
        <p:sp>
          <p:nvSpPr>
            <p:cNvPr id="265" name="Google Shape;265;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934650" y="2014200"/>
              <a:ext cx="44475" cy="44475"/>
            </a:xfrm>
            <a:custGeom>
              <a:rect b="b" l="l" r="r" t="t"/>
              <a:pathLst>
                <a:path extrusionOk="0" fill="none" h="1779" w="1779">
                  <a:moveTo>
                    <a:pt x="1778" y="1778"/>
                  </a:moveTo>
                  <a:lnTo>
                    <a:pt x="0"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6"/>
          <p:cNvGrpSpPr/>
          <p:nvPr/>
        </p:nvGrpSpPr>
        <p:grpSpPr>
          <a:xfrm flipH="1" rot="10800000">
            <a:off x="3429821" y="1599747"/>
            <a:ext cx="1436785" cy="1111812"/>
            <a:chOff x="9598025" y="882650"/>
            <a:chExt cx="2266938" cy="1754200"/>
          </a:xfrm>
        </p:grpSpPr>
        <p:sp>
          <p:nvSpPr>
            <p:cNvPr id="272" name="Google Shape;272;p16"/>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6"/>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6" name="Google Shape;276;p16"/>
          <p:cNvGrpSpPr/>
          <p:nvPr/>
        </p:nvGrpSpPr>
        <p:grpSpPr>
          <a:xfrm>
            <a:off x="7377429" y="3286357"/>
            <a:ext cx="1436856" cy="1142979"/>
            <a:chOff x="9925050" y="4203700"/>
            <a:chExt cx="2267050" cy="1803375"/>
          </a:xfrm>
        </p:grpSpPr>
        <p:sp>
          <p:nvSpPr>
            <p:cNvPr id="277" name="Google Shape;277;p16"/>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6"/>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6"/>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6"/>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6"/>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6"/>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6"/>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6"/>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6"/>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6"/>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6"/>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6"/>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9" name="Google Shape;289;p16"/>
          <p:cNvSpPr txBox="1"/>
          <p:nvPr/>
        </p:nvSpPr>
        <p:spPr>
          <a:xfrm>
            <a:off x="4608475" y="198725"/>
            <a:ext cx="39930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aleway"/>
                <a:ea typeface="Raleway"/>
                <a:cs typeface="Raleway"/>
                <a:sym typeface="Raleway"/>
              </a:rPr>
              <a:t>Writing, Writing, Writing ..</a:t>
            </a:r>
            <a:endParaRPr b="1" sz="2400">
              <a:solidFill>
                <a:srgbClr val="FFFFFF"/>
              </a:solidFill>
              <a:latin typeface="Raleway"/>
              <a:ea typeface="Raleway"/>
              <a:cs typeface="Raleway"/>
              <a:sym typeface="Raleway"/>
            </a:endParaRPr>
          </a:p>
        </p:txBody>
      </p:sp>
      <p:sp>
        <p:nvSpPr>
          <p:cNvPr id="290" name="Google Shape;290;p16"/>
          <p:cNvSpPr txBox="1"/>
          <p:nvPr/>
        </p:nvSpPr>
        <p:spPr>
          <a:xfrm>
            <a:off x="3536150" y="2684725"/>
            <a:ext cx="2898000" cy="8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aleway"/>
                <a:ea typeface="Raleway"/>
                <a:cs typeface="Raleway"/>
                <a:sym typeface="Raleway"/>
              </a:rPr>
              <a:t>In class Collaboration</a:t>
            </a:r>
            <a:endParaRPr b="1" sz="2400">
              <a:solidFill>
                <a:srgbClr val="FFFFFF"/>
              </a:solidFill>
              <a:latin typeface="Raleway"/>
              <a:ea typeface="Raleway"/>
              <a:cs typeface="Raleway"/>
              <a:sym typeface="Raleway"/>
            </a:endParaRPr>
          </a:p>
        </p:txBody>
      </p:sp>
      <p:sp>
        <p:nvSpPr>
          <p:cNvPr id="291" name="Google Shape;291;p16"/>
          <p:cNvSpPr txBox="1"/>
          <p:nvPr/>
        </p:nvSpPr>
        <p:spPr>
          <a:xfrm>
            <a:off x="5434775" y="4346600"/>
            <a:ext cx="31668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aleway"/>
                <a:ea typeface="Raleway"/>
                <a:cs typeface="Raleway"/>
                <a:sym typeface="Raleway"/>
              </a:rPr>
              <a:t>Public Speaking </a:t>
            </a:r>
            <a:endParaRPr b="1" sz="2400">
              <a:solidFill>
                <a:srgbClr val="FFFFFF"/>
              </a:solidFill>
              <a:latin typeface="Raleway"/>
              <a:ea typeface="Raleway"/>
              <a:cs typeface="Raleway"/>
              <a:sym typeface="Raleway"/>
            </a:endParaRPr>
          </a:p>
        </p:txBody>
      </p:sp>
      <p:grpSp>
        <p:nvGrpSpPr>
          <p:cNvPr id="292" name="Google Shape;292;p16"/>
          <p:cNvGrpSpPr/>
          <p:nvPr/>
        </p:nvGrpSpPr>
        <p:grpSpPr>
          <a:xfrm>
            <a:off x="4405629" y="1609957"/>
            <a:ext cx="1436856" cy="1142979"/>
            <a:chOff x="9925050" y="4203700"/>
            <a:chExt cx="2267050" cy="1803375"/>
          </a:xfrm>
        </p:grpSpPr>
        <p:sp>
          <p:nvSpPr>
            <p:cNvPr id="293" name="Google Shape;293;p16"/>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6"/>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6"/>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6"/>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6"/>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6"/>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6"/>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6"/>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6"/>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6"/>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6"/>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6"/>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308" name="Shape 308"/>
        <p:cNvGrpSpPr/>
        <p:nvPr/>
      </p:nvGrpSpPr>
      <p:grpSpPr>
        <a:xfrm>
          <a:off x="0" y="0"/>
          <a:ext cx="0" cy="0"/>
          <a:chOff x="0" y="0"/>
          <a:chExt cx="0" cy="0"/>
        </a:xfrm>
      </p:grpSpPr>
      <p:sp>
        <p:nvSpPr>
          <p:cNvPr id="309" name="Google Shape;309;p1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trike="sngStrike"/>
              <a:t>Write</a:t>
            </a:r>
            <a:r>
              <a:rPr lang="en"/>
              <a:t> Create Documents </a:t>
            </a:r>
            <a:endParaRPr/>
          </a:p>
        </p:txBody>
      </p:sp>
      <p:sp>
        <p:nvSpPr>
          <p:cNvPr id="310" name="Google Shape;310;p1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1" name="Google Shape;311;p17"/>
          <p:cNvSpPr/>
          <p:nvPr/>
        </p:nvSpPr>
        <p:spPr>
          <a:xfrm>
            <a:off x="363900" y="1753750"/>
            <a:ext cx="1900200" cy="2313300"/>
          </a:xfrm>
          <a:prstGeom prst="homePlate">
            <a:avLst>
              <a:gd fmla="val 30129" name="adj"/>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Barlow"/>
                <a:ea typeface="Barlow"/>
                <a:cs typeface="Barlow"/>
                <a:sym typeface="Barlow"/>
              </a:rPr>
              <a:t>Research</a:t>
            </a:r>
            <a:r>
              <a:rPr b="1" lang="en">
                <a:solidFill>
                  <a:srgbClr val="FFFFFF"/>
                </a:solidFill>
                <a:latin typeface="Barlow"/>
                <a:ea typeface="Barlow"/>
                <a:cs typeface="Barlow"/>
                <a:sym typeface="Barlow"/>
              </a:rPr>
              <a:t> </a:t>
            </a:r>
            <a:endParaRPr b="1">
              <a:solidFill>
                <a:srgbClr val="FFFFFF"/>
              </a:solidFill>
              <a:latin typeface="Barlow"/>
              <a:ea typeface="Barlow"/>
              <a:cs typeface="Barlow"/>
              <a:sym typeface="Barlow"/>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 Purpose, </a:t>
            </a:r>
            <a:endParaRPr sz="1200">
              <a:solidFill>
                <a:srgbClr val="FFFFFF"/>
              </a:solidFill>
              <a:latin typeface="Barlow Light"/>
              <a:ea typeface="Barlow Light"/>
              <a:cs typeface="Barlow Light"/>
              <a:sym typeface="Barlow Light"/>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Scope,</a:t>
            </a:r>
            <a:endParaRPr sz="1200">
              <a:solidFill>
                <a:srgbClr val="FFFFFF"/>
              </a:solidFill>
              <a:latin typeface="Barlow Light"/>
              <a:ea typeface="Barlow Light"/>
              <a:cs typeface="Barlow Light"/>
              <a:sym typeface="Barlow Light"/>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 </a:t>
            </a:r>
            <a:r>
              <a:rPr b="1" lang="en" sz="1200">
                <a:solidFill>
                  <a:srgbClr val="FFFFFF"/>
                </a:solidFill>
                <a:latin typeface="Barlow"/>
                <a:ea typeface="Barlow"/>
                <a:cs typeface="Barlow"/>
                <a:sym typeface="Barlow"/>
              </a:rPr>
              <a:t>Audience</a:t>
            </a:r>
            <a:r>
              <a:rPr lang="en" sz="1200">
                <a:solidFill>
                  <a:srgbClr val="FFFFFF"/>
                </a:solidFill>
                <a:latin typeface="Barlow Light"/>
                <a:ea typeface="Barlow Light"/>
                <a:cs typeface="Barlow Light"/>
                <a:sym typeface="Barlow Light"/>
              </a:rPr>
              <a:t>}</a:t>
            </a:r>
            <a:endParaRPr sz="1200">
              <a:solidFill>
                <a:srgbClr val="FFFFFF"/>
              </a:solidFill>
              <a:latin typeface="Barlow Light"/>
              <a:ea typeface="Barlow Light"/>
              <a:cs typeface="Barlow Light"/>
              <a:sym typeface="Barlow Light"/>
            </a:endParaRPr>
          </a:p>
        </p:txBody>
      </p:sp>
      <p:sp>
        <p:nvSpPr>
          <p:cNvPr id="312" name="Google Shape;312;p17"/>
          <p:cNvSpPr/>
          <p:nvPr/>
        </p:nvSpPr>
        <p:spPr>
          <a:xfrm>
            <a:off x="1523175" y="1753750"/>
            <a:ext cx="2295000" cy="2313300"/>
          </a:xfrm>
          <a:prstGeom prst="chevron">
            <a:avLst>
              <a:gd fmla="val 29853" name="adj"/>
            </a:avLst>
          </a:prstGeom>
          <a:solidFill>
            <a:srgbClr val="3C78D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800">
              <a:solidFill>
                <a:srgbClr val="FFFFFF"/>
              </a:solidFill>
              <a:latin typeface="Barlow"/>
              <a:ea typeface="Barlow"/>
              <a:cs typeface="Barlow"/>
              <a:sym typeface="Barlow"/>
            </a:endParaRPr>
          </a:p>
          <a:p>
            <a:pPr indent="0" lvl="0" marL="0" rtl="0" algn="r">
              <a:spcBef>
                <a:spcPts val="0"/>
              </a:spcBef>
              <a:spcAft>
                <a:spcPts val="0"/>
              </a:spcAft>
              <a:buNone/>
            </a:pPr>
            <a:r>
              <a:rPr b="1" lang="en" sz="2400">
                <a:solidFill>
                  <a:srgbClr val="FFFFFF"/>
                </a:solidFill>
                <a:latin typeface="Barlow"/>
                <a:ea typeface="Barlow"/>
                <a:cs typeface="Barlow"/>
                <a:sym typeface="Barlow"/>
              </a:rPr>
              <a:t>Write</a:t>
            </a:r>
            <a:r>
              <a:rPr lang="en">
                <a:solidFill>
                  <a:srgbClr val="FFFFFF"/>
                </a:solidFill>
                <a:latin typeface="Barlow Light"/>
                <a:ea typeface="Barlow Light"/>
                <a:cs typeface="Barlow Light"/>
                <a:sym typeface="Barlow Light"/>
              </a:rPr>
              <a:t> </a:t>
            </a:r>
            <a:r>
              <a:rPr lang="en" sz="1200">
                <a:solidFill>
                  <a:srgbClr val="FFFFFF"/>
                </a:solidFill>
                <a:latin typeface="Barlow Light"/>
                <a:ea typeface="Barlow Light"/>
                <a:cs typeface="Barlow Light"/>
                <a:sym typeface="Barlow Light"/>
              </a:rPr>
              <a:t>{ Format,</a:t>
            </a:r>
            <a:endParaRPr sz="1200">
              <a:solidFill>
                <a:srgbClr val="FFFFFF"/>
              </a:solidFill>
              <a:latin typeface="Barlow Light"/>
              <a:ea typeface="Barlow Light"/>
              <a:cs typeface="Barlow Light"/>
              <a:sym typeface="Barlow Light"/>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Style, </a:t>
            </a:r>
            <a:r>
              <a:rPr b="1" lang="en" sz="1200">
                <a:solidFill>
                  <a:srgbClr val="FFFFFF"/>
                </a:solidFill>
                <a:latin typeface="Barlow"/>
                <a:ea typeface="Barlow"/>
                <a:cs typeface="Barlow"/>
                <a:sym typeface="Barlow"/>
              </a:rPr>
              <a:t>Citations</a:t>
            </a:r>
            <a:r>
              <a:rPr lang="en" sz="1200">
                <a:solidFill>
                  <a:srgbClr val="FFFFFF"/>
                </a:solidFill>
                <a:latin typeface="Barlow Light"/>
                <a:ea typeface="Barlow Light"/>
                <a:cs typeface="Barlow Light"/>
                <a:sym typeface="Barlow Light"/>
              </a:rPr>
              <a:t>}</a:t>
            </a:r>
            <a:endParaRPr sz="1200">
              <a:solidFill>
                <a:srgbClr val="FFFFFF"/>
              </a:solidFill>
              <a:latin typeface="Barlow Light"/>
              <a:ea typeface="Barlow Light"/>
              <a:cs typeface="Barlow Light"/>
              <a:sym typeface="Barlow Light"/>
            </a:endParaRPr>
          </a:p>
        </p:txBody>
      </p:sp>
      <p:sp>
        <p:nvSpPr>
          <p:cNvPr id="313" name="Google Shape;313;p17"/>
          <p:cNvSpPr/>
          <p:nvPr/>
        </p:nvSpPr>
        <p:spPr>
          <a:xfrm>
            <a:off x="3075400" y="1753750"/>
            <a:ext cx="2985600" cy="2313300"/>
          </a:xfrm>
          <a:prstGeom prst="chevron">
            <a:avLst>
              <a:gd fmla="val 29853" name="adj"/>
            </a:avLst>
          </a:prstGeom>
          <a:solidFill>
            <a:srgbClr val="1155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rgbClr val="FFFFFF"/>
                </a:solidFill>
                <a:latin typeface="Barlow"/>
                <a:ea typeface="Barlow"/>
                <a:cs typeface="Barlow"/>
                <a:sym typeface="Barlow"/>
              </a:rPr>
              <a:t>Proofread </a:t>
            </a:r>
            <a:endParaRPr b="1" sz="2400">
              <a:solidFill>
                <a:srgbClr val="FFFFFF"/>
              </a:solidFill>
              <a:latin typeface="Barlow"/>
              <a:ea typeface="Barlow"/>
              <a:cs typeface="Barlow"/>
              <a:sym typeface="Barlow"/>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{Grammar tools, </a:t>
            </a:r>
            <a:endParaRPr sz="1200">
              <a:solidFill>
                <a:srgbClr val="FFFFFF"/>
              </a:solidFill>
              <a:latin typeface="Barlow Light"/>
              <a:ea typeface="Barlow Light"/>
              <a:cs typeface="Barlow Light"/>
              <a:sym typeface="Barlow Light"/>
            </a:endParaRPr>
          </a:p>
          <a:p>
            <a:pPr indent="0" lvl="0" marL="0" rtl="0" algn="r">
              <a:spcBef>
                <a:spcPts val="0"/>
              </a:spcBef>
              <a:spcAft>
                <a:spcPts val="0"/>
              </a:spcAft>
              <a:buNone/>
            </a:pPr>
            <a:r>
              <a:rPr lang="en" sz="1200">
                <a:solidFill>
                  <a:srgbClr val="FFFFFF"/>
                </a:solidFill>
                <a:latin typeface="Barlow Light"/>
                <a:ea typeface="Barlow Light"/>
                <a:cs typeface="Barlow Light"/>
                <a:sym typeface="Barlow Light"/>
              </a:rPr>
              <a:t>Spell check,</a:t>
            </a:r>
            <a:endParaRPr sz="1200">
              <a:solidFill>
                <a:srgbClr val="FFFFFF"/>
              </a:solidFill>
              <a:latin typeface="Barlow Light"/>
              <a:ea typeface="Barlow Light"/>
              <a:cs typeface="Barlow Light"/>
              <a:sym typeface="Barlow Light"/>
            </a:endParaRPr>
          </a:p>
          <a:p>
            <a:pPr indent="0" lvl="0" marL="0" rtl="0" algn="r">
              <a:spcBef>
                <a:spcPts val="0"/>
              </a:spcBef>
              <a:spcAft>
                <a:spcPts val="0"/>
              </a:spcAft>
              <a:buNone/>
            </a:pPr>
            <a:r>
              <a:rPr b="1" lang="en" sz="1200">
                <a:solidFill>
                  <a:srgbClr val="FFFFFF"/>
                </a:solidFill>
                <a:latin typeface="Barlow"/>
                <a:ea typeface="Barlow"/>
                <a:cs typeface="Barlow"/>
                <a:sym typeface="Barlow"/>
              </a:rPr>
              <a:t>Review</a:t>
            </a:r>
            <a:r>
              <a:rPr lang="en" sz="1200">
                <a:solidFill>
                  <a:srgbClr val="FFFFFF"/>
                </a:solidFill>
                <a:latin typeface="Barlow Light"/>
                <a:ea typeface="Barlow Light"/>
                <a:cs typeface="Barlow Light"/>
                <a:sym typeface="Barlow Light"/>
              </a:rPr>
              <a:t>}</a:t>
            </a:r>
            <a:endParaRPr sz="1200">
              <a:solidFill>
                <a:srgbClr val="FFFFFF"/>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317" name="Shape 317"/>
        <p:cNvGrpSpPr/>
        <p:nvPr/>
      </p:nvGrpSpPr>
      <p:grpSpPr>
        <a:xfrm>
          <a:off x="0" y="0"/>
          <a:ext cx="0" cy="0"/>
          <a:chOff x="0" y="0"/>
          <a:chExt cx="0" cy="0"/>
        </a:xfrm>
      </p:grpSpPr>
      <p:sp>
        <p:nvSpPr>
          <p:cNvPr id="318" name="Google Shape;318;p1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Key Exercises</a:t>
            </a:r>
            <a:endParaRPr>
              <a:solidFill>
                <a:srgbClr val="4A86E8"/>
              </a:solidFill>
            </a:endParaRPr>
          </a:p>
        </p:txBody>
      </p:sp>
      <p:sp>
        <p:nvSpPr>
          <p:cNvPr id="319" name="Google Shape;319;p18"/>
          <p:cNvSpPr txBox="1"/>
          <p:nvPr>
            <p:ph idx="1" type="body"/>
          </p:nvPr>
        </p:nvSpPr>
        <p:spPr>
          <a:xfrm>
            <a:off x="457200" y="1356775"/>
            <a:ext cx="16563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dk1"/>
                </a:solidFill>
                <a:latin typeface="Barlow"/>
                <a:ea typeface="Barlow"/>
                <a:cs typeface="Barlow"/>
                <a:sym typeface="Barlow"/>
              </a:rPr>
              <a:t>Diagnostics</a:t>
            </a:r>
            <a:endParaRPr b="1">
              <a:solidFill>
                <a:schemeClr val="dk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a:solidFill>
                  <a:schemeClr val="dk1"/>
                </a:solidFill>
              </a:rPr>
              <a:t>Figure out where you stand in English writing.</a:t>
            </a:r>
            <a:endParaRPr b="1">
              <a:latin typeface="Barlow"/>
              <a:ea typeface="Barlow"/>
              <a:cs typeface="Barlow"/>
              <a:sym typeface="Barlow"/>
            </a:endParaRPr>
          </a:p>
        </p:txBody>
      </p:sp>
      <p:sp>
        <p:nvSpPr>
          <p:cNvPr id="320" name="Google Shape;320;p18"/>
          <p:cNvSpPr txBox="1"/>
          <p:nvPr>
            <p:ph idx="2" type="body"/>
          </p:nvPr>
        </p:nvSpPr>
        <p:spPr>
          <a:xfrm>
            <a:off x="2174575" y="1356775"/>
            <a:ext cx="16800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dk1"/>
                </a:solidFill>
                <a:latin typeface="Barlow"/>
                <a:ea typeface="Barlow"/>
                <a:cs typeface="Barlow"/>
                <a:sym typeface="Barlow"/>
              </a:rPr>
              <a:t>Marketing Collaterals and Networking</a:t>
            </a:r>
            <a:endParaRPr b="1">
              <a:solidFill>
                <a:schemeClr val="dk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a:solidFill>
                  <a:schemeClr val="dk1"/>
                </a:solidFill>
              </a:rPr>
              <a:t>Build your resume</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Create a LinkedIn profile.</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Interview an experienced professional </a:t>
            </a:r>
            <a:endParaRPr b="1">
              <a:solidFill>
                <a:schemeClr val="dk1"/>
              </a:solidFill>
              <a:latin typeface="Barlow"/>
              <a:ea typeface="Barlow"/>
              <a:cs typeface="Barlow"/>
              <a:sym typeface="Barlow"/>
            </a:endParaRPr>
          </a:p>
        </p:txBody>
      </p:sp>
      <p:sp>
        <p:nvSpPr>
          <p:cNvPr id="321" name="Google Shape;321;p18"/>
          <p:cNvSpPr txBox="1"/>
          <p:nvPr>
            <p:ph idx="3" type="body"/>
          </p:nvPr>
        </p:nvSpPr>
        <p:spPr>
          <a:xfrm>
            <a:off x="3939500" y="1356775"/>
            <a:ext cx="16563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Literature Review/Thesis</a:t>
            </a:r>
            <a:endParaRPr b="1">
              <a:latin typeface="Barlow"/>
              <a:ea typeface="Barlow"/>
              <a:cs typeface="Barlow"/>
              <a:sym typeface="Barlow"/>
            </a:endParaRPr>
          </a:p>
          <a:p>
            <a:pPr indent="0" lvl="0" marL="0" rtl="0" algn="l">
              <a:spcBef>
                <a:spcPts val="600"/>
              </a:spcBef>
              <a:spcAft>
                <a:spcPts val="0"/>
              </a:spcAft>
              <a:buNone/>
            </a:pPr>
            <a:r>
              <a:rPr lang="en"/>
              <a:t>Learn to analyze a technical journal</a:t>
            </a:r>
            <a:endParaRPr sz="1200"/>
          </a:p>
          <a:p>
            <a:pPr indent="0" lvl="0" marL="0" rtl="0" algn="l">
              <a:spcBef>
                <a:spcPts val="600"/>
              </a:spcBef>
              <a:spcAft>
                <a:spcPts val="0"/>
              </a:spcAft>
              <a:buNone/>
            </a:pPr>
            <a:r>
              <a:rPr lang="en"/>
              <a:t>Write a thesis or a trial project following the SJSU Graduate School writing standards.</a:t>
            </a:r>
            <a:endParaRPr sz="1200"/>
          </a:p>
        </p:txBody>
      </p:sp>
      <p:sp>
        <p:nvSpPr>
          <p:cNvPr id="322" name="Google Shape;322;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3" name="Google Shape;323;p18"/>
          <p:cNvSpPr txBox="1"/>
          <p:nvPr>
            <p:ph idx="1" type="body"/>
          </p:nvPr>
        </p:nvSpPr>
        <p:spPr>
          <a:xfrm>
            <a:off x="457200" y="3109375"/>
            <a:ext cx="16563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Common Errors </a:t>
            </a:r>
            <a:endParaRPr b="1">
              <a:latin typeface="Barlow"/>
              <a:ea typeface="Barlow"/>
              <a:cs typeface="Barlow"/>
              <a:sym typeface="Barlow"/>
            </a:endParaRPr>
          </a:p>
          <a:p>
            <a:pPr indent="0" lvl="0" marL="0" rtl="0" algn="l">
              <a:spcBef>
                <a:spcPts val="600"/>
              </a:spcBef>
              <a:spcAft>
                <a:spcPts val="0"/>
              </a:spcAft>
              <a:buNone/>
            </a:pPr>
            <a:r>
              <a:rPr b="1" lang="en"/>
              <a:t>Research a set of common errors collaboratively.</a:t>
            </a:r>
            <a:endParaRPr b="1"/>
          </a:p>
          <a:p>
            <a:pPr indent="0" lvl="0" marL="0" rtl="0" algn="l">
              <a:spcBef>
                <a:spcPts val="600"/>
              </a:spcBef>
              <a:spcAft>
                <a:spcPts val="0"/>
              </a:spcAft>
              <a:buClr>
                <a:schemeClr val="dk1"/>
              </a:buClr>
              <a:buSzPts val="1100"/>
              <a:buFont typeface="Arial"/>
              <a:buNone/>
            </a:pPr>
            <a:r>
              <a:rPr b="1" lang="en"/>
              <a:t>Present your findings to the class. </a:t>
            </a:r>
            <a:endParaRPr b="1"/>
          </a:p>
        </p:txBody>
      </p:sp>
      <p:sp>
        <p:nvSpPr>
          <p:cNvPr id="324" name="Google Shape;324;p18"/>
          <p:cNvSpPr txBox="1"/>
          <p:nvPr>
            <p:ph idx="2" type="body"/>
          </p:nvPr>
        </p:nvSpPr>
        <p:spPr>
          <a:xfrm>
            <a:off x="2198350" y="3109375"/>
            <a:ext cx="16563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Work on Presentation Skills</a:t>
            </a:r>
            <a:endParaRPr b="1">
              <a:latin typeface="Barlow"/>
              <a:ea typeface="Barlow"/>
              <a:cs typeface="Barlow"/>
              <a:sym typeface="Barlow"/>
            </a:endParaRPr>
          </a:p>
          <a:p>
            <a:pPr indent="0" lvl="0" marL="0" rtl="0" algn="l">
              <a:spcBef>
                <a:spcPts val="600"/>
              </a:spcBef>
              <a:spcAft>
                <a:spcPts val="0"/>
              </a:spcAft>
              <a:buNone/>
            </a:pPr>
            <a:r>
              <a:rPr lang="en"/>
              <a:t>Prepare and present impromptu topics.</a:t>
            </a:r>
            <a:endParaRPr/>
          </a:p>
          <a:p>
            <a:pPr indent="0" lvl="0" marL="0" rtl="0" algn="l">
              <a:spcBef>
                <a:spcPts val="600"/>
              </a:spcBef>
              <a:spcAft>
                <a:spcPts val="0"/>
              </a:spcAft>
              <a:buNone/>
            </a:pPr>
            <a:r>
              <a:t/>
            </a:r>
            <a:endParaRPr/>
          </a:p>
        </p:txBody>
      </p:sp>
      <p:sp>
        <p:nvSpPr>
          <p:cNvPr id="325" name="Google Shape;325;p18"/>
          <p:cNvSpPr txBox="1"/>
          <p:nvPr>
            <p:ph idx="3" type="body"/>
          </p:nvPr>
        </p:nvSpPr>
        <p:spPr>
          <a:xfrm>
            <a:off x="3939500" y="3109375"/>
            <a:ext cx="1656300" cy="173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Barlow"/>
                <a:ea typeface="Barlow"/>
                <a:cs typeface="Barlow"/>
                <a:sym typeface="Barlow"/>
              </a:rPr>
              <a:t>Final Exam</a:t>
            </a:r>
            <a:endParaRPr b="1">
              <a:latin typeface="Barlow"/>
              <a:ea typeface="Barlow"/>
              <a:cs typeface="Barlow"/>
              <a:sym typeface="Barlow"/>
            </a:endParaRPr>
          </a:p>
          <a:p>
            <a:pPr indent="0" lvl="0" marL="0" rtl="0" algn="l">
              <a:spcBef>
                <a:spcPts val="600"/>
              </a:spcBef>
              <a:spcAft>
                <a:spcPts val="0"/>
              </a:spcAft>
              <a:buNone/>
            </a:pPr>
            <a:r>
              <a:rPr lang="en"/>
              <a:t>Write about the Class Learning Outcomes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329" name="Shape 329"/>
        <p:cNvGrpSpPr/>
        <p:nvPr/>
      </p:nvGrpSpPr>
      <p:grpSpPr>
        <a:xfrm>
          <a:off x="0" y="0"/>
          <a:ext cx="0" cy="0"/>
          <a:chOff x="0" y="0"/>
          <a:chExt cx="0" cy="0"/>
        </a:xfrm>
      </p:grpSpPr>
      <p:sp>
        <p:nvSpPr>
          <p:cNvPr id="330" name="Google Shape;330;p19"/>
          <p:cNvSpPr txBox="1"/>
          <p:nvPr>
            <p:ph idx="4294967295" type="ctrTitle"/>
          </p:nvPr>
        </p:nvSpPr>
        <p:spPr>
          <a:xfrm>
            <a:off x="3552600" y="114600"/>
            <a:ext cx="5342400" cy="8949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a:solidFill>
                  <a:srgbClr val="FFFFFF"/>
                </a:solidFill>
              </a:rPr>
              <a:t>Ask Questions</a:t>
            </a:r>
            <a:endParaRPr>
              <a:solidFill>
                <a:srgbClr val="FFFFFF"/>
              </a:solidFill>
            </a:endParaRPr>
          </a:p>
        </p:txBody>
      </p:sp>
      <p:sp>
        <p:nvSpPr>
          <p:cNvPr id="331" name="Google Shape;331;p19"/>
          <p:cNvSpPr txBox="1"/>
          <p:nvPr>
            <p:ph idx="4294967295" type="subTitle"/>
          </p:nvPr>
        </p:nvSpPr>
        <p:spPr>
          <a:xfrm>
            <a:off x="3628800" y="877908"/>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 </a:t>
            </a:r>
            <a:r>
              <a:rPr b="1" lang="en" sz="1800">
                <a:latin typeface="Barlow"/>
                <a:ea typeface="Barlow"/>
                <a:cs typeface="Barlow"/>
                <a:sym typeface="Barlow"/>
              </a:rPr>
              <a:t>lot</a:t>
            </a:r>
            <a:r>
              <a:rPr lang="en" sz="1800"/>
              <a:t> of them</a:t>
            </a:r>
            <a:endParaRPr sz="1800"/>
          </a:p>
        </p:txBody>
      </p:sp>
      <p:sp>
        <p:nvSpPr>
          <p:cNvPr id="332" name="Google Shape;332;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33" name="Google Shape;333;p19"/>
          <p:cNvGrpSpPr/>
          <p:nvPr/>
        </p:nvGrpSpPr>
        <p:grpSpPr>
          <a:xfrm flipH="1">
            <a:off x="125036" y="2932502"/>
            <a:ext cx="2792552" cy="2221397"/>
            <a:chOff x="9925050" y="4203700"/>
            <a:chExt cx="2267050" cy="1803375"/>
          </a:xfrm>
        </p:grpSpPr>
        <p:sp>
          <p:nvSpPr>
            <p:cNvPr id="334" name="Google Shape;334;p19"/>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9"/>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9"/>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9"/>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9"/>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9"/>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9"/>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9"/>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9"/>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9"/>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9"/>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9"/>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6" name="Google Shape;346;p19"/>
          <p:cNvSpPr txBox="1"/>
          <p:nvPr>
            <p:ph idx="4294967295" type="ctrTitle"/>
          </p:nvPr>
        </p:nvSpPr>
        <p:spPr>
          <a:xfrm>
            <a:off x="290400" y="975600"/>
            <a:ext cx="27342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6AA84F"/>
                </a:solidFill>
              </a:rPr>
              <a:t>         DO</a:t>
            </a:r>
            <a:endParaRPr sz="4800">
              <a:solidFill>
                <a:srgbClr val="6AA84F"/>
              </a:solidFill>
            </a:endParaRPr>
          </a:p>
        </p:txBody>
      </p:sp>
      <p:sp>
        <p:nvSpPr>
          <p:cNvPr id="347" name="Google Shape;347;p19"/>
          <p:cNvSpPr txBox="1"/>
          <p:nvPr>
            <p:ph idx="4294967295" type="ctrTitle"/>
          </p:nvPr>
        </p:nvSpPr>
        <p:spPr>
          <a:xfrm>
            <a:off x="3107250" y="1454425"/>
            <a:ext cx="6036900" cy="894900"/>
          </a:xfrm>
          <a:prstGeom prst="rect">
            <a:avLst/>
          </a:prstGeom>
        </p:spPr>
        <p:txBody>
          <a:bodyPr anchorCtr="0" anchor="b" bIns="91425" lIns="91425" spcFirstLastPara="1" rIns="91425" wrap="square" tIns="91425">
            <a:noAutofit/>
          </a:bodyPr>
          <a:lstStyle/>
          <a:p>
            <a:pPr indent="-419100" lvl="0" marL="914400" rtl="0" algn="l">
              <a:spcBef>
                <a:spcPts val="0"/>
              </a:spcBef>
              <a:spcAft>
                <a:spcPts val="0"/>
              </a:spcAft>
              <a:buClr>
                <a:srgbClr val="FFFFFF"/>
              </a:buClr>
              <a:buSzPts val="3000"/>
              <a:buChar char="●"/>
            </a:pPr>
            <a:r>
              <a:rPr lang="en">
                <a:solidFill>
                  <a:srgbClr val="FFFFFF"/>
                </a:solidFill>
              </a:rPr>
              <a:t>Use Templates for Writing</a:t>
            </a:r>
            <a:endParaRPr>
              <a:solidFill>
                <a:srgbClr val="FFFFFF"/>
              </a:solidFill>
            </a:endParaRPr>
          </a:p>
        </p:txBody>
      </p:sp>
      <p:sp>
        <p:nvSpPr>
          <p:cNvPr id="348" name="Google Shape;348;p19"/>
          <p:cNvSpPr txBox="1"/>
          <p:nvPr>
            <p:ph idx="4294967295" type="subTitle"/>
          </p:nvPr>
        </p:nvSpPr>
        <p:spPr>
          <a:xfrm>
            <a:off x="3664302" y="2217743"/>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 way you </a:t>
            </a:r>
            <a:r>
              <a:rPr b="1" lang="en" sz="1800">
                <a:latin typeface="Barlow"/>
                <a:ea typeface="Barlow"/>
                <a:cs typeface="Barlow"/>
                <a:sym typeface="Barlow"/>
              </a:rPr>
              <a:t>Focus</a:t>
            </a:r>
            <a:r>
              <a:rPr lang="en" sz="1800"/>
              <a:t> on </a:t>
            </a:r>
            <a:r>
              <a:rPr b="1" lang="en" sz="1800">
                <a:latin typeface="Barlow"/>
                <a:ea typeface="Barlow"/>
                <a:cs typeface="Barlow"/>
                <a:sym typeface="Barlow"/>
              </a:rPr>
              <a:t>content</a:t>
            </a:r>
            <a:endParaRPr b="1" sz="1800">
              <a:latin typeface="Barlow"/>
              <a:ea typeface="Barlow"/>
              <a:cs typeface="Barlow"/>
              <a:sym typeface="Barlow"/>
            </a:endParaRPr>
          </a:p>
        </p:txBody>
      </p:sp>
      <p:sp>
        <p:nvSpPr>
          <p:cNvPr id="349" name="Google Shape;349;p19"/>
          <p:cNvSpPr txBox="1"/>
          <p:nvPr>
            <p:ph idx="4294967295" type="ctrTitle"/>
          </p:nvPr>
        </p:nvSpPr>
        <p:spPr>
          <a:xfrm>
            <a:off x="3586689" y="3021913"/>
            <a:ext cx="5342400" cy="8949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a:solidFill>
                  <a:srgbClr val="FFFFFF"/>
                </a:solidFill>
              </a:rPr>
              <a:t>Check Grammar &amp; Proofread</a:t>
            </a:r>
            <a:endParaRPr>
              <a:solidFill>
                <a:srgbClr val="FFFFFF"/>
              </a:solidFill>
            </a:endParaRPr>
          </a:p>
        </p:txBody>
      </p:sp>
      <p:sp>
        <p:nvSpPr>
          <p:cNvPr id="350" name="Google Shape;350;p19"/>
          <p:cNvSpPr txBox="1"/>
          <p:nvPr>
            <p:ph idx="4294967295" type="subTitle"/>
          </p:nvPr>
        </p:nvSpPr>
        <p:spPr>
          <a:xfrm>
            <a:off x="3662890" y="3785221"/>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Create </a:t>
            </a:r>
            <a:r>
              <a:rPr b="1" lang="en" sz="1800">
                <a:latin typeface="Barlow"/>
                <a:ea typeface="Barlow"/>
                <a:cs typeface="Barlow"/>
                <a:sym typeface="Barlow"/>
              </a:rPr>
              <a:t>error-free</a:t>
            </a:r>
            <a:r>
              <a:rPr lang="en" sz="1800"/>
              <a:t> content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354" name="Shape 354"/>
        <p:cNvGrpSpPr/>
        <p:nvPr/>
      </p:nvGrpSpPr>
      <p:grpSpPr>
        <a:xfrm>
          <a:off x="0" y="0"/>
          <a:ext cx="0" cy="0"/>
          <a:chOff x="0" y="0"/>
          <a:chExt cx="0" cy="0"/>
        </a:xfrm>
      </p:grpSpPr>
      <p:sp>
        <p:nvSpPr>
          <p:cNvPr id="355" name="Google Shape;355;p20"/>
          <p:cNvSpPr txBox="1"/>
          <p:nvPr>
            <p:ph idx="4294967295" type="ctrTitle"/>
          </p:nvPr>
        </p:nvSpPr>
        <p:spPr>
          <a:xfrm>
            <a:off x="3552600" y="114600"/>
            <a:ext cx="5342400" cy="8949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a:solidFill>
                  <a:srgbClr val="FFFFFF"/>
                </a:solidFill>
              </a:rPr>
              <a:t>Start your assignment late</a:t>
            </a:r>
            <a:endParaRPr>
              <a:solidFill>
                <a:srgbClr val="FFFFFF"/>
              </a:solidFill>
            </a:endParaRPr>
          </a:p>
        </p:txBody>
      </p:sp>
      <p:sp>
        <p:nvSpPr>
          <p:cNvPr id="356" name="Google Shape;356;p20"/>
          <p:cNvSpPr txBox="1"/>
          <p:nvPr>
            <p:ph idx="4294967295" type="subTitle"/>
          </p:nvPr>
        </p:nvSpPr>
        <p:spPr>
          <a:xfrm>
            <a:off x="3628800" y="877908"/>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Proofreading </a:t>
            </a:r>
            <a:r>
              <a:rPr b="1" lang="en" sz="1800">
                <a:latin typeface="Barlow"/>
                <a:ea typeface="Barlow"/>
                <a:cs typeface="Barlow"/>
                <a:sym typeface="Barlow"/>
              </a:rPr>
              <a:t>takes time</a:t>
            </a:r>
            <a:endParaRPr b="1" sz="1800">
              <a:latin typeface="Barlow"/>
              <a:ea typeface="Barlow"/>
              <a:cs typeface="Barlow"/>
              <a:sym typeface="Barlow"/>
            </a:endParaRPr>
          </a:p>
        </p:txBody>
      </p:sp>
      <p:sp>
        <p:nvSpPr>
          <p:cNvPr id="357" name="Google Shape;357;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58" name="Google Shape;358;p20"/>
          <p:cNvGrpSpPr/>
          <p:nvPr/>
        </p:nvGrpSpPr>
        <p:grpSpPr>
          <a:xfrm flipH="1">
            <a:off x="125036" y="2932502"/>
            <a:ext cx="2792552" cy="2221397"/>
            <a:chOff x="9925050" y="4203700"/>
            <a:chExt cx="2267050" cy="1803375"/>
          </a:xfrm>
        </p:grpSpPr>
        <p:sp>
          <p:nvSpPr>
            <p:cNvPr id="359" name="Google Shape;359;p20"/>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0"/>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0"/>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0"/>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0"/>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0"/>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0"/>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0"/>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0"/>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0"/>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0"/>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0"/>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CC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1" name="Google Shape;371;p20"/>
          <p:cNvSpPr txBox="1"/>
          <p:nvPr>
            <p:ph idx="4294967295" type="ctrTitle"/>
          </p:nvPr>
        </p:nvSpPr>
        <p:spPr>
          <a:xfrm>
            <a:off x="290400" y="975600"/>
            <a:ext cx="27342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CC0000"/>
                </a:solidFill>
              </a:rPr>
              <a:t>   Do Not</a:t>
            </a:r>
            <a:endParaRPr sz="4800">
              <a:solidFill>
                <a:srgbClr val="CC0000"/>
              </a:solidFill>
            </a:endParaRPr>
          </a:p>
        </p:txBody>
      </p:sp>
      <p:sp>
        <p:nvSpPr>
          <p:cNvPr id="372" name="Google Shape;372;p20"/>
          <p:cNvSpPr txBox="1"/>
          <p:nvPr>
            <p:ph idx="4294967295" type="ctrTitle"/>
          </p:nvPr>
        </p:nvSpPr>
        <p:spPr>
          <a:xfrm>
            <a:off x="3107250" y="1454425"/>
            <a:ext cx="6036900" cy="894900"/>
          </a:xfrm>
          <a:prstGeom prst="rect">
            <a:avLst/>
          </a:prstGeom>
        </p:spPr>
        <p:txBody>
          <a:bodyPr anchorCtr="0" anchor="b" bIns="91425" lIns="91425" spcFirstLastPara="1" rIns="91425" wrap="square" tIns="91425">
            <a:noAutofit/>
          </a:bodyPr>
          <a:lstStyle/>
          <a:p>
            <a:pPr indent="-419100" lvl="0" marL="914400" rtl="0" algn="l">
              <a:spcBef>
                <a:spcPts val="0"/>
              </a:spcBef>
              <a:spcAft>
                <a:spcPts val="0"/>
              </a:spcAft>
              <a:buClr>
                <a:srgbClr val="FFFFFF"/>
              </a:buClr>
              <a:buSzPts val="3000"/>
              <a:buChar char="●"/>
            </a:pPr>
            <a:r>
              <a:rPr lang="en">
                <a:solidFill>
                  <a:srgbClr val="FFFFFF"/>
                </a:solidFill>
              </a:rPr>
              <a:t>Assume document format &amp; Style</a:t>
            </a:r>
            <a:endParaRPr>
              <a:solidFill>
                <a:srgbClr val="FFFFFF"/>
              </a:solidFill>
            </a:endParaRPr>
          </a:p>
        </p:txBody>
      </p:sp>
      <p:sp>
        <p:nvSpPr>
          <p:cNvPr id="373" name="Google Shape;373;p20"/>
          <p:cNvSpPr txBox="1"/>
          <p:nvPr>
            <p:ph idx="4294967295" type="subTitle"/>
          </p:nvPr>
        </p:nvSpPr>
        <p:spPr>
          <a:xfrm>
            <a:off x="3664302" y="2217743"/>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Ask Questions when in </a:t>
            </a:r>
            <a:r>
              <a:rPr b="1" lang="en" sz="1800">
                <a:latin typeface="Barlow"/>
                <a:ea typeface="Barlow"/>
                <a:cs typeface="Barlow"/>
                <a:sym typeface="Barlow"/>
              </a:rPr>
              <a:t>Doubt</a:t>
            </a:r>
            <a:endParaRPr b="1" sz="1800">
              <a:latin typeface="Barlow"/>
              <a:ea typeface="Barlow"/>
              <a:cs typeface="Barlow"/>
              <a:sym typeface="Barlow"/>
            </a:endParaRPr>
          </a:p>
        </p:txBody>
      </p:sp>
      <p:sp>
        <p:nvSpPr>
          <p:cNvPr id="374" name="Google Shape;374;p20"/>
          <p:cNvSpPr txBox="1"/>
          <p:nvPr>
            <p:ph idx="4294967295" type="ctrTitle"/>
          </p:nvPr>
        </p:nvSpPr>
        <p:spPr>
          <a:xfrm>
            <a:off x="3586689" y="3021913"/>
            <a:ext cx="5342400" cy="8949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a:solidFill>
                  <a:srgbClr val="FFFFFF"/>
                </a:solidFill>
              </a:rPr>
              <a:t>Stop practicing public speaking </a:t>
            </a:r>
            <a:endParaRPr>
              <a:solidFill>
                <a:srgbClr val="FFFFFF"/>
              </a:solidFill>
            </a:endParaRPr>
          </a:p>
        </p:txBody>
      </p:sp>
      <p:sp>
        <p:nvSpPr>
          <p:cNvPr id="375" name="Google Shape;375;p20"/>
          <p:cNvSpPr txBox="1"/>
          <p:nvPr>
            <p:ph idx="4294967295" type="subTitle"/>
          </p:nvPr>
        </p:nvSpPr>
        <p:spPr>
          <a:xfrm>
            <a:off x="3662890" y="3785221"/>
            <a:ext cx="4905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Solicit </a:t>
            </a:r>
            <a:r>
              <a:rPr b="1" lang="en" sz="1800">
                <a:latin typeface="Barlow"/>
                <a:ea typeface="Barlow"/>
                <a:cs typeface="Barlow"/>
                <a:sym typeface="Barlow"/>
              </a:rPr>
              <a:t>Feedback</a:t>
            </a:r>
            <a:r>
              <a:rPr lang="en" sz="1800"/>
              <a:t> from Prof</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379" name="Shape 379"/>
        <p:cNvGrpSpPr/>
        <p:nvPr/>
      </p:nvGrpSpPr>
      <p:grpSpPr>
        <a:xfrm>
          <a:off x="0" y="0"/>
          <a:ext cx="0" cy="0"/>
          <a:chOff x="0" y="0"/>
          <a:chExt cx="0" cy="0"/>
        </a:xfrm>
      </p:grpSpPr>
      <p:sp>
        <p:nvSpPr>
          <p:cNvPr id="380" name="Google Shape;380;p21"/>
          <p:cNvSpPr txBox="1"/>
          <p:nvPr>
            <p:ph idx="4294967295" type="ctrTitle"/>
          </p:nvPr>
        </p:nvSpPr>
        <p:spPr>
          <a:xfrm>
            <a:off x="685800" y="440350"/>
            <a:ext cx="3297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4A86E8"/>
                </a:solidFill>
              </a:rPr>
              <a:t>References</a:t>
            </a:r>
            <a:endParaRPr sz="6000">
              <a:solidFill>
                <a:srgbClr val="4A86E8"/>
              </a:solidFill>
            </a:endParaRPr>
          </a:p>
        </p:txBody>
      </p:sp>
      <p:sp>
        <p:nvSpPr>
          <p:cNvPr id="381" name="Google Shape;381;p21"/>
          <p:cNvSpPr txBox="1"/>
          <p:nvPr>
            <p:ph idx="4294967295" type="subTitle"/>
          </p:nvPr>
        </p:nvSpPr>
        <p:spPr>
          <a:xfrm>
            <a:off x="3464100" y="0"/>
            <a:ext cx="5679900" cy="51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latin typeface="Barlow"/>
                <a:ea typeface="Barlow"/>
                <a:cs typeface="Barlow"/>
                <a:sym typeface="Barlow"/>
              </a:rPr>
              <a:t>[Inf, ] Info.sjsu.edu. </a:t>
            </a:r>
            <a:r>
              <a:rPr b="1" lang="en" sz="1200" u="sng">
                <a:solidFill>
                  <a:schemeClr val="hlink"/>
                </a:solidFill>
                <a:latin typeface="Barlow"/>
                <a:ea typeface="Barlow"/>
                <a:cs typeface="Barlow"/>
                <a:sym typeface="Barlow"/>
                <a:hlinkClick r:id="rId3"/>
              </a:rPr>
              <a:t>http://info.sjsu.edu/web-dbgen/catalog/courses/ENGR200W.html</a:t>
            </a:r>
            <a:r>
              <a:rPr b="1" lang="en" sz="1200">
                <a:latin typeface="Barlow"/>
                <a:ea typeface="Barlow"/>
                <a:cs typeface="Barlow"/>
                <a:sym typeface="Barlow"/>
              </a:rPr>
              <a:t>. (Accessed on 12/12/2019).</a:t>
            </a:r>
            <a:endParaRPr b="1" sz="1200">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200">
                <a:latin typeface="Barlow"/>
                <a:ea typeface="Barlow"/>
                <a:cs typeface="Barlow"/>
                <a:sym typeface="Barlow"/>
              </a:rPr>
              <a:t>[LaT, ] Latex - a document preparation system. </a:t>
            </a:r>
            <a:r>
              <a:rPr b="1" lang="en" sz="1200" u="sng">
                <a:solidFill>
                  <a:schemeClr val="hlink"/>
                </a:solidFill>
                <a:latin typeface="Barlow"/>
                <a:ea typeface="Barlow"/>
                <a:cs typeface="Barlow"/>
                <a:sym typeface="Barlow"/>
                <a:hlinkClick r:id="rId4"/>
              </a:rPr>
              <a:t>https://www.latex-project.org/</a:t>
            </a:r>
            <a:r>
              <a:rPr b="1" lang="en" sz="1200">
                <a:latin typeface="Barlow"/>
                <a:ea typeface="Barlow"/>
                <a:cs typeface="Barlow"/>
                <a:sym typeface="Barlow"/>
              </a:rPr>
              <a:t>. (Accessed on 12/12/2019).</a:t>
            </a:r>
            <a:endParaRPr b="1" sz="1200">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200">
                <a:latin typeface="Barlow"/>
                <a:ea typeface="Barlow"/>
                <a:cs typeface="Barlow"/>
                <a:sym typeface="Barlow"/>
              </a:rPr>
              <a:t>[Markel and Selber, 2018] Markel, M. H. and Selber, S. A. (2018). Technical communication. Bedford/St. Martins.</a:t>
            </a:r>
            <a:endParaRPr b="1" sz="1200">
              <a:latin typeface="Barlow"/>
              <a:ea typeface="Barlow"/>
              <a:cs typeface="Barlow"/>
              <a:sym typeface="Barlow"/>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b="1"/>
          </a:p>
        </p:txBody>
      </p:sp>
      <p:sp>
        <p:nvSpPr>
          <p:cNvPr id="382" name="Google Shape;382;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