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Raleway ExtraBold"/>
      <p:bold r:id="rId24"/>
      <p:boldItalic r:id="rId25"/>
    </p:embeddedFont>
    <p:embeddedFont>
      <p:font typeface="Raleway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FC71343-2F65-4924-9EF8-EF43FFA57998}">
  <a:tblStyle styleId="{8FC71343-2F65-4924-9EF8-EF43FFA579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RalewayExtraBold-bold.fntdata"/><Relationship Id="rId23" Type="http://schemas.openxmlformats.org/officeDocument/2006/relationships/font" Target="fonts/Raleway-boldItalic.fntdata"/><Relationship Id="rId26" Type="http://schemas.openxmlformats.org/officeDocument/2006/relationships/font" Target="fonts/RalewayLight-regular.fntdata"/><Relationship Id="rId25" Type="http://schemas.openxmlformats.org/officeDocument/2006/relationships/font" Target="fonts/RalewayExtraBold-boldItalic.fntdata"/><Relationship Id="rId28" Type="http://schemas.openxmlformats.org/officeDocument/2006/relationships/font" Target="fonts/RalewayLight-italic.fntdata"/><Relationship Id="rId27" Type="http://schemas.openxmlformats.org/officeDocument/2006/relationships/font" Target="fonts/RalewayLight-bold.fntdata"/><Relationship Id="rId29" Type="http://schemas.openxmlformats.org/officeDocument/2006/relationships/font" Target="fonts/Raleway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6c7c44c51b_0_11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6c7c44c51b_0_1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Math, </a:t>
            </a:r>
            <a:r>
              <a:rPr lang="en"/>
              <a:t>probability</a:t>
            </a:r>
            <a:r>
              <a:rPr lang="en"/>
              <a:t>, Linear algebra, </a:t>
            </a:r>
            <a:r>
              <a:rPr lang="en"/>
              <a:t>Multi-variable</a:t>
            </a:r>
            <a:r>
              <a:rPr lang="en"/>
              <a:t> calculus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Optimization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Calibrate &amp; recalibrate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Get the math right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Build a prototype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7b87034b3f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7b87034b3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b87034b3f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b87034b3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b87034b3f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b87034b3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c7c44c51b_0_9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c7c44c51b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c51922699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c5192269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Good Evening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Systems Software, Platform Bring up, System Performance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Pursuing MS , So far has been excellent journey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about future ? Exploring different idea In the ambit of Security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c7c44c51b_0_9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c7c44c51b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Professional Interests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Systems &amp; 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LInux &amp; Open Source Software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Like Mathematics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Tinker with hardware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Personal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 non-fiction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Photography &amp; Travelling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c7c44c51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c7c44c5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Assets in an Enterprise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100’s of assets, unaccounted assets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Bugs in assets,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do we account for these assets ? How do we classify them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Let’s break the problem in smaller pieces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c7c44c51b_0_1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c7c44c51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Let’s identify the assets and then classify them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are the classifications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stack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Hardware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Operating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Lectronic FInancial assets (Bitcoin)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asset is made up of different components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 each assets will have a summation of their vulnerabilities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c7c44c51b_0_11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c7c44c51b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Hard work Of computing the vulnerabilities of the assets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do we do it ? Secret Sauce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is weather predicted ?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is stock market predicted ?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are the most relevant search results send across ? 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can be our salary increase next year ?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c7c44c51b_0_11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c7c44c51b_0_1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Ranking is done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 lets manage risk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Allocate budget, resources.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Optimize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BTW, did i tell you what’s my thesis title ? I just told you everything that i would be doing. But let’s go over it once again.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b87034b3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b87034b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b87034b3f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7b87034b3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are no company which does all 4 things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Execution is the key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Talking to people in the area of cyber security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Developing the secret sauce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FB6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rgbClr val="FFB6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B600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FFB60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7.png"/><Relationship Id="rId4" Type="http://schemas.openxmlformats.org/officeDocument/2006/relationships/image" Target="../media/image75.png"/><Relationship Id="rId5" Type="http://schemas.openxmlformats.org/officeDocument/2006/relationships/image" Target="../media/image80.png"/><Relationship Id="rId6" Type="http://schemas.openxmlformats.org/officeDocument/2006/relationships/image" Target="../media/image7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40" Type="http://schemas.openxmlformats.org/officeDocument/2006/relationships/image" Target="../media/image36.png"/><Relationship Id="rId42" Type="http://schemas.openxmlformats.org/officeDocument/2006/relationships/image" Target="../media/image42.png"/><Relationship Id="rId41" Type="http://schemas.openxmlformats.org/officeDocument/2006/relationships/image" Target="../media/image38.png"/><Relationship Id="rId44" Type="http://schemas.openxmlformats.org/officeDocument/2006/relationships/image" Target="../media/image44.png"/><Relationship Id="rId43" Type="http://schemas.openxmlformats.org/officeDocument/2006/relationships/image" Target="../media/image41.png"/><Relationship Id="rId46" Type="http://schemas.openxmlformats.org/officeDocument/2006/relationships/image" Target="../media/image43.png"/><Relationship Id="rId45" Type="http://schemas.openxmlformats.org/officeDocument/2006/relationships/image" Target="../media/image48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5.png"/><Relationship Id="rId48" Type="http://schemas.openxmlformats.org/officeDocument/2006/relationships/image" Target="../media/image50.png"/><Relationship Id="rId47" Type="http://schemas.openxmlformats.org/officeDocument/2006/relationships/image" Target="../media/image45.png"/><Relationship Id="rId49" Type="http://schemas.openxmlformats.org/officeDocument/2006/relationships/image" Target="../media/image47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Relationship Id="rId8" Type="http://schemas.openxmlformats.org/officeDocument/2006/relationships/image" Target="../media/image17.png"/><Relationship Id="rId31" Type="http://schemas.openxmlformats.org/officeDocument/2006/relationships/image" Target="../media/image29.png"/><Relationship Id="rId30" Type="http://schemas.openxmlformats.org/officeDocument/2006/relationships/image" Target="../media/image30.png"/><Relationship Id="rId33" Type="http://schemas.openxmlformats.org/officeDocument/2006/relationships/image" Target="../media/image37.png"/><Relationship Id="rId32" Type="http://schemas.openxmlformats.org/officeDocument/2006/relationships/image" Target="../media/image35.png"/><Relationship Id="rId35" Type="http://schemas.openxmlformats.org/officeDocument/2006/relationships/image" Target="../media/image27.png"/><Relationship Id="rId34" Type="http://schemas.openxmlformats.org/officeDocument/2006/relationships/image" Target="../media/image33.png"/><Relationship Id="rId37" Type="http://schemas.openxmlformats.org/officeDocument/2006/relationships/image" Target="../media/image34.png"/><Relationship Id="rId36" Type="http://schemas.openxmlformats.org/officeDocument/2006/relationships/image" Target="../media/image39.png"/><Relationship Id="rId39" Type="http://schemas.openxmlformats.org/officeDocument/2006/relationships/image" Target="../media/image40.png"/><Relationship Id="rId38" Type="http://schemas.openxmlformats.org/officeDocument/2006/relationships/image" Target="../media/image32.png"/><Relationship Id="rId62" Type="http://schemas.openxmlformats.org/officeDocument/2006/relationships/image" Target="../media/image60.png"/><Relationship Id="rId61" Type="http://schemas.openxmlformats.org/officeDocument/2006/relationships/image" Target="../media/image53.png"/><Relationship Id="rId20" Type="http://schemas.openxmlformats.org/officeDocument/2006/relationships/image" Target="../media/image24.png"/><Relationship Id="rId64" Type="http://schemas.openxmlformats.org/officeDocument/2006/relationships/image" Target="../media/image64.png"/><Relationship Id="rId63" Type="http://schemas.openxmlformats.org/officeDocument/2006/relationships/image" Target="../media/image66.png"/><Relationship Id="rId22" Type="http://schemas.openxmlformats.org/officeDocument/2006/relationships/image" Target="../media/image23.png"/><Relationship Id="rId66" Type="http://schemas.openxmlformats.org/officeDocument/2006/relationships/image" Target="../media/image62.png"/><Relationship Id="rId21" Type="http://schemas.openxmlformats.org/officeDocument/2006/relationships/image" Target="../media/image26.png"/><Relationship Id="rId65" Type="http://schemas.openxmlformats.org/officeDocument/2006/relationships/image" Target="../media/image54.png"/><Relationship Id="rId24" Type="http://schemas.openxmlformats.org/officeDocument/2006/relationships/image" Target="../media/image22.png"/><Relationship Id="rId68" Type="http://schemas.openxmlformats.org/officeDocument/2006/relationships/image" Target="../media/image65.png"/><Relationship Id="rId23" Type="http://schemas.openxmlformats.org/officeDocument/2006/relationships/image" Target="../media/image18.png"/><Relationship Id="rId67" Type="http://schemas.openxmlformats.org/officeDocument/2006/relationships/image" Target="../media/image61.png"/><Relationship Id="rId60" Type="http://schemas.openxmlformats.org/officeDocument/2006/relationships/image" Target="../media/image58.png"/><Relationship Id="rId26" Type="http://schemas.openxmlformats.org/officeDocument/2006/relationships/image" Target="../media/image31.png"/><Relationship Id="rId25" Type="http://schemas.openxmlformats.org/officeDocument/2006/relationships/image" Target="../media/image20.png"/><Relationship Id="rId28" Type="http://schemas.openxmlformats.org/officeDocument/2006/relationships/image" Target="../media/image25.png"/><Relationship Id="rId27" Type="http://schemas.openxmlformats.org/officeDocument/2006/relationships/image" Target="../media/image21.png"/><Relationship Id="rId29" Type="http://schemas.openxmlformats.org/officeDocument/2006/relationships/image" Target="../media/image28.png"/><Relationship Id="rId51" Type="http://schemas.openxmlformats.org/officeDocument/2006/relationships/image" Target="../media/image56.png"/><Relationship Id="rId50" Type="http://schemas.openxmlformats.org/officeDocument/2006/relationships/image" Target="../media/image46.png"/><Relationship Id="rId53" Type="http://schemas.openxmlformats.org/officeDocument/2006/relationships/image" Target="../media/image49.png"/><Relationship Id="rId52" Type="http://schemas.openxmlformats.org/officeDocument/2006/relationships/image" Target="../media/image59.png"/><Relationship Id="rId11" Type="http://schemas.openxmlformats.org/officeDocument/2006/relationships/image" Target="../media/image4.png"/><Relationship Id="rId55" Type="http://schemas.openxmlformats.org/officeDocument/2006/relationships/image" Target="../media/image51.png"/><Relationship Id="rId10" Type="http://schemas.openxmlformats.org/officeDocument/2006/relationships/image" Target="../media/image7.png"/><Relationship Id="rId54" Type="http://schemas.openxmlformats.org/officeDocument/2006/relationships/image" Target="../media/image57.png"/><Relationship Id="rId13" Type="http://schemas.openxmlformats.org/officeDocument/2006/relationships/image" Target="../media/image13.png"/><Relationship Id="rId57" Type="http://schemas.openxmlformats.org/officeDocument/2006/relationships/image" Target="../media/image52.png"/><Relationship Id="rId12" Type="http://schemas.openxmlformats.org/officeDocument/2006/relationships/image" Target="../media/image3.png"/><Relationship Id="rId56" Type="http://schemas.openxmlformats.org/officeDocument/2006/relationships/image" Target="../media/image67.png"/><Relationship Id="rId15" Type="http://schemas.openxmlformats.org/officeDocument/2006/relationships/image" Target="../media/image6.png"/><Relationship Id="rId59" Type="http://schemas.openxmlformats.org/officeDocument/2006/relationships/image" Target="../media/image55.png"/><Relationship Id="rId14" Type="http://schemas.openxmlformats.org/officeDocument/2006/relationships/image" Target="../media/image19.png"/><Relationship Id="rId58" Type="http://schemas.openxmlformats.org/officeDocument/2006/relationships/image" Target="../media/image63.png"/><Relationship Id="rId17" Type="http://schemas.openxmlformats.org/officeDocument/2006/relationships/image" Target="../media/image9.png"/><Relationship Id="rId16" Type="http://schemas.openxmlformats.org/officeDocument/2006/relationships/image" Target="../media/image2.png"/><Relationship Id="rId19" Type="http://schemas.openxmlformats.org/officeDocument/2006/relationships/image" Target="../media/image11.png"/><Relationship Id="rId1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40" Type="http://schemas.openxmlformats.org/officeDocument/2006/relationships/image" Target="../media/image22.png"/><Relationship Id="rId42" Type="http://schemas.openxmlformats.org/officeDocument/2006/relationships/image" Target="../media/image40.png"/><Relationship Id="rId41" Type="http://schemas.openxmlformats.org/officeDocument/2006/relationships/image" Target="../media/image25.png"/><Relationship Id="rId44" Type="http://schemas.openxmlformats.org/officeDocument/2006/relationships/image" Target="../media/image51.png"/><Relationship Id="rId43" Type="http://schemas.openxmlformats.org/officeDocument/2006/relationships/image" Target="../media/image50.png"/><Relationship Id="rId46" Type="http://schemas.openxmlformats.org/officeDocument/2006/relationships/image" Target="../media/image52.png"/><Relationship Id="rId45" Type="http://schemas.openxmlformats.org/officeDocument/2006/relationships/image" Target="../media/image67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35.png"/><Relationship Id="rId48" Type="http://schemas.openxmlformats.org/officeDocument/2006/relationships/image" Target="../media/image61.png"/><Relationship Id="rId47" Type="http://schemas.openxmlformats.org/officeDocument/2006/relationships/image" Target="../media/image60.png"/><Relationship Id="rId49" Type="http://schemas.openxmlformats.org/officeDocument/2006/relationships/image" Target="../media/image2.png"/><Relationship Id="rId5" Type="http://schemas.openxmlformats.org/officeDocument/2006/relationships/image" Target="../media/image23.png"/><Relationship Id="rId6" Type="http://schemas.openxmlformats.org/officeDocument/2006/relationships/image" Target="../media/image18.png"/><Relationship Id="rId7" Type="http://schemas.openxmlformats.org/officeDocument/2006/relationships/image" Target="../media/image20.png"/><Relationship Id="rId8" Type="http://schemas.openxmlformats.org/officeDocument/2006/relationships/image" Target="../media/image31.png"/><Relationship Id="rId31" Type="http://schemas.openxmlformats.org/officeDocument/2006/relationships/image" Target="../media/image65.png"/><Relationship Id="rId30" Type="http://schemas.openxmlformats.org/officeDocument/2006/relationships/image" Target="../media/image54.png"/><Relationship Id="rId33" Type="http://schemas.openxmlformats.org/officeDocument/2006/relationships/image" Target="../media/image68.png"/><Relationship Id="rId32" Type="http://schemas.openxmlformats.org/officeDocument/2006/relationships/image" Target="../media/image73.png"/><Relationship Id="rId35" Type="http://schemas.openxmlformats.org/officeDocument/2006/relationships/image" Target="../media/image1.png"/><Relationship Id="rId34" Type="http://schemas.openxmlformats.org/officeDocument/2006/relationships/image" Target="../media/image15.png"/><Relationship Id="rId37" Type="http://schemas.openxmlformats.org/officeDocument/2006/relationships/image" Target="../media/image10.png"/><Relationship Id="rId36" Type="http://schemas.openxmlformats.org/officeDocument/2006/relationships/image" Target="../media/image16.png"/><Relationship Id="rId39" Type="http://schemas.openxmlformats.org/officeDocument/2006/relationships/image" Target="../media/image6.png"/><Relationship Id="rId38" Type="http://schemas.openxmlformats.org/officeDocument/2006/relationships/image" Target="../media/image19.png"/><Relationship Id="rId62" Type="http://schemas.openxmlformats.org/officeDocument/2006/relationships/image" Target="../media/image24.png"/><Relationship Id="rId61" Type="http://schemas.openxmlformats.org/officeDocument/2006/relationships/image" Target="../media/image9.png"/><Relationship Id="rId20" Type="http://schemas.openxmlformats.org/officeDocument/2006/relationships/image" Target="../media/image55.png"/><Relationship Id="rId64" Type="http://schemas.openxmlformats.org/officeDocument/2006/relationships/image" Target="../media/image79.png"/><Relationship Id="rId63" Type="http://schemas.openxmlformats.org/officeDocument/2006/relationships/image" Target="../media/image69.png"/><Relationship Id="rId22" Type="http://schemas.openxmlformats.org/officeDocument/2006/relationships/image" Target="../media/image53.png"/><Relationship Id="rId21" Type="http://schemas.openxmlformats.org/officeDocument/2006/relationships/image" Target="../media/image58.png"/><Relationship Id="rId65" Type="http://schemas.openxmlformats.org/officeDocument/2006/relationships/image" Target="../media/image72.png"/><Relationship Id="rId24" Type="http://schemas.openxmlformats.org/officeDocument/2006/relationships/image" Target="../media/image11.png"/><Relationship Id="rId23" Type="http://schemas.openxmlformats.org/officeDocument/2006/relationships/image" Target="../media/image64.png"/><Relationship Id="rId60" Type="http://schemas.openxmlformats.org/officeDocument/2006/relationships/image" Target="../media/image47.png"/><Relationship Id="rId26" Type="http://schemas.openxmlformats.org/officeDocument/2006/relationships/image" Target="../media/image12.png"/><Relationship Id="rId25" Type="http://schemas.openxmlformats.org/officeDocument/2006/relationships/image" Target="../media/image62.png"/><Relationship Id="rId28" Type="http://schemas.openxmlformats.org/officeDocument/2006/relationships/image" Target="../media/image43.png"/><Relationship Id="rId27" Type="http://schemas.openxmlformats.org/officeDocument/2006/relationships/image" Target="../media/image48.png"/><Relationship Id="rId29" Type="http://schemas.openxmlformats.org/officeDocument/2006/relationships/image" Target="../media/image56.png"/><Relationship Id="rId51" Type="http://schemas.openxmlformats.org/officeDocument/2006/relationships/image" Target="../media/image28.png"/><Relationship Id="rId50" Type="http://schemas.openxmlformats.org/officeDocument/2006/relationships/image" Target="../media/image21.png"/><Relationship Id="rId53" Type="http://schemas.openxmlformats.org/officeDocument/2006/relationships/image" Target="../media/image29.png"/><Relationship Id="rId52" Type="http://schemas.openxmlformats.org/officeDocument/2006/relationships/image" Target="../media/image30.png"/><Relationship Id="rId11" Type="http://schemas.openxmlformats.org/officeDocument/2006/relationships/image" Target="../media/image38.png"/><Relationship Id="rId55" Type="http://schemas.openxmlformats.org/officeDocument/2006/relationships/image" Target="../media/image34.png"/><Relationship Id="rId10" Type="http://schemas.openxmlformats.org/officeDocument/2006/relationships/image" Target="../media/image37.png"/><Relationship Id="rId54" Type="http://schemas.openxmlformats.org/officeDocument/2006/relationships/image" Target="../media/image39.png"/><Relationship Id="rId13" Type="http://schemas.openxmlformats.org/officeDocument/2006/relationships/image" Target="../media/image41.png"/><Relationship Id="rId57" Type="http://schemas.openxmlformats.org/officeDocument/2006/relationships/image" Target="../media/image70.png"/><Relationship Id="rId12" Type="http://schemas.openxmlformats.org/officeDocument/2006/relationships/image" Target="../media/image42.png"/><Relationship Id="rId56" Type="http://schemas.openxmlformats.org/officeDocument/2006/relationships/image" Target="../media/image32.png"/><Relationship Id="rId15" Type="http://schemas.openxmlformats.org/officeDocument/2006/relationships/image" Target="../media/image45.png"/><Relationship Id="rId59" Type="http://schemas.openxmlformats.org/officeDocument/2006/relationships/image" Target="../media/image27.png"/><Relationship Id="rId14" Type="http://schemas.openxmlformats.org/officeDocument/2006/relationships/image" Target="../media/image44.png"/><Relationship Id="rId58" Type="http://schemas.openxmlformats.org/officeDocument/2006/relationships/image" Target="../media/image46.png"/><Relationship Id="rId17" Type="http://schemas.openxmlformats.org/officeDocument/2006/relationships/image" Target="../media/image49.png"/><Relationship Id="rId16" Type="http://schemas.openxmlformats.org/officeDocument/2006/relationships/image" Target="../media/image59.png"/><Relationship Id="rId19" Type="http://schemas.openxmlformats.org/officeDocument/2006/relationships/image" Target="../media/image63.png"/><Relationship Id="rId18" Type="http://schemas.openxmlformats.org/officeDocument/2006/relationships/image" Target="../media/image5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6.png"/><Relationship Id="rId5" Type="http://schemas.openxmlformats.org/officeDocument/2006/relationships/image" Target="../media/image28.png"/><Relationship Id="rId6" Type="http://schemas.openxmlformats.org/officeDocument/2006/relationships/image" Target="../media/image27.png"/><Relationship Id="rId7" Type="http://schemas.openxmlformats.org/officeDocument/2006/relationships/image" Target="../media/image38.png"/><Relationship Id="rId8" Type="http://schemas.openxmlformats.org/officeDocument/2006/relationships/image" Target="../media/image7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ctrTitle"/>
          </p:nvPr>
        </p:nvSpPr>
        <p:spPr>
          <a:xfrm>
            <a:off x="685800" y="910600"/>
            <a:ext cx="7772400" cy="18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Oral </a:t>
            </a:r>
            <a:r>
              <a:rPr lang="en">
                <a:solidFill>
                  <a:srgbClr val="434343"/>
                </a:solidFill>
              </a:rPr>
              <a:t>presentation</a:t>
            </a:r>
            <a:r>
              <a:rPr lang="en"/>
              <a:t> </a:t>
            </a:r>
            <a:endParaRPr/>
          </a:p>
        </p:txBody>
      </p:sp>
      <p:grpSp>
        <p:nvGrpSpPr>
          <p:cNvPr id="58" name="Google Shape;58;p12"/>
          <p:cNvGrpSpPr/>
          <p:nvPr/>
        </p:nvGrpSpPr>
        <p:grpSpPr>
          <a:xfrm>
            <a:off x="8026446" y="410551"/>
            <a:ext cx="731261" cy="715828"/>
            <a:chOff x="1922075" y="1629000"/>
            <a:chExt cx="437200" cy="437200"/>
          </a:xfrm>
        </p:grpSpPr>
        <p:sp>
          <p:nvSpPr>
            <p:cNvPr id="59" name="Google Shape;59;p12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B60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FFFF"/>
                </a:highlight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B600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FFFF"/>
                </a:highlight>
              </a:endParaRPr>
            </a:p>
          </p:txBody>
        </p:sp>
      </p:grpSp>
      <p:sp>
        <p:nvSpPr>
          <p:cNvPr id="61" name="Google Shape;61;p12"/>
          <p:cNvSpPr txBox="1"/>
          <p:nvPr>
            <p:ph idx="4294967295" type="subTitle"/>
          </p:nvPr>
        </p:nvSpPr>
        <p:spPr>
          <a:xfrm>
            <a:off x="725250" y="2774950"/>
            <a:ext cx="6593700" cy="15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latin typeface="Raleway"/>
                <a:ea typeface="Raleway"/>
                <a:cs typeface="Raleway"/>
                <a:sym typeface="Raleway"/>
              </a:rPr>
              <a:t>Partha Sarathi Ghosh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21"/>
          <p:cNvSpPr txBox="1"/>
          <p:nvPr>
            <p:ph idx="4294967295" type="ctrTitle"/>
          </p:nvPr>
        </p:nvSpPr>
        <p:spPr>
          <a:xfrm>
            <a:off x="304800" y="2802550"/>
            <a:ext cx="4370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B600"/>
                </a:solidFill>
              </a:rPr>
              <a:t>What’s </a:t>
            </a:r>
            <a:r>
              <a:rPr lang="en" sz="7200">
                <a:solidFill>
                  <a:srgbClr val="FFB600"/>
                </a:solidFill>
              </a:rPr>
              <a:t> </a:t>
            </a:r>
            <a:endParaRPr sz="72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666666"/>
                </a:solidFill>
              </a:rPr>
              <a:t>Next</a:t>
            </a:r>
            <a:endParaRPr sz="7200">
              <a:solidFill>
                <a:srgbClr val="666666"/>
              </a:solidFill>
            </a:endParaRPr>
          </a:p>
        </p:txBody>
      </p:sp>
      <p:sp>
        <p:nvSpPr>
          <p:cNvPr id="385" name="Google Shape;385;p21"/>
          <p:cNvSpPr txBox="1"/>
          <p:nvPr>
            <p:ph idx="4294967295" type="ctrTitle"/>
          </p:nvPr>
        </p:nvSpPr>
        <p:spPr>
          <a:xfrm>
            <a:off x="4191000" y="1735750"/>
            <a:ext cx="4370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600"/>
                </a:solidFill>
              </a:rPr>
              <a:t>           Secret Sauce </a:t>
            </a:r>
            <a:endParaRPr sz="3600">
              <a:solidFill>
                <a:srgbClr val="FFB600"/>
              </a:solidFill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66666"/>
                </a:solidFill>
              </a:rPr>
              <a:t>   </a:t>
            </a:r>
            <a:r>
              <a:rPr lang="en" sz="3600">
                <a:solidFill>
                  <a:srgbClr val="666666"/>
                </a:solidFill>
              </a:rPr>
              <a:t>= </a:t>
            </a:r>
            <a:endParaRPr sz="3600">
              <a:solidFill>
                <a:srgbClr val="666666"/>
              </a:solidFill>
            </a:endParaRPr>
          </a:p>
        </p:txBody>
      </p:sp>
      <p:sp>
        <p:nvSpPr>
          <p:cNvPr id="386" name="Google Shape;386;p21"/>
          <p:cNvSpPr/>
          <p:nvPr/>
        </p:nvSpPr>
        <p:spPr>
          <a:xfrm>
            <a:off x="5367250" y="2805950"/>
            <a:ext cx="3303600" cy="1853700"/>
          </a:xfrm>
          <a:prstGeom prst="foldedCorner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7" name="Google Shape;387;p21"/>
          <p:cNvGrpSpPr/>
          <p:nvPr/>
        </p:nvGrpSpPr>
        <p:grpSpPr>
          <a:xfrm>
            <a:off x="5482651" y="2971113"/>
            <a:ext cx="587947" cy="566917"/>
            <a:chOff x="1922075" y="1629000"/>
            <a:chExt cx="437200" cy="437200"/>
          </a:xfrm>
        </p:grpSpPr>
        <p:sp>
          <p:nvSpPr>
            <p:cNvPr id="388" name="Google Shape;388;p21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90" name="Google Shape;3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6200" y="2891897"/>
            <a:ext cx="795949" cy="636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800" y="2873649"/>
            <a:ext cx="620050" cy="70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6175" y="3110749"/>
            <a:ext cx="204600" cy="2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8400" y="3043049"/>
            <a:ext cx="204600" cy="2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6500" y="3989925"/>
            <a:ext cx="587950" cy="5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6575" y="3720349"/>
            <a:ext cx="204600" cy="2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2"/>
          <p:cNvSpPr txBox="1"/>
          <p:nvPr>
            <p:ph type="ctrTitle"/>
          </p:nvPr>
        </p:nvSpPr>
        <p:spPr>
          <a:xfrm>
            <a:off x="457200" y="129549"/>
            <a:ext cx="77724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References</a:t>
            </a:r>
            <a:endParaRPr sz="2400"/>
          </a:p>
        </p:txBody>
      </p:sp>
      <p:sp>
        <p:nvSpPr>
          <p:cNvPr id="401" name="Google Shape;401;p22"/>
          <p:cNvSpPr txBox="1"/>
          <p:nvPr>
            <p:ph idx="1" type="subTitle"/>
          </p:nvPr>
        </p:nvSpPr>
        <p:spPr>
          <a:xfrm>
            <a:off x="685800" y="630237"/>
            <a:ext cx="7772400" cy="3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[1] S. S. Kushwah and R. Tyagi, “Infrastructural assets provisioning in cloud computing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systems,” in 2015 International Conference on Computational Intelligence and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Communication Networks (CICN), pp. 886–889, Dec 2015.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[2] F. S. Al-Anzi, S. K. Yadav, and J. Soni, “Cloud computing: Security model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comprising governance, risk management and compliance,” in 2014 International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Conference on Data Mining and Intelligent Computing (ICDMIC), pp. 1–6, Sep.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2014.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[3] K. Waedt, A. Ciriello, M. Parekh, and E. Bajramovic, “Automatic assets identification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for smart cities: Prerequisites for cybersecurity risk assessments,” in 2016 IEEE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International Smart Cities Conference (ISC2), pp. 1–6, Sep. 2016.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[4] “Iso/iec/ieee international standard - systems and software engineering – vocabulary,”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ISO/IEC/IEEE 24765:2010(E), pp. 1–418, Dec 2010.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[5] L. Buchanan, M. Larkin, and A. D’Amico, “Mission assurance proof-of-concept: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Mapping dependencies among cyber assets, missions, and users,” in 2012 IEEE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Conference on Technologies for Homeland Security (HST), pp. 298–304, Nov 2012.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[6] J. Hagen, “Human relationships: A never-ending security education challenge?,”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IEEE Security Privacy, vol. 7, pp. 65–67, July 2009.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[7] X. Li, P. Avellino, J. Janies, and M. P. Collins, “Software asset analyzer: A system for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detecting configuration anomalies,” in MILCOM 2016 - 2016 IEEE Military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Communications Conference, pp. 998–1003, Nov 2016.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[8] M. Nodine, R. Grimshaw, P. Haglich, S. Wilder, and J. B. Lyles, “Computational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asset description for cyber experiment support using owl,” in 2011 IEEE Fifth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International Conference on Semantic Computing, pp. 110–117, Sep. 2011.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02" name="Google Shape;402;p22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*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3"/>
          <p:cNvSpPr txBox="1"/>
          <p:nvPr>
            <p:ph type="ctrTitle"/>
          </p:nvPr>
        </p:nvSpPr>
        <p:spPr>
          <a:xfrm>
            <a:off x="685800" y="510549"/>
            <a:ext cx="77724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References</a:t>
            </a:r>
            <a:endParaRPr sz="2400"/>
          </a:p>
        </p:txBody>
      </p:sp>
      <p:sp>
        <p:nvSpPr>
          <p:cNvPr id="408" name="Google Shape;408;p23"/>
          <p:cNvSpPr txBox="1"/>
          <p:nvPr>
            <p:ph idx="1" type="subTitle"/>
          </p:nvPr>
        </p:nvSpPr>
        <p:spPr>
          <a:xfrm>
            <a:off x="685800" y="935037"/>
            <a:ext cx="7772400" cy="3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[9] R. Langner, “Stuxnet: Dissecting a cyberwarfare weapon,” IEEE Security Privacy,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vol. 9, pp. 49–51, May 2011.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[10] I. Kiss, B. Genge, and P. Haller, “Behavior-based critical cyber asset identification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process control systems under cyber attacks,” in Proceedings of the 2015 16th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International Carpathian Control Conference (ICCC), pp. 196–201, May 2015.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15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[11] H. Peng and L. Niu, “The risks of network virtual assets and its measurements,” in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2009 International Conference on Networks Security, Wireless Communications and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Trusted Computing, vol. 2, pp. 434–437, April 2009.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[12] G. de los Reyes, S. Macwan, D. Chawla, and C. Serban, “Securing the mobile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enterprise with network-based security and cloud computing,” in 2012 35th IEEE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Sarnoff Symposium, pp. 1–5, May 2012.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[13] C. Chen, K. Wang, and Y. Dai, “A novel architecture for enterprise network security,”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2009 International Conference on Computational Intelligence and Security, vol. 1,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pp. 537–541, Dec 2009.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[14] Zonghua Zhang, Hong Shen, X. Defago, and Yingpeng Sang, “A brief comparative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study on analytical models of computer system dependability and security,” in Sixth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International Conference on Parallel and Distributed Computing Applications and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Technologies (PDCAT’05), pp. 493–497, Dec 2005.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[15] J. Wang, D. Rossell, C. G. Cassandras, and I. C. Paschalidis, “Network anomaly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detection: A survey and comparative analysis of stochastic and deterministic methods,”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52nd IEEE Conference on Decision and Control, pp. 182–187, Dec 2013.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[16] K. Sallhammar, B. E. Helvik, and S. J. Knapskog, “Towards a stochastic model for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integrated security and dependability evaluation,” in First International Conference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on Availability, Reliability and Security (ARES’06), pp. 8 pp.–165, April 2006.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09" name="Google Shape;409;p23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*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4"/>
          <p:cNvSpPr txBox="1"/>
          <p:nvPr>
            <p:ph type="ctrTitle"/>
          </p:nvPr>
        </p:nvSpPr>
        <p:spPr>
          <a:xfrm>
            <a:off x="685800" y="510549"/>
            <a:ext cx="77724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References</a:t>
            </a:r>
            <a:endParaRPr sz="2400"/>
          </a:p>
        </p:txBody>
      </p:sp>
      <p:sp>
        <p:nvSpPr>
          <p:cNvPr id="415" name="Google Shape;415;p24"/>
          <p:cNvSpPr txBox="1"/>
          <p:nvPr>
            <p:ph idx="1" type="subTitle"/>
          </p:nvPr>
        </p:nvSpPr>
        <p:spPr>
          <a:xfrm>
            <a:off x="685800" y="935037"/>
            <a:ext cx="7772400" cy="3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[17] V. C. s. Lee and L. Shao, “Estimating potential it security losses: An alternative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quantitative approach,” IEEE Security Privacy, vol. 4, pp. 44–52, Nov 2006.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[18] J. Pukite and P. Pukite, Markov Process Fundamentals, pp. 49–65. IEEE, 1998.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[19] M. Shing and C. Shing, “Information security risk assessment using markov models,”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2010 Third International Symposium on Electronic Commerce and Security,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pp. 403–406, July 2010.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[20] Changchun Wang, Changhui Shi, Chong Wang, and Ying Fu, “An analyzing method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for computer network security based on markov game model,” in 2016 IEEE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Advanced Information Management, Communicates, Electronic and Automation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Control Conference (IMCEC), pp. 454–458, Oct 2016.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16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[21] D. A. Karras and V. C. Zorkadis, “On efficient security modelling of complex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interconnected communication systems based on markov processes,” in 2008 New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Technologies, Mobility and Security, pp. 1–7, Nov 2008.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[22] A. M. Q. Abdulmunem and V. S. Kharchenko, “Availability and security assessment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of smart building automation systems: Combining of attack tree analysis and markov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models,” in 2016 Third International Conference on Mathematics and Computers in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Sciences and in Industry (MCSI), pp. 302–307, Aug 2016.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[23] C. Lei, D. Ma, and H. Zhang, “Optimal strategy selection for moving target defense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based on markov game,” IEEE Access, vol. 5, pp. 156–169, 2017.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16" name="Google Shape;416;p24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*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" name="Google Shape;422;p25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Thanks!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423" name="Google Shape;423;p25"/>
          <p:cNvSpPr txBox="1"/>
          <p:nvPr>
            <p:ph idx="4294967295" type="subTitle"/>
          </p:nvPr>
        </p:nvSpPr>
        <p:spPr>
          <a:xfrm>
            <a:off x="1015700" y="2860000"/>
            <a:ext cx="62637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parthasarathi.ghosh@sjsu.edu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4" name="Google Shape;424;p25"/>
          <p:cNvSpPr/>
          <p:nvPr/>
        </p:nvSpPr>
        <p:spPr>
          <a:xfrm>
            <a:off x="8054234" y="327815"/>
            <a:ext cx="798007" cy="72583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5" name="Google Shape;4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3573149"/>
            <a:ext cx="389250" cy="3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4294967295" type="ctrTitle"/>
          </p:nvPr>
        </p:nvSpPr>
        <p:spPr>
          <a:xfrm>
            <a:off x="685800" y="2269150"/>
            <a:ext cx="5223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B600"/>
                </a:solidFill>
              </a:rPr>
              <a:t>Who Am I ?</a:t>
            </a:r>
            <a:endParaRPr sz="7200">
              <a:solidFill>
                <a:srgbClr val="FFB600"/>
              </a:solidFill>
            </a:endParaRPr>
          </a:p>
        </p:txBody>
      </p:sp>
      <p:sp>
        <p:nvSpPr>
          <p:cNvPr id="67" name="Google Shape;67;p13"/>
          <p:cNvSpPr txBox="1"/>
          <p:nvPr>
            <p:ph idx="4294967295" type="subTitle"/>
          </p:nvPr>
        </p:nvSpPr>
        <p:spPr>
          <a:xfrm>
            <a:off x="685800" y="3277900"/>
            <a:ext cx="73659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Engineer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@ Nokia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MS in Software Engineering Specialization in Cybersecurity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Entrepreneur In the Making</a:t>
            </a:r>
            <a:r>
              <a:rPr lang="en"/>
              <a:t> </a:t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7334564" y="2384367"/>
            <a:ext cx="299775" cy="28623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 rot="2466717">
            <a:off x="5819909" y="1025895"/>
            <a:ext cx="416526" cy="39771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 rot="-1609245">
            <a:off x="6429073" y="1276138"/>
            <a:ext cx="299725" cy="28620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 rot="2926063">
            <a:off x="8246537" y="1502870"/>
            <a:ext cx="224479" cy="2143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 rot="-1609158">
            <a:off x="8202241" y="284727"/>
            <a:ext cx="202232" cy="19309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4" name="Google Shape;74;p13"/>
          <p:cNvGrpSpPr/>
          <p:nvPr/>
        </p:nvGrpSpPr>
        <p:grpSpPr>
          <a:xfrm>
            <a:off x="6875997" y="1009700"/>
            <a:ext cx="1229454" cy="819075"/>
            <a:chOff x="1926350" y="995225"/>
            <a:chExt cx="428650" cy="356600"/>
          </a:xfrm>
        </p:grpSpPr>
        <p:sp>
          <p:nvSpPr>
            <p:cNvPr id="75" name="Google Shape;75;p13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9" name="Google Shape;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5625" y="461200"/>
            <a:ext cx="1887175" cy="18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576550" y="891775"/>
            <a:ext cx="3785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600"/>
                </a:solidFill>
              </a:rPr>
              <a:t>My </a:t>
            </a:r>
            <a:r>
              <a:rPr lang="en" sz="3600">
                <a:solidFill>
                  <a:srgbClr val="666666"/>
                </a:solidFill>
              </a:rPr>
              <a:t>Interest</a:t>
            </a:r>
            <a:r>
              <a:rPr lang="en" sz="3600">
                <a:solidFill>
                  <a:srgbClr val="666666"/>
                </a:solidFill>
              </a:rPr>
              <a:t>s</a:t>
            </a:r>
            <a:endParaRPr sz="3600"/>
          </a:p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6" name="Google Shape;86;p14"/>
          <p:cNvGrpSpPr/>
          <p:nvPr/>
        </p:nvGrpSpPr>
        <p:grpSpPr>
          <a:xfrm>
            <a:off x="8152038" y="369832"/>
            <a:ext cx="602425" cy="641836"/>
            <a:chOff x="5970800" y="1619250"/>
            <a:chExt cx="428650" cy="456725"/>
          </a:xfrm>
        </p:grpSpPr>
        <p:sp>
          <p:nvSpPr>
            <p:cNvPr id="87" name="Google Shape;87;p14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14"/>
          <p:cNvGrpSpPr/>
          <p:nvPr/>
        </p:nvGrpSpPr>
        <p:grpSpPr>
          <a:xfrm>
            <a:off x="3398242" y="225488"/>
            <a:ext cx="4209661" cy="4250470"/>
            <a:chOff x="2256567" y="377888"/>
            <a:chExt cx="4209661" cy="4250470"/>
          </a:xfrm>
        </p:grpSpPr>
        <p:sp>
          <p:nvSpPr>
            <p:cNvPr id="93" name="Google Shape;93;p14"/>
            <p:cNvSpPr/>
            <p:nvPr/>
          </p:nvSpPr>
          <p:spPr>
            <a:xfrm rot="-712051">
              <a:off x="4532043" y="3987891"/>
              <a:ext cx="586435" cy="586435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 rot="-1134757">
              <a:off x="2732976" y="2151074"/>
              <a:ext cx="1467949" cy="1473738"/>
            </a:xfrm>
            <a:prstGeom prst="ellipse">
              <a:avLst/>
            </a:prstGeom>
            <a:solidFill>
              <a:srgbClr val="E9CA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Tinkering</a:t>
              </a:r>
              <a:endPara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 rot="-394615">
              <a:off x="4536012" y="476381"/>
              <a:ext cx="1828232" cy="1885314"/>
            </a:xfrm>
            <a:prstGeom prst="ellipse">
              <a:avLst/>
            </a:prstGeom>
            <a:solidFill>
              <a:srgbClr val="DDBC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Mathematics</a:t>
              </a:r>
              <a:endPara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99" name="Google Shape;99;p14"/>
          <p:cNvGrpSpPr/>
          <p:nvPr/>
        </p:nvGrpSpPr>
        <p:grpSpPr>
          <a:xfrm>
            <a:off x="5817469" y="1663366"/>
            <a:ext cx="2440200" cy="2440200"/>
            <a:chOff x="4447194" y="1815766"/>
            <a:chExt cx="2440200" cy="2440200"/>
          </a:xfrm>
        </p:grpSpPr>
        <p:sp>
          <p:nvSpPr>
            <p:cNvPr id="100" name="Google Shape;100;p14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Algorithms </a:t>
              </a:r>
              <a:endParaRPr b="1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&amp;</a:t>
              </a:r>
              <a:endParaRPr b="1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Data Structures</a:t>
              </a:r>
              <a:endParaRPr b="1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02" name="Google Shape;102;p14"/>
          <p:cNvGrpSpPr/>
          <p:nvPr/>
        </p:nvGrpSpPr>
        <p:grpSpPr>
          <a:xfrm>
            <a:off x="4937212" y="1297853"/>
            <a:ext cx="1423800" cy="1423800"/>
            <a:chOff x="3490737" y="1374053"/>
            <a:chExt cx="1423800" cy="1423800"/>
          </a:xfrm>
        </p:grpSpPr>
        <p:sp>
          <p:nvSpPr>
            <p:cNvPr id="103" name="Google Shape;103;p14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Systems &amp; Security</a:t>
              </a:r>
              <a:endParaRPr b="1"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05" name="Google Shape;105;p14"/>
          <p:cNvGrpSpPr/>
          <p:nvPr/>
        </p:nvGrpSpPr>
        <p:grpSpPr>
          <a:xfrm>
            <a:off x="4443628" y="2785889"/>
            <a:ext cx="1498800" cy="1498800"/>
            <a:chOff x="644203" y="3718814"/>
            <a:chExt cx="1498800" cy="1498800"/>
          </a:xfrm>
        </p:grpSpPr>
        <p:sp>
          <p:nvSpPr>
            <p:cNvPr id="106" name="Google Shape;106;p14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Linux</a:t>
              </a:r>
              <a:endParaRPr b="1"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08" name="Google Shape;108;p14"/>
          <p:cNvGrpSpPr/>
          <p:nvPr/>
        </p:nvGrpSpPr>
        <p:grpSpPr>
          <a:xfrm>
            <a:off x="6952884" y="1044801"/>
            <a:ext cx="1428071" cy="1470074"/>
            <a:chOff x="3490737" y="1374053"/>
            <a:chExt cx="1423800" cy="1423800"/>
          </a:xfrm>
        </p:grpSpPr>
        <p:sp>
          <p:nvSpPr>
            <p:cNvPr id="109" name="Google Shape;109;p14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Productivity</a:t>
              </a:r>
              <a:endParaRPr b="1"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6653428" y="3319289"/>
            <a:ext cx="1498800" cy="1498800"/>
            <a:chOff x="644203" y="3718814"/>
            <a:chExt cx="1498800" cy="1498800"/>
          </a:xfrm>
        </p:grpSpPr>
        <p:sp>
          <p:nvSpPr>
            <p:cNvPr id="112" name="Google Shape;112;p14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E9CA7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solidFill>
              <a:srgbClr val="E9CA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Open Source Software</a:t>
              </a:r>
              <a:endParaRPr b="1"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14" name="Google Shape;114;p14"/>
          <p:cNvGrpSpPr/>
          <p:nvPr/>
        </p:nvGrpSpPr>
        <p:grpSpPr>
          <a:xfrm rot="-1086287">
            <a:off x="1650276" y="3163046"/>
            <a:ext cx="1283127" cy="996232"/>
            <a:chOff x="1188777" y="463425"/>
            <a:chExt cx="444525" cy="392345"/>
          </a:xfrm>
        </p:grpSpPr>
        <p:sp>
          <p:nvSpPr>
            <p:cNvPr id="115" name="Google Shape;115;p14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1188777" y="485720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14"/>
          <p:cNvGrpSpPr/>
          <p:nvPr/>
        </p:nvGrpSpPr>
        <p:grpSpPr>
          <a:xfrm rot="-1317109">
            <a:off x="771081" y="2692986"/>
            <a:ext cx="1464622" cy="861729"/>
            <a:chOff x="1926350" y="995225"/>
            <a:chExt cx="428650" cy="356600"/>
          </a:xfrm>
        </p:grpSpPr>
        <p:sp>
          <p:nvSpPr>
            <p:cNvPr id="118" name="Google Shape;118;p14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4"/>
          <p:cNvSpPr/>
          <p:nvPr/>
        </p:nvSpPr>
        <p:spPr>
          <a:xfrm>
            <a:off x="925233" y="3472110"/>
            <a:ext cx="939916" cy="888800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1011950" y="2988800"/>
            <a:ext cx="11406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Reading</a:t>
            </a:r>
            <a:endParaRPr b="1"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 rot="-1262575">
            <a:off x="1697832" y="3293623"/>
            <a:ext cx="1140455" cy="2703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Photography</a:t>
            </a:r>
            <a:endParaRPr b="1"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 rot="-1262575">
            <a:off x="859632" y="3750823"/>
            <a:ext cx="1140455" cy="2703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Travel</a:t>
            </a:r>
            <a:endParaRPr b="1" sz="1200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idx="4294967295" type="ctrTitle"/>
          </p:nvPr>
        </p:nvSpPr>
        <p:spPr>
          <a:xfrm>
            <a:off x="304800" y="3259750"/>
            <a:ext cx="4977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B600"/>
                </a:solidFill>
              </a:rPr>
              <a:t>Cyber </a:t>
            </a:r>
            <a:r>
              <a:rPr lang="en" sz="7200">
                <a:solidFill>
                  <a:srgbClr val="666666"/>
                </a:solidFill>
              </a:rPr>
              <a:t>Assets In Enterprise</a:t>
            </a:r>
            <a:endParaRPr sz="7200">
              <a:solidFill>
                <a:srgbClr val="666666"/>
              </a:solidFill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7334564" y="2079567"/>
            <a:ext cx="299775" cy="28623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 rot="2466717">
            <a:off x="5819909" y="721095"/>
            <a:ext cx="416526" cy="39771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 rot="-1609245">
            <a:off x="6429073" y="971338"/>
            <a:ext cx="299725" cy="28620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 rot="2926063">
            <a:off x="8246537" y="1198070"/>
            <a:ext cx="224479" cy="2143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 rot="-1609158">
            <a:off x="8202241" y="-20073"/>
            <a:ext cx="202232" cy="19309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 txBox="1"/>
          <p:nvPr>
            <p:ph idx="12" type="sldNum"/>
          </p:nvPr>
        </p:nvSpPr>
        <p:spPr>
          <a:xfrm>
            <a:off x="8604400" y="42855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7" name="Google Shape;137;p15"/>
          <p:cNvGrpSpPr/>
          <p:nvPr/>
        </p:nvGrpSpPr>
        <p:grpSpPr>
          <a:xfrm>
            <a:off x="6875997" y="704900"/>
            <a:ext cx="1229454" cy="819075"/>
            <a:chOff x="1926350" y="995225"/>
            <a:chExt cx="428650" cy="356600"/>
          </a:xfrm>
        </p:grpSpPr>
        <p:sp>
          <p:nvSpPr>
            <p:cNvPr id="138" name="Google Shape;138;p15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15"/>
          <p:cNvSpPr/>
          <p:nvPr/>
        </p:nvSpPr>
        <p:spPr>
          <a:xfrm>
            <a:off x="4326000" y="126925"/>
            <a:ext cx="4615920" cy="4033152"/>
          </a:xfrm>
          <a:prstGeom prst="cloud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475" y="3749675"/>
            <a:ext cx="299775" cy="34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3000" y="2474838"/>
            <a:ext cx="267600" cy="28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250" y="1771175"/>
            <a:ext cx="299775" cy="34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863" y="2162438"/>
            <a:ext cx="267600" cy="26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7900" y="3352686"/>
            <a:ext cx="299774" cy="32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32262" y="1791329"/>
            <a:ext cx="342175" cy="33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9250" y="1150200"/>
            <a:ext cx="342175" cy="39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 rot="10800000">
            <a:off x="8380650" y="1415126"/>
            <a:ext cx="311125" cy="312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43650" y="2266938"/>
            <a:ext cx="246600" cy="28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07338" y="2706762"/>
            <a:ext cx="267600" cy="26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32625" y="1092424"/>
            <a:ext cx="309150" cy="247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294100" y="779221"/>
            <a:ext cx="246600" cy="281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513350" y="2165524"/>
            <a:ext cx="267600" cy="26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315825" y="394274"/>
            <a:ext cx="267600" cy="26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080950" y="352725"/>
            <a:ext cx="267600" cy="30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371100" y="1437800"/>
            <a:ext cx="311124" cy="31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365900" y="2839524"/>
            <a:ext cx="267600" cy="26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087138" y="2611226"/>
            <a:ext cx="267600" cy="30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-2010278">
            <a:off x="8158625" y="3586924"/>
            <a:ext cx="486825" cy="48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5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5090250" y="1574250"/>
            <a:ext cx="342200" cy="303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5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338425" y="2539072"/>
            <a:ext cx="342175" cy="303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5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5900713" y="2148200"/>
            <a:ext cx="246600" cy="3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5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6805375" y="2046574"/>
            <a:ext cx="271652" cy="31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5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7362663" y="2611225"/>
            <a:ext cx="305450" cy="3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5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5870350" y="849537"/>
            <a:ext cx="229088" cy="3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5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5359050" y="3096775"/>
            <a:ext cx="342200" cy="3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5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7954327" y="2842107"/>
            <a:ext cx="311125" cy="32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5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5519250" y="2360475"/>
            <a:ext cx="271650" cy="2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5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5991403" y="3247363"/>
            <a:ext cx="299775" cy="319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5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5556551" y="2680404"/>
            <a:ext cx="299775" cy="294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5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5199600" y="2010823"/>
            <a:ext cx="309150" cy="30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5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7155803" y="919125"/>
            <a:ext cx="311124" cy="355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5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7672450" y="1484028"/>
            <a:ext cx="342200" cy="30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5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6262825" y="3586917"/>
            <a:ext cx="342200" cy="263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5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5878825" y="2929678"/>
            <a:ext cx="271650" cy="310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5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6099450" y="1178053"/>
            <a:ext cx="271650" cy="310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5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7204850" y="2157363"/>
            <a:ext cx="271650" cy="27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5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8437150" y="1047075"/>
            <a:ext cx="271650" cy="30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5"/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7688975" y="1931324"/>
            <a:ext cx="309150" cy="30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5"/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5121725" y="2619603"/>
            <a:ext cx="271650" cy="310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5"/>
          <p:cNvPicPr preferRelativeResize="0"/>
          <p:nvPr/>
        </p:nvPicPr>
        <p:blipFill>
          <a:blip r:embed="rId41">
            <a:alphaModFix/>
          </a:blip>
          <a:stretch>
            <a:fillRect/>
          </a:stretch>
        </p:blipFill>
        <p:spPr>
          <a:xfrm>
            <a:off x="6465350" y="2517437"/>
            <a:ext cx="267600" cy="26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5"/>
          <p:cNvPicPr preferRelativeResize="0"/>
          <p:nvPr/>
        </p:nvPicPr>
        <p:blipFill>
          <a:blip r:embed="rId42">
            <a:alphaModFix/>
          </a:blip>
          <a:stretch>
            <a:fillRect/>
          </a:stretch>
        </p:blipFill>
        <p:spPr>
          <a:xfrm>
            <a:off x="5259250" y="3353571"/>
            <a:ext cx="309150" cy="318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5"/>
          <p:cNvPicPr preferRelativeResize="0"/>
          <p:nvPr/>
        </p:nvPicPr>
        <p:blipFill>
          <a:blip r:embed="rId43">
            <a:alphaModFix/>
          </a:blip>
          <a:stretch>
            <a:fillRect/>
          </a:stretch>
        </p:blipFill>
        <p:spPr>
          <a:xfrm>
            <a:off x="5625325" y="3522200"/>
            <a:ext cx="309150" cy="28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5"/>
          <p:cNvPicPr preferRelativeResize="0"/>
          <p:nvPr/>
        </p:nvPicPr>
        <p:blipFill>
          <a:blip r:embed="rId44">
            <a:alphaModFix/>
          </a:blip>
          <a:stretch>
            <a:fillRect/>
          </a:stretch>
        </p:blipFill>
        <p:spPr>
          <a:xfrm>
            <a:off x="4839300" y="3048000"/>
            <a:ext cx="342175" cy="273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5"/>
          <p:cNvPicPr preferRelativeResize="0"/>
          <p:nvPr/>
        </p:nvPicPr>
        <p:blipFill>
          <a:blip r:embed="rId45">
            <a:alphaModFix/>
          </a:blip>
          <a:stretch>
            <a:fillRect/>
          </a:stretch>
        </p:blipFill>
        <p:spPr>
          <a:xfrm>
            <a:off x="7891825" y="1057450"/>
            <a:ext cx="396625" cy="31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5"/>
          <p:cNvPicPr preferRelativeResize="0"/>
          <p:nvPr/>
        </p:nvPicPr>
        <p:blipFill>
          <a:blip r:embed="rId46">
            <a:alphaModFix/>
          </a:blip>
          <a:stretch>
            <a:fillRect/>
          </a:stretch>
        </p:blipFill>
        <p:spPr>
          <a:xfrm>
            <a:off x="7356925" y="1309751"/>
            <a:ext cx="267600" cy="30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5"/>
          <p:cNvPicPr preferRelativeResize="0"/>
          <p:nvPr/>
        </p:nvPicPr>
        <p:blipFill>
          <a:blip r:embed="rId47">
            <a:alphaModFix/>
          </a:blip>
          <a:stretch>
            <a:fillRect/>
          </a:stretch>
        </p:blipFill>
        <p:spPr>
          <a:xfrm flipH="1">
            <a:off x="7495200" y="655955"/>
            <a:ext cx="396625" cy="317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5"/>
          <p:cNvPicPr preferRelativeResize="0"/>
          <p:nvPr/>
        </p:nvPicPr>
        <p:blipFill>
          <a:blip r:embed="rId48">
            <a:alphaModFix/>
          </a:blip>
          <a:stretch>
            <a:fillRect/>
          </a:stretch>
        </p:blipFill>
        <p:spPr>
          <a:xfrm>
            <a:off x="6707200" y="723588"/>
            <a:ext cx="299774" cy="30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5"/>
          <p:cNvPicPr preferRelativeResize="0"/>
          <p:nvPr/>
        </p:nvPicPr>
        <p:blipFill>
          <a:blip r:embed="rId49">
            <a:alphaModFix/>
          </a:blip>
          <a:stretch>
            <a:fillRect/>
          </a:stretch>
        </p:blipFill>
        <p:spPr>
          <a:xfrm>
            <a:off x="6004025" y="1728078"/>
            <a:ext cx="271650" cy="310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5"/>
          <p:cNvPicPr preferRelativeResize="0"/>
          <p:nvPr/>
        </p:nvPicPr>
        <p:blipFill>
          <a:blip r:embed="rId50">
            <a:alphaModFix/>
          </a:blip>
          <a:stretch>
            <a:fillRect/>
          </a:stretch>
        </p:blipFill>
        <p:spPr>
          <a:xfrm>
            <a:off x="6533713" y="3100291"/>
            <a:ext cx="271650" cy="310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5"/>
          <p:cNvPicPr preferRelativeResize="0"/>
          <p:nvPr/>
        </p:nvPicPr>
        <p:blipFill>
          <a:blip r:embed="rId51">
            <a:alphaModFix/>
          </a:blip>
          <a:stretch>
            <a:fillRect/>
          </a:stretch>
        </p:blipFill>
        <p:spPr>
          <a:xfrm>
            <a:off x="6981575" y="2879250"/>
            <a:ext cx="309150" cy="30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5"/>
          <p:cNvPicPr preferRelativeResize="0"/>
          <p:nvPr/>
        </p:nvPicPr>
        <p:blipFill rotWithShape="1">
          <a:blip r:embed="rId52">
            <a:alphaModFix/>
          </a:blip>
          <a:srcRect b="0" l="-668100" r="668100" t="0"/>
          <a:stretch/>
        </p:blipFill>
        <p:spPr>
          <a:xfrm>
            <a:off x="76200" y="3163025"/>
            <a:ext cx="342175" cy="34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5"/>
          <p:cNvPicPr preferRelativeResize="0"/>
          <p:nvPr/>
        </p:nvPicPr>
        <p:blipFill>
          <a:blip r:embed="rId53">
            <a:alphaModFix/>
          </a:blip>
          <a:stretch>
            <a:fillRect/>
          </a:stretch>
        </p:blipFill>
        <p:spPr>
          <a:xfrm>
            <a:off x="7407400" y="2292174"/>
            <a:ext cx="311125" cy="311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5"/>
          <p:cNvPicPr preferRelativeResize="0"/>
          <p:nvPr/>
        </p:nvPicPr>
        <p:blipFill>
          <a:blip r:embed="rId54">
            <a:alphaModFix/>
          </a:blip>
          <a:stretch>
            <a:fillRect/>
          </a:stretch>
        </p:blipFill>
        <p:spPr>
          <a:xfrm>
            <a:off x="7288675" y="1805250"/>
            <a:ext cx="309150" cy="30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5"/>
          <p:cNvPicPr preferRelativeResize="0"/>
          <p:nvPr/>
        </p:nvPicPr>
        <p:blipFill>
          <a:blip r:embed="rId55">
            <a:alphaModFix/>
          </a:blip>
          <a:stretch>
            <a:fillRect/>
          </a:stretch>
        </p:blipFill>
        <p:spPr>
          <a:xfrm>
            <a:off x="6927800" y="1464875"/>
            <a:ext cx="342175" cy="34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5"/>
          <p:cNvPicPr preferRelativeResize="0"/>
          <p:nvPr/>
        </p:nvPicPr>
        <p:blipFill>
          <a:blip r:embed="rId56">
            <a:alphaModFix/>
          </a:blip>
          <a:stretch>
            <a:fillRect/>
          </a:stretch>
        </p:blipFill>
        <p:spPr>
          <a:xfrm>
            <a:off x="8038475" y="604025"/>
            <a:ext cx="342175" cy="34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5"/>
          <p:cNvPicPr preferRelativeResize="0"/>
          <p:nvPr/>
        </p:nvPicPr>
        <p:blipFill>
          <a:blip r:embed="rId57">
            <a:alphaModFix/>
          </a:blip>
          <a:stretch>
            <a:fillRect/>
          </a:stretch>
        </p:blipFill>
        <p:spPr>
          <a:xfrm>
            <a:off x="6628025" y="1155350"/>
            <a:ext cx="299775" cy="29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5"/>
          <p:cNvPicPr preferRelativeResize="0"/>
          <p:nvPr/>
        </p:nvPicPr>
        <p:blipFill>
          <a:blip r:embed="rId58">
            <a:alphaModFix/>
          </a:blip>
          <a:stretch>
            <a:fillRect/>
          </a:stretch>
        </p:blipFill>
        <p:spPr>
          <a:xfrm>
            <a:off x="5675700" y="1649800"/>
            <a:ext cx="271651" cy="27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5"/>
          <p:cNvPicPr preferRelativeResize="0"/>
          <p:nvPr/>
        </p:nvPicPr>
        <p:blipFill>
          <a:blip r:embed="rId59">
            <a:alphaModFix/>
          </a:blip>
          <a:stretch>
            <a:fillRect/>
          </a:stretch>
        </p:blipFill>
        <p:spPr>
          <a:xfrm>
            <a:off x="7466925" y="2879262"/>
            <a:ext cx="246600" cy="2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5"/>
          <p:cNvPicPr preferRelativeResize="0"/>
          <p:nvPr/>
        </p:nvPicPr>
        <p:blipFill>
          <a:blip r:embed="rId60">
            <a:alphaModFix/>
          </a:blip>
          <a:stretch>
            <a:fillRect/>
          </a:stretch>
        </p:blipFill>
        <p:spPr>
          <a:xfrm>
            <a:off x="7661550" y="3243575"/>
            <a:ext cx="311125" cy="3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5"/>
          <p:cNvPicPr preferRelativeResize="0"/>
          <p:nvPr/>
        </p:nvPicPr>
        <p:blipFill>
          <a:blip r:embed="rId61">
            <a:alphaModFix/>
          </a:blip>
          <a:stretch>
            <a:fillRect/>
          </a:stretch>
        </p:blipFill>
        <p:spPr>
          <a:xfrm>
            <a:off x="6443127" y="1688600"/>
            <a:ext cx="311125" cy="3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5"/>
          <p:cNvPicPr preferRelativeResize="0"/>
          <p:nvPr/>
        </p:nvPicPr>
        <p:blipFill>
          <a:blip r:embed="rId62">
            <a:alphaModFix/>
          </a:blip>
          <a:stretch>
            <a:fillRect/>
          </a:stretch>
        </p:blipFill>
        <p:spPr>
          <a:xfrm>
            <a:off x="5333525" y="704900"/>
            <a:ext cx="342175" cy="34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5"/>
          <p:cNvPicPr preferRelativeResize="0"/>
          <p:nvPr/>
        </p:nvPicPr>
        <p:blipFill>
          <a:blip r:embed="rId63">
            <a:alphaModFix/>
          </a:blip>
          <a:stretch>
            <a:fillRect/>
          </a:stretch>
        </p:blipFill>
        <p:spPr>
          <a:xfrm>
            <a:off x="7858850" y="2501348"/>
            <a:ext cx="299775" cy="29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5"/>
          <p:cNvPicPr preferRelativeResize="0"/>
          <p:nvPr/>
        </p:nvPicPr>
        <p:blipFill>
          <a:blip r:embed="rId64">
            <a:alphaModFix/>
          </a:blip>
          <a:stretch>
            <a:fillRect/>
          </a:stretch>
        </p:blipFill>
        <p:spPr>
          <a:xfrm>
            <a:off x="7805675" y="304250"/>
            <a:ext cx="299775" cy="29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-1398851">
            <a:off x="7472825" y="3815525"/>
            <a:ext cx="486825" cy="48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-1418985">
            <a:off x="8539625" y="2977324"/>
            <a:ext cx="486825" cy="48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5"/>
          <p:cNvPicPr preferRelativeResize="0"/>
          <p:nvPr/>
        </p:nvPicPr>
        <p:blipFill>
          <a:blip r:embed="rId65">
            <a:alphaModFix/>
          </a:blip>
          <a:stretch>
            <a:fillRect/>
          </a:stretch>
        </p:blipFill>
        <p:spPr>
          <a:xfrm>
            <a:off x="4812075" y="721650"/>
            <a:ext cx="396625" cy="39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5"/>
          <p:cNvPicPr preferRelativeResize="0"/>
          <p:nvPr/>
        </p:nvPicPr>
        <p:blipFill>
          <a:blip r:embed="rId66">
            <a:alphaModFix/>
          </a:blip>
          <a:stretch>
            <a:fillRect/>
          </a:stretch>
        </p:blipFill>
        <p:spPr>
          <a:xfrm flipH="1" rot="10800000">
            <a:off x="4267200" y="1827961"/>
            <a:ext cx="342200" cy="34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5"/>
          <p:cNvPicPr preferRelativeResize="0"/>
          <p:nvPr/>
        </p:nvPicPr>
        <p:blipFill>
          <a:blip r:embed="rId67">
            <a:alphaModFix/>
          </a:blip>
          <a:stretch>
            <a:fillRect/>
          </a:stretch>
        </p:blipFill>
        <p:spPr>
          <a:xfrm>
            <a:off x="4419600" y="2858225"/>
            <a:ext cx="342175" cy="34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5"/>
          <p:cNvPicPr preferRelativeResize="0"/>
          <p:nvPr/>
        </p:nvPicPr>
        <p:blipFill>
          <a:blip r:embed="rId68">
            <a:alphaModFix/>
          </a:blip>
          <a:stretch>
            <a:fillRect/>
          </a:stretch>
        </p:blipFill>
        <p:spPr>
          <a:xfrm>
            <a:off x="4653900" y="1198550"/>
            <a:ext cx="299775" cy="29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644025" y="3967924"/>
            <a:ext cx="486825" cy="48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7612636">
            <a:off x="4074300" y="352725"/>
            <a:ext cx="486825" cy="48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-8540135">
            <a:off x="8493900" y="124125"/>
            <a:ext cx="486825" cy="4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/>
          <p:nvPr>
            <p:ph idx="4294967295" type="ctrTitle"/>
          </p:nvPr>
        </p:nvSpPr>
        <p:spPr>
          <a:xfrm>
            <a:off x="685800" y="1430950"/>
            <a:ext cx="554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B600"/>
                </a:solidFill>
              </a:rPr>
              <a:t>Identify </a:t>
            </a:r>
            <a:r>
              <a:rPr lang="en" sz="4800">
                <a:solidFill>
                  <a:schemeClr val="dk2"/>
                </a:solidFill>
              </a:rPr>
              <a:t>&amp;</a:t>
            </a:r>
            <a:endParaRPr sz="48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B600"/>
                </a:solidFill>
              </a:rPr>
              <a:t>Classify Cyber</a:t>
            </a:r>
            <a:endParaRPr sz="48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66666"/>
                </a:solidFill>
              </a:rPr>
              <a:t>Assets</a:t>
            </a:r>
            <a:endParaRPr sz="4800">
              <a:solidFill>
                <a:srgbClr val="666666"/>
              </a:solidFill>
            </a:endParaRPr>
          </a:p>
        </p:txBody>
      </p:sp>
      <p:sp>
        <p:nvSpPr>
          <p:cNvPr id="221" name="Google Shape;221;p16"/>
          <p:cNvSpPr/>
          <p:nvPr/>
        </p:nvSpPr>
        <p:spPr>
          <a:xfrm rot="2466717">
            <a:off x="5819909" y="1025895"/>
            <a:ext cx="416526" cy="39771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6"/>
          <p:cNvSpPr/>
          <p:nvPr/>
        </p:nvSpPr>
        <p:spPr>
          <a:xfrm rot="-1609245">
            <a:off x="6429073" y="1276138"/>
            <a:ext cx="299725" cy="28620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"/>
          <p:cNvSpPr/>
          <p:nvPr/>
        </p:nvSpPr>
        <p:spPr>
          <a:xfrm rot="2926063">
            <a:off x="8246537" y="1502870"/>
            <a:ext cx="224479" cy="2143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"/>
          <p:cNvSpPr/>
          <p:nvPr/>
        </p:nvSpPr>
        <p:spPr>
          <a:xfrm rot="-1609158">
            <a:off x="8202241" y="284727"/>
            <a:ext cx="202232" cy="19309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16"/>
          <p:cNvGrpSpPr/>
          <p:nvPr/>
        </p:nvGrpSpPr>
        <p:grpSpPr>
          <a:xfrm>
            <a:off x="6875997" y="1009700"/>
            <a:ext cx="1229454" cy="819075"/>
            <a:chOff x="1926350" y="995225"/>
            <a:chExt cx="428650" cy="356600"/>
          </a:xfrm>
        </p:grpSpPr>
        <p:sp>
          <p:nvSpPr>
            <p:cNvPr id="227" name="Google Shape;227;p16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16"/>
          <p:cNvSpPr/>
          <p:nvPr/>
        </p:nvSpPr>
        <p:spPr>
          <a:xfrm>
            <a:off x="5229075" y="279325"/>
            <a:ext cx="3865212" cy="1701000"/>
          </a:xfrm>
          <a:prstGeom prst="cloud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16"/>
          <p:cNvPicPr preferRelativeResize="0"/>
          <p:nvPr/>
        </p:nvPicPr>
        <p:blipFill rotWithShape="1">
          <a:blip r:embed="rId3">
            <a:alphaModFix/>
          </a:blip>
          <a:srcRect b="-123239" l="0" r="0" t="123239"/>
          <a:stretch/>
        </p:blipFill>
        <p:spPr>
          <a:xfrm>
            <a:off x="5032625" y="1397224"/>
            <a:ext cx="309150" cy="247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7538" y="1239626"/>
            <a:ext cx="267600" cy="30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4513" y="1005200"/>
            <a:ext cx="246600" cy="3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28575" y="513049"/>
            <a:ext cx="271652" cy="31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8550" y="1154337"/>
            <a:ext cx="229088" cy="3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5250" y="810775"/>
            <a:ext cx="342200" cy="3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55803" y="1223925"/>
            <a:ext cx="311124" cy="355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48650" y="1331628"/>
            <a:ext cx="342200" cy="30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60550" y="1450637"/>
            <a:ext cx="267600" cy="26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792650" y="1372371"/>
            <a:ext cx="309150" cy="318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44525" y="1464800"/>
            <a:ext cx="309150" cy="28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496900" y="990600"/>
            <a:ext cx="342175" cy="273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 flipH="1">
            <a:off x="7495200" y="960755"/>
            <a:ext cx="396625" cy="317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6"/>
          <p:cNvPicPr preferRelativeResize="0"/>
          <p:nvPr/>
        </p:nvPicPr>
        <p:blipFill rotWithShape="1">
          <a:blip r:embed="rId16">
            <a:alphaModFix/>
          </a:blip>
          <a:srcRect b="0" l="-668100" r="668100" t="0"/>
          <a:stretch/>
        </p:blipFill>
        <p:spPr>
          <a:xfrm>
            <a:off x="76200" y="3467825"/>
            <a:ext cx="342175" cy="34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8093200" y="310974"/>
            <a:ext cx="311125" cy="311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6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364875" y="509850"/>
            <a:ext cx="309150" cy="30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6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751900" y="659200"/>
            <a:ext cx="271651" cy="27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6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7009725" y="898062"/>
            <a:ext cx="246600" cy="2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6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271150" y="652775"/>
            <a:ext cx="311125" cy="3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6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6443127" y="545600"/>
            <a:ext cx="311125" cy="3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6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7805675" y="609050"/>
            <a:ext cx="299775" cy="29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6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8535900" y="1644574"/>
            <a:ext cx="486825" cy="48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6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 flipH="1" rot="10800000">
            <a:off x="6172200" y="913561"/>
            <a:ext cx="342200" cy="34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6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8311025" y="4272724"/>
            <a:ext cx="486825" cy="4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6"/>
          <p:cNvSpPr/>
          <p:nvPr/>
        </p:nvSpPr>
        <p:spPr>
          <a:xfrm>
            <a:off x="6239625" y="1955725"/>
            <a:ext cx="2418876" cy="1159812"/>
          </a:xfrm>
          <a:prstGeom prst="cloud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16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7141662" y="2400929"/>
            <a:ext cx="342175" cy="33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6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7815625" y="2352850"/>
            <a:ext cx="396625" cy="31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6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7509325" y="2147951"/>
            <a:ext cx="267600" cy="30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6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6829175" y="2117250"/>
            <a:ext cx="309150" cy="30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6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6717075" y="2474250"/>
            <a:ext cx="396625" cy="39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6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6406500" y="2417750"/>
            <a:ext cx="299775" cy="29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6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7467600" y="2553400"/>
            <a:ext cx="342200" cy="34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6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7924800" y="2672025"/>
            <a:ext cx="299775" cy="29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6"/>
          <p:cNvSpPr/>
          <p:nvPr/>
        </p:nvSpPr>
        <p:spPr>
          <a:xfrm>
            <a:off x="2803175" y="2336725"/>
            <a:ext cx="3471768" cy="1671624"/>
          </a:xfrm>
          <a:prstGeom prst="cloud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16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5449000" y="3313038"/>
            <a:ext cx="267600" cy="28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6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3239863" y="3229238"/>
            <a:ext cx="267600" cy="26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6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4990500" y="2666886"/>
            <a:ext cx="299774" cy="32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6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4452450" y="2826600"/>
            <a:ext cx="342175" cy="39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6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4182225" y="2451674"/>
            <a:ext cx="267600" cy="26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6"/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4642550" y="2410125"/>
            <a:ext cx="267600" cy="30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6"/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5229063" y="2382625"/>
            <a:ext cx="305450" cy="3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6"/>
          <p:cNvPicPr preferRelativeResize="0"/>
          <p:nvPr/>
        </p:nvPicPr>
        <p:blipFill>
          <a:blip r:embed="rId41">
            <a:alphaModFix/>
          </a:blip>
          <a:stretch>
            <a:fillRect/>
          </a:stretch>
        </p:blipFill>
        <p:spPr>
          <a:xfrm>
            <a:off x="3614250" y="2970075"/>
            <a:ext cx="271650" cy="2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91250" y="2931828"/>
            <a:ext cx="342200" cy="30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6"/>
          <p:cNvPicPr preferRelativeResize="0"/>
          <p:nvPr/>
        </p:nvPicPr>
        <p:blipFill>
          <a:blip r:embed="rId42">
            <a:alphaModFix/>
          </a:blip>
          <a:stretch>
            <a:fillRect/>
          </a:stretch>
        </p:blipFill>
        <p:spPr>
          <a:xfrm>
            <a:off x="5021975" y="3226724"/>
            <a:ext cx="309150" cy="30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722150" y="3431837"/>
            <a:ext cx="267600" cy="26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6"/>
          <p:cNvPicPr preferRelativeResize="0"/>
          <p:nvPr/>
        </p:nvPicPr>
        <p:blipFill>
          <a:blip r:embed="rId43">
            <a:alphaModFix/>
          </a:blip>
          <a:stretch>
            <a:fillRect/>
          </a:stretch>
        </p:blipFill>
        <p:spPr>
          <a:xfrm>
            <a:off x="4040200" y="3009588"/>
            <a:ext cx="299774" cy="30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6"/>
          <p:cNvPicPr preferRelativeResize="0"/>
          <p:nvPr/>
        </p:nvPicPr>
        <p:blipFill>
          <a:blip r:embed="rId44">
            <a:alphaModFix/>
          </a:blip>
          <a:stretch>
            <a:fillRect/>
          </a:stretch>
        </p:blipFill>
        <p:spPr>
          <a:xfrm>
            <a:off x="4641800" y="3522275"/>
            <a:ext cx="342175" cy="34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6"/>
          <p:cNvPicPr preferRelativeResize="0"/>
          <p:nvPr/>
        </p:nvPicPr>
        <p:blipFill>
          <a:blip r:embed="rId45">
            <a:alphaModFix/>
          </a:blip>
          <a:stretch>
            <a:fillRect/>
          </a:stretch>
        </p:blipFill>
        <p:spPr>
          <a:xfrm>
            <a:off x="5523875" y="2585225"/>
            <a:ext cx="342175" cy="34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6"/>
          <p:cNvPicPr preferRelativeResize="0"/>
          <p:nvPr/>
        </p:nvPicPr>
        <p:blipFill>
          <a:blip r:embed="rId46">
            <a:alphaModFix/>
          </a:blip>
          <a:stretch>
            <a:fillRect/>
          </a:stretch>
        </p:blipFill>
        <p:spPr>
          <a:xfrm>
            <a:off x="4875425" y="3060350"/>
            <a:ext cx="299775" cy="29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6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4233327" y="3441200"/>
            <a:ext cx="311125" cy="3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6"/>
          <p:cNvPicPr preferRelativeResize="0"/>
          <p:nvPr/>
        </p:nvPicPr>
        <p:blipFill>
          <a:blip r:embed="rId47">
            <a:alphaModFix/>
          </a:blip>
          <a:stretch>
            <a:fillRect/>
          </a:stretch>
        </p:blipFill>
        <p:spPr>
          <a:xfrm>
            <a:off x="3276125" y="2533700"/>
            <a:ext cx="342175" cy="34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6"/>
          <p:cNvPicPr preferRelativeResize="0"/>
          <p:nvPr/>
        </p:nvPicPr>
        <p:blipFill>
          <a:blip r:embed="rId48">
            <a:alphaModFix/>
          </a:blip>
          <a:stretch>
            <a:fillRect/>
          </a:stretch>
        </p:blipFill>
        <p:spPr>
          <a:xfrm>
            <a:off x="3733800" y="2553425"/>
            <a:ext cx="342175" cy="34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6"/>
          <p:cNvSpPr/>
          <p:nvPr/>
        </p:nvSpPr>
        <p:spPr>
          <a:xfrm>
            <a:off x="6305125" y="3327325"/>
            <a:ext cx="2408184" cy="1238112"/>
          </a:xfrm>
          <a:prstGeom prst="cloud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6"/>
          <p:cNvPicPr preferRelativeResize="0"/>
          <p:nvPr/>
        </p:nvPicPr>
        <p:blipFill>
          <a:blip r:embed="rId49">
            <a:alphaModFix/>
          </a:blip>
          <a:stretch>
            <a:fillRect/>
          </a:stretch>
        </p:blipFill>
        <p:spPr>
          <a:xfrm>
            <a:off x="6670450" y="3517975"/>
            <a:ext cx="311124" cy="31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6"/>
          <p:cNvPicPr preferRelativeResize="0"/>
          <p:nvPr/>
        </p:nvPicPr>
        <p:blipFill>
          <a:blip r:embed="rId50">
            <a:alphaModFix/>
          </a:blip>
          <a:stretch>
            <a:fillRect/>
          </a:stretch>
        </p:blipFill>
        <p:spPr>
          <a:xfrm>
            <a:off x="7919189" y="3408657"/>
            <a:ext cx="311125" cy="32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6"/>
          <p:cNvPicPr preferRelativeResize="0"/>
          <p:nvPr/>
        </p:nvPicPr>
        <p:blipFill>
          <a:blip r:embed="rId51">
            <a:alphaModFix/>
          </a:blip>
          <a:stretch>
            <a:fillRect/>
          </a:stretch>
        </p:blipFill>
        <p:spPr>
          <a:xfrm>
            <a:off x="7837765" y="4040838"/>
            <a:ext cx="299775" cy="319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6"/>
          <p:cNvPicPr preferRelativeResize="0"/>
          <p:nvPr/>
        </p:nvPicPr>
        <p:blipFill>
          <a:blip r:embed="rId52">
            <a:alphaModFix/>
          </a:blip>
          <a:stretch>
            <a:fillRect/>
          </a:stretch>
        </p:blipFill>
        <p:spPr>
          <a:xfrm>
            <a:off x="6959089" y="4060329"/>
            <a:ext cx="299775" cy="294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6"/>
          <p:cNvPicPr preferRelativeResize="0"/>
          <p:nvPr/>
        </p:nvPicPr>
        <p:blipFill>
          <a:blip r:embed="rId53">
            <a:alphaModFix/>
          </a:blip>
          <a:stretch>
            <a:fillRect/>
          </a:stretch>
        </p:blipFill>
        <p:spPr>
          <a:xfrm>
            <a:off x="6899050" y="3714373"/>
            <a:ext cx="309150" cy="30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6"/>
          <p:cNvPicPr preferRelativeResize="0"/>
          <p:nvPr/>
        </p:nvPicPr>
        <p:blipFill>
          <a:blip r:embed="rId54">
            <a:alphaModFix/>
          </a:blip>
          <a:stretch>
            <a:fillRect/>
          </a:stretch>
        </p:blipFill>
        <p:spPr>
          <a:xfrm>
            <a:off x="7489925" y="3466778"/>
            <a:ext cx="271650" cy="310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6"/>
          <p:cNvPicPr preferRelativeResize="0"/>
          <p:nvPr/>
        </p:nvPicPr>
        <p:blipFill>
          <a:blip r:embed="rId55">
            <a:alphaModFix/>
          </a:blip>
          <a:stretch>
            <a:fillRect/>
          </a:stretch>
        </p:blipFill>
        <p:spPr>
          <a:xfrm>
            <a:off x="7669300" y="3786050"/>
            <a:ext cx="271650" cy="27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6"/>
          <p:cNvPicPr preferRelativeResize="0"/>
          <p:nvPr/>
        </p:nvPicPr>
        <p:blipFill>
          <a:blip r:embed="rId56">
            <a:alphaModFix/>
          </a:blip>
          <a:stretch>
            <a:fillRect/>
          </a:stretch>
        </p:blipFill>
        <p:spPr>
          <a:xfrm>
            <a:off x="7133975" y="3372775"/>
            <a:ext cx="271650" cy="30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8109825" y="3724049"/>
            <a:ext cx="311125" cy="311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6"/>
          <p:cNvPicPr preferRelativeResize="0"/>
          <p:nvPr/>
        </p:nvPicPr>
        <p:blipFill>
          <a:blip r:embed="rId57">
            <a:alphaModFix/>
          </a:blip>
          <a:stretch>
            <a:fillRect/>
          </a:stretch>
        </p:blipFill>
        <p:spPr>
          <a:xfrm>
            <a:off x="7264325" y="3776850"/>
            <a:ext cx="396625" cy="39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6"/>
          <p:cNvSpPr/>
          <p:nvPr/>
        </p:nvSpPr>
        <p:spPr>
          <a:xfrm>
            <a:off x="675725" y="2719825"/>
            <a:ext cx="1280016" cy="879444"/>
          </a:xfrm>
          <a:prstGeom prst="cloud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 rotWithShape="1">
          <a:blip r:embed="rId40">
            <a:alphaModFix/>
          </a:blip>
          <a:srcRect b="0" l="-24950" r="24950" t="0"/>
          <a:stretch/>
        </p:blipFill>
        <p:spPr>
          <a:xfrm>
            <a:off x="1105838" y="2836625"/>
            <a:ext cx="305450" cy="3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6"/>
          <p:cNvPicPr preferRelativeResize="0"/>
          <p:nvPr/>
        </p:nvPicPr>
        <p:blipFill>
          <a:blip r:embed="rId58">
            <a:alphaModFix/>
          </a:blip>
          <a:stretch>
            <a:fillRect/>
          </a:stretch>
        </p:blipFill>
        <p:spPr>
          <a:xfrm>
            <a:off x="828113" y="2913941"/>
            <a:ext cx="271650" cy="310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>
          <a:blip r:embed="rId59">
            <a:alphaModFix/>
          </a:blip>
          <a:stretch>
            <a:fillRect/>
          </a:stretch>
        </p:blipFill>
        <p:spPr>
          <a:xfrm>
            <a:off x="1255813" y="3181741"/>
            <a:ext cx="271650" cy="310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>
          <a:blip r:embed="rId60">
            <a:alphaModFix/>
          </a:blip>
          <a:stretch>
            <a:fillRect/>
          </a:stretch>
        </p:blipFill>
        <p:spPr>
          <a:xfrm>
            <a:off x="1569775" y="2910516"/>
            <a:ext cx="271650" cy="310071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6"/>
          <p:cNvSpPr/>
          <p:nvPr/>
        </p:nvSpPr>
        <p:spPr>
          <a:xfrm>
            <a:off x="1508050" y="3558025"/>
            <a:ext cx="1362096" cy="1053540"/>
          </a:xfrm>
          <a:prstGeom prst="cloud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61">
            <a:alphaModFix/>
          </a:blip>
          <a:stretch>
            <a:fillRect/>
          </a:stretch>
        </p:blipFill>
        <p:spPr>
          <a:xfrm>
            <a:off x="2172238" y="3713449"/>
            <a:ext cx="267600" cy="26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>
          <a:blip r:embed="rId62">
            <a:alphaModFix/>
          </a:blip>
          <a:stretch>
            <a:fillRect/>
          </a:stretch>
        </p:blipFill>
        <p:spPr>
          <a:xfrm>
            <a:off x="1720425" y="3740825"/>
            <a:ext cx="342200" cy="303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6"/>
          <p:cNvPicPr preferRelativeResize="0"/>
          <p:nvPr/>
        </p:nvPicPr>
        <p:blipFill>
          <a:blip r:embed="rId63">
            <a:alphaModFix/>
          </a:blip>
          <a:stretch>
            <a:fillRect/>
          </a:stretch>
        </p:blipFill>
        <p:spPr>
          <a:xfrm>
            <a:off x="1678600" y="4082150"/>
            <a:ext cx="342175" cy="34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6"/>
          <p:cNvPicPr preferRelativeResize="0"/>
          <p:nvPr/>
        </p:nvPicPr>
        <p:blipFill>
          <a:blip r:embed="rId64">
            <a:alphaModFix/>
          </a:blip>
          <a:stretch>
            <a:fillRect/>
          </a:stretch>
        </p:blipFill>
        <p:spPr>
          <a:xfrm>
            <a:off x="2092175" y="4082150"/>
            <a:ext cx="427718" cy="34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6"/>
          <p:cNvPicPr preferRelativeResize="0"/>
          <p:nvPr/>
        </p:nvPicPr>
        <p:blipFill>
          <a:blip r:embed="rId65">
            <a:alphaModFix/>
          </a:blip>
          <a:stretch>
            <a:fillRect/>
          </a:stretch>
        </p:blipFill>
        <p:spPr>
          <a:xfrm>
            <a:off x="2494225" y="3761924"/>
            <a:ext cx="299775" cy="3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6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2443625" y="4425124"/>
            <a:ext cx="486825" cy="48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6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4958225" y="3891724"/>
            <a:ext cx="486825" cy="48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6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691025" y="3586924"/>
            <a:ext cx="486825" cy="4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" name="Google Shape;314;p17"/>
          <p:cNvSpPr txBox="1"/>
          <p:nvPr>
            <p:ph idx="4294967295" type="ctrTitle"/>
          </p:nvPr>
        </p:nvSpPr>
        <p:spPr>
          <a:xfrm>
            <a:off x="304800" y="2802550"/>
            <a:ext cx="4977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B600"/>
                </a:solidFill>
              </a:rPr>
              <a:t>Rank</a:t>
            </a:r>
            <a:r>
              <a:rPr lang="en" sz="7200">
                <a:solidFill>
                  <a:srgbClr val="FFB600"/>
                </a:solidFill>
              </a:rPr>
              <a:t> </a:t>
            </a:r>
            <a:endParaRPr sz="72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666666"/>
                </a:solidFill>
              </a:rPr>
              <a:t>Cyber Assets</a:t>
            </a:r>
            <a:endParaRPr sz="7200">
              <a:solidFill>
                <a:srgbClr val="666666"/>
              </a:solidFill>
            </a:endParaRPr>
          </a:p>
        </p:txBody>
      </p:sp>
      <p:graphicFrame>
        <p:nvGraphicFramePr>
          <p:cNvPr id="315" name="Google Shape;315;p17"/>
          <p:cNvGraphicFramePr/>
          <p:nvPr/>
        </p:nvGraphicFramePr>
        <p:xfrm>
          <a:off x="3568400" y="109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{8FC71343-2F65-4924-9EF8-EF43FFA57998}</a:tableStyleId>
              </a:tblPr>
              <a:tblGrid>
                <a:gridCol w="955100"/>
                <a:gridCol w="644525"/>
                <a:gridCol w="1265675"/>
                <a:gridCol w="955100"/>
                <a:gridCol w="955100"/>
              </a:tblGrid>
              <a:tr h="97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Asset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Rank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Assessed Vulnerability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Secret Sauce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 hMerge="1"/>
              </a:tr>
              <a:tr h="54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.9997</a:t>
                      </a:r>
                      <a:endParaRPr/>
                    </a:p>
                  </a:txBody>
                  <a:tcPr marT="91425" marB="91425" marR="91425" marL="91425"/>
                </a:tc>
                <a:tc gridSpan="2"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 rowSpan="5" hMerge="1"/>
              </a:tr>
              <a:tr h="53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.9989</a:t>
                      </a:r>
                      <a:endParaRPr/>
                    </a:p>
                  </a:txBody>
                  <a:tcPr marT="91425" marB="91425" marR="91425" marL="91425"/>
                </a:tc>
                <a:tc gridSpan="2" vMerge="1"/>
                <a:tc hMerge="1" vMerge="1"/>
              </a:tr>
              <a:tr h="57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.997</a:t>
                      </a:r>
                      <a:endParaRPr/>
                    </a:p>
                  </a:txBody>
                  <a:tcPr marT="91425" marB="91425" marR="91425" marL="91425"/>
                </a:tc>
                <a:tc gridSpan="2" vMerge="1"/>
                <a:tc hMerge="1" v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 gridSpan="2" vMerge="1"/>
                <a:tc hMerge="1" vMerge="1"/>
              </a:tr>
              <a:tr h="51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.258</a:t>
                      </a:r>
                      <a:endParaRPr/>
                    </a:p>
                  </a:txBody>
                  <a:tcPr marT="91425" marB="91425" marR="91425" marL="91425"/>
                </a:tc>
                <a:tc gridSpan="2" vMerge="1"/>
                <a:tc hMerge="1" vMerge="1"/>
              </a:tr>
            </a:tbl>
          </a:graphicData>
        </a:graphic>
      </p:graphicFrame>
      <p:pic>
        <p:nvPicPr>
          <p:cNvPr id="316" name="Google Shape;3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838" y="2265649"/>
            <a:ext cx="267600" cy="26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575" y="2803050"/>
            <a:ext cx="309150" cy="30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1565" y="3355038"/>
            <a:ext cx="299775" cy="319988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7"/>
          <p:cNvSpPr txBox="1"/>
          <p:nvPr>
            <p:ph idx="4294967295" type="ctrTitle"/>
          </p:nvPr>
        </p:nvSpPr>
        <p:spPr>
          <a:xfrm>
            <a:off x="6705600" y="2269150"/>
            <a:ext cx="1511700" cy="219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B600"/>
                </a:solidFill>
              </a:rPr>
              <a:t>Identify,</a:t>
            </a:r>
            <a:endParaRPr sz="18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</a:rPr>
              <a:t>Classify,</a:t>
            </a:r>
            <a:endParaRPr sz="1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B600"/>
                </a:solidFill>
              </a:rPr>
              <a:t>Stochastic </a:t>
            </a:r>
            <a:endParaRPr sz="18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B600"/>
                </a:solidFill>
              </a:rPr>
              <a:t>Algorithms</a:t>
            </a:r>
            <a:endParaRPr sz="18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B600"/>
              </a:solidFill>
            </a:endParaRPr>
          </a:p>
        </p:txBody>
      </p:sp>
      <p:pic>
        <p:nvPicPr>
          <p:cNvPr id="320" name="Google Shape;32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1413" y="4172341"/>
            <a:ext cx="271650" cy="310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22150" y="4193837"/>
            <a:ext cx="267600" cy="26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97700" y="202774"/>
            <a:ext cx="804675" cy="80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18"/>
          <p:cNvSpPr txBox="1"/>
          <p:nvPr>
            <p:ph idx="4294967295" type="ctrTitle"/>
          </p:nvPr>
        </p:nvSpPr>
        <p:spPr>
          <a:xfrm>
            <a:off x="304800" y="2802550"/>
            <a:ext cx="4977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B600"/>
                </a:solidFill>
              </a:rPr>
              <a:t>Manage  Cyber </a:t>
            </a:r>
            <a:endParaRPr sz="72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666666"/>
                </a:solidFill>
              </a:rPr>
              <a:t>Risk</a:t>
            </a:r>
            <a:endParaRPr sz="7200">
              <a:solidFill>
                <a:srgbClr val="666666"/>
              </a:solidFill>
            </a:endParaRPr>
          </a:p>
        </p:txBody>
      </p:sp>
      <p:sp>
        <p:nvSpPr>
          <p:cNvPr id="329" name="Google Shape;329;p18"/>
          <p:cNvSpPr txBox="1"/>
          <p:nvPr>
            <p:ph idx="4294967295" type="ctrTitle"/>
          </p:nvPr>
        </p:nvSpPr>
        <p:spPr>
          <a:xfrm>
            <a:off x="5105400" y="594050"/>
            <a:ext cx="1660500" cy="38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B600"/>
                </a:solidFill>
              </a:rPr>
              <a:t>Prioritize</a:t>
            </a:r>
            <a:endParaRPr sz="18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</a:rPr>
              <a:t>Prioritize</a:t>
            </a:r>
            <a:endParaRPr sz="1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B600"/>
                </a:solidFill>
              </a:rPr>
              <a:t>Prioritize</a:t>
            </a:r>
            <a:endParaRPr sz="18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</a:rPr>
              <a:t>Prioritize</a:t>
            </a:r>
            <a:endParaRPr sz="1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B600"/>
                </a:solidFill>
              </a:rPr>
              <a:t>Prioritize</a:t>
            </a:r>
            <a:endParaRPr sz="18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999999"/>
                </a:solidFill>
              </a:rPr>
              <a:t>Prioritize</a:t>
            </a:r>
            <a:endParaRPr sz="1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B600"/>
              </a:solidFill>
            </a:endParaRPr>
          </a:p>
        </p:txBody>
      </p:sp>
      <p:sp>
        <p:nvSpPr>
          <p:cNvPr id="330" name="Google Shape;330;p18"/>
          <p:cNvSpPr txBox="1"/>
          <p:nvPr>
            <p:ph idx="4294967295" type="ctrTitle"/>
          </p:nvPr>
        </p:nvSpPr>
        <p:spPr>
          <a:xfrm>
            <a:off x="6477000" y="594050"/>
            <a:ext cx="1660500" cy="38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B600"/>
                </a:solidFill>
              </a:rPr>
              <a:t>Prioritize</a:t>
            </a:r>
            <a:endParaRPr sz="18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</a:rPr>
              <a:t>Prioritize</a:t>
            </a:r>
            <a:endParaRPr sz="1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B600"/>
                </a:solidFill>
              </a:rPr>
              <a:t>Prioritize</a:t>
            </a:r>
            <a:endParaRPr sz="18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</a:rPr>
              <a:t>Prioritize</a:t>
            </a:r>
            <a:endParaRPr sz="1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B600"/>
                </a:solidFill>
              </a:rPr>
              <a:t>Prioritize</a:t>
            </a:r>
            <a:endParaRPr sz="18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</a:rPr>
              <a:t>Prioritize</a:t>
            </a:r>
            <a:endParaRPr sz="1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B600"/>
              </a:solidFill>
            </a:endParaRPr>
          </a:p>
        </p:txBody>
      </p:sp>
      <p:pic>
        <p:nvPicPr>
          <p:cNvPr id="331" name="Google Shape;3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907382">
            <a:off x="8011458" y="202583"/>
            <a:ext cx="923835" cy="923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9"/>
          <p:cNvSpPr txBox="1"/>
          <p:nvPr>
            <p:ph type="title"/>
          </p:nvPr>
        </p:nvSpPr>
        <p:spPr>
          <a:xfrm>
            <a:off x="911850" y="586975"/>
            <a:ext cx="6876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600"/>
                </a:solidFill>
              </a:rPr>
              <a:t>“</a:t>
            </a:r>
            <a:r>
              <a:rPr lang="en" sz="3600">
                <a:solidFill>
                  <a:srgbClr val="FFB600"/>
                </a:solidFill>
              </a:rPr>
              <a:t>Cyber Asset Vulnerability</a:t>
            </a:r>
            <a:r>
              <a:rPr lang="en" sz="3600"/>
              <a:t> Ranking Algorithm for </a:t>
            </a:r>
            <a:r>
              <a:rPr lang="en" sz="3600">
                <a:solidFill>
                  <a:srgbClr val="FFB600"/>
                </a:solidFill>
              </a:rPr>
              <a:t>Security Risk Management”</a:t>
            </a:r>
            <a:endParaRPr sz="3600">
              <a:solidFill>
                <a:srgbClr val="FFB600"/>
              </a:solidFill>
            </a:endParaRPr>
          </a:p>
        </p:txBody>
      </p:sp>
      <p:sp>
        <p:nvSpPr>
          <p:cNvPr id="337" name="Google Shape;337;p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19"/>
          <p:cNvSpPr/>
          <p:nvPr/>
        </p:nvSpPr>
        <p:spPr>
          <a:xfrm>
            <a:off x="2164963" y="32387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39" name="Google Shape;339;p19"/>
          <p:cNvSpPr/>
          <p:nvPr/>
        </p:nvSpPr>
        <p:spPr>
          <a:xfrm>
            <a:off x="1151886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1073126" y="3108925"/>
            <a:ext cx="744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b="1" lang="en" sz="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Identify</a:t>
            </a:r>
            <a:endParaRPr b="1" sz="8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594488" y="36515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Find the Assets in the Network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571536" y="3955927"/>
            <a:ext cx="17550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43" name="Google Shape;343;p19"/>
          <p:cNvSpPr/>
          <p:nvPr/>
        </p:nvSpPr>
        <p:spPr>
          <a:xfrm>
            <a:off x="3256823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2699425" y="36515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Compute Asset Vulnerability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2699423" y="3955927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3256826" y="3108925"/>
            <a:ext cx="594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b="1" lang="en" sz="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Classify</a:t>
            </a:r>
            <a:endParaRPr b="1" sz="8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7" name="Google Shape;347;p19"/>
          <p:cNvSpPr/>
          <p:nvPr/>
        </p:nvSpPr>
        <p:spPr>
          <a:xfrm>
            <a:off x="5338808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4781413" y="36515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Use Stochastic Methods to Rank Assets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4781408" y="3955925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g. 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5417558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b="1" lang="en" sz="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Rank</a:t>
            </a:r>
            <a:endParaRPr b="1" sz="8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1" name="Google Shape;351;p19"/>
          <p:cNvSpPr/>
          <p:nvPr/>
        </p:nvSpPr>
        <p:spPr>
          <a:xfrm>
            <a:off x="7420786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52" name="Google Shape;352;p19"/>
          <p:cNvSpPr txBox="1"/>
          <p:nvPr/>
        </p:nvSpPr>
        <p:spPr>
          <a:xfrm>
            <a:off x="6863388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Manage Cyber Risk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353" name="Google Shape;353;p19"/>
          <p:cNvSpPr txBox="1"/>
          <p:nvPr/>
        </p:nvSpPr>
        <p:spPr>
          <a:xfrm>
            <a:off x="6895311" y="3901852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.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54" name="Google Shape;354;p19"/>
          <p:cNvSpPr txBox="1"/>
          <p:nvPr/>
        </p:nvSpPr>
        <p:spPr>
          <a:xfrm>
            <a:off x="7385901" y="3108925"/>
            <a:ext cx="7080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b="1" lang="en" sz="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Manage</a:t>
            </a:r>
            <a:endParaRPr b="1" sz="8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5" name="Google Shape;355;p19"/>
          <p:cNvSpPr/>
          <p:nvPr/>
        </p:nvSpPr>
        <p:spPr>
          <a:xfrm>
            <a:off x="4337175" y="32387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56" name="Google Shape;356;p19"/>
          <p:cNvSpPr/>
          <p:nvPr/>
        </p:nvSpPr>
        <p:spPr>
          <a:xfrm>
            <a:off x="6419150" y="32387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357" name="Google Shape;357;p19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358" name="Google Shape;358;p1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" name="Google Shape;360;p19"/>
          <p:cNvSpPr/>
          <p:nvPr/>
        </p:nvSpPr>
        <p:spPr>
          <a:xfrm>
            <a:off x="2096475" y="3126950"/>
            <a:ext cx="708000" cy="29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9"/>
          <p:cNvSpPr/>
          <p:nvPr/>
        </p:nvSpPr>
        <p:spPr>
          <a:xfrm>
            <a:off x="4306275" y="3126950"/>
            <a:ext cx="708000" cy="2958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9"/>
          <p:cNvSpPr/>
          <p:nvPr/>
        </p:nvSpPr>
        <p:spPr>
          <a:xfrm>
            <a:off x="6363675" y="3126950"/>
            <a:ext cx="708000" cy="2958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9"/>
          <p:cNvSpPr/>
          <p:nvPr/>
        </p:nvSpPr>
        <p:spPr>
          <a:xfrm rot="-5400000">
            <a:off x="1284625" y="4020300"/>
            <a:ext cx="542700" cy="564900"/>
          </a:xfrm>
          <a:prstGeom prst="bentArrow">
            <a:avLst>
              <a:gd fmla="val 25000" name="adj1"/>
              <a:gd fmla="val 25000" name="adj2"/>
              <a:gd fmla="val 25000" name="adj3"/>
              <a:gd fmla="val 46129" name="adj4"/>
            </a:avLst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9"/>
          <p:cNvSpPr/>
          <p:nvPr/>
        </p:nvSpPr>
        <p:spPr>
          <a:xfrm>
            <a:off x="1707025" y="4440700"/>
            <a:ext cx="5977500" cy="133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9"/>
          <p:cNvSpPr/>
          <p:nvPr/>
        </p:nvSpPr>
        <p:spPr>
          <a:xfrm rot="-10798451">
            <a:off x="7240000" y="4098150"/>
            <a:ext cx="666000" cy="564900"/>
          </a:xfrm>
          <a:prstGeom prst="bentArrow">
            <a:avLst>
              <a:gd fmla="val 25000" name="adj1"/>
              <a:gd fmla="val 25213" name="adj2"/>
              <a:gd fmla="val 25000" name="adj3"/>
              <a:gd fmla="val 46129" name="adj4"/>
            </a:avLst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0"/>
          <p:cNvSpPr txBox="1"/>
          <p:nvPr>
            <p:ph type="title"/>
          </p:nvPr>
        </p:nvSpPr>
        <p:spPr>
          <a:xfrm>
            <a:off x="922000" y="496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&amp;</a:t>
            </a:r>
            <a:r>
              <a:rPr lang="en"/>
              <a:t> Career </a:t>
            </a:r>
            <a:r>
              <a:rPr lang="en">
                <a:solidFill>
                  <a:srgbClr val="FFB600"/>
                </a:solidFill>
              </a:rPr>
              <a:t>Goal</a:t>
            </a:r>
            <a:r>
              <a:rPr lang="en"/>
              <a:t> </a:t>
            </a:r>
            <a:endParaRPr/>
          </a:p>
        </p:txBody>
      </p:sp>
      <p:sp>
        <p:nvSpPr>
          <p:cNvPr id="371" name="Google Shape;371;p20"/>
          <p:cNvSpPr txBox="1"/>
          <p:nvPr>
            <p:ph idx="1" type="body"/>
          </p:nvPr>
        </p:nvSpPr>
        <p:spPr>
          <a:xfrm>
            <a:off x="922000" y="3020350"/>
            <a:ext cx="6866100" cy="18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idea of doing All four parts of Cyber risk management algorithmically is unique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Cyber Risk Management is a greenfield area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3" name="Google Shape;373;p20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374" name="Google Shape;374;p20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