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33" d="100"/>
          <a:sy n="33" d="100"/>
        </p:scale>
        <p:origin x="2981" y="16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04BE3-C3EC-4574-A987-06170A786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86685B-B685-4D72-BB0E-7087C04B1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C6DCFD-5A1E-4D8F-AC79-8A67ADC2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F7374-C269-4808-9D93-8D916454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2924A-E3D0-472D-A531-11D3EF2C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6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7D9CC-7056-46E1-8087-CD11E82A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32DF00-049C-44E7-86A8-694358536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4094C-34DA-46B6-B2D0-56380FFE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05F05-330E-4D5E-B827-32D0BF11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86491-6F41-4F97-A9D2-33058A37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2C703A-50CD-481D-A1A9-DFA00A4A9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425C6-13DE-4361-8B52-E686DB1E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5F28F-9683-4835-9D82-9B7B8CBE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E1CD8-967C-4C4C-8F9B-4C1A634D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EB55F-6BFC-4FB2-ADD8-1215DD0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5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6A63-ED4B-4E16-9A68-FB317E7F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6185C-84ED-41F5-9525-EA3AF662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E96F1-92D3-4EAA-8113-E002AA13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8C28E-6337-4634-826D-C9B42F7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CAC39-5DE2-44AD-AB31-0FEC0CA0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5153F-95B2-4B89-B608-A9BDE8ED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33108-D91B-4D47-BD3C-FAABA4B5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A18D9-AA5D-47AE-A396-F18662AE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3F6E6-B7C1-4CEE-BD69-01751199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CA236-6DE1-4A88-8FDC-A720E13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A6E30-736D-48C1-B886-FBF7B85E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95A4C-0D9C-4C99-89E6-EDC916F22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33E466-2C89-4859-B086-FA2B5D6E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5B292E-FA4A-465F-92CA-D90580AD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24EB75-272F-4608-8204-66B8B4B7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753C71-F5D4-4917-BC4A-84BCB983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6307E-B034-4846-8F50-706C346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8F2133-432D-4966-81AC-A0F827BE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D753B5-33B6-41AE-A484-40971C2A9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CFC8B2-B342-4BCA-8D52-8AC4A55CF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16ABD6-DCDC-4E86-8223-08D638C52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ED655-88FA-48EB-918E-ECD72F04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7DF1FA-5C23-495E-96AF-9DC20C48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F3A505-F727-4D72-9CD7-2C1B4C58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1AB5E-2C52-4CB0-89F1-CD1CB8BC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EFEAC4-C829-4B1A-9F66-283BBA0A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472718-C1CB-4AC5-9857-B7D46F9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8AD407-1DE0-4E76-B6AE-B17245FF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900C53-B809-4CAD-9BE4-10E2AEAB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A3B460-D011-45D7-A1A6-1D0BB559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E8E8AE-CDE0-42A6-AE53-3585F5E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03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75FC1-B455-4F5F-B50C-F5785590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3F6B0-0DF7-47F6-8168-0F73CC83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572E7-2B4E-4D5C-BB11-006867FA2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3D4EBB-99D2-4BDD-B2F8-D0B141F5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E97FCB-8808-4029-9E10-34742076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75312B-B9D6-40FB-AF15-2CA2FD42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4C580-C109-4EFA-908A-43EBA20B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1F64AC-B8C8-4E5C-8940-033DB0B66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A24EA6-1AD2-4E49-AF93-78AD22CB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70B41-9C54-4CF4-B567-E9991FE3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2E4FE7-1D7C-46D0-8E44-F7AF7AE5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56A18F-EED2-4F4A-BC33-A88E9281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D3B5-003F-41AC-A12D-57BDE4F6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1E0DD-89D8-4D37-BE90-AA9D236C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EC5DA6-25D7-4E7F-9AC8-994945D33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C0C7-8457-4F79-9C77-C2F768CBE2BC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D6476-9C41-4E4C-B55B-3E6A2F7A3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7D76E-CE53-4B45-9A35-9855BDA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6A76-79D0-48FE-A481-0227C571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28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E406-84DC-443E-B68E-F1134394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9674"/>
            <a:ext cx="9144000" cy="1518652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Пиццерия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DB187-2F59-48CB-BF7A-0AA7726F3A5D}"/>
              </a:ext>
            </a:extLst>
          </p:cNvPr>
          <p:cNvSpPr txBox="1"/>
          <p:nvPr/>
        </p:nvSpPr>
        <p:spPr>
          <a:xfrm>
            <a:off x="-10954435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В нашей пиццерии вам будут доступны такие функции как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Заказ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4 </a:t>
            </a:r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различных видов пицц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Заказ 5 разных напитков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Регистрация в нашей базе данных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Отдельное меню для администраторов нашей пиццерии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Выдача чека общей суммы заказа с разными способами оплаты</a:t>
            </a:r>
          </a:p>
        </p:txBody>
      </p:sp>
    </p:spTree>
    <p:extLst>
      <p:ext uri="{BB962C8B-B14F-4D97-AF65-F5344CB8AC3E}">
        <p14:creationId xmlns:p14="http://schemas.microsoft.com/office/powerpoint/2010/main" val="2339542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E406-84DC-443E-B68E-F1134394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18652"/>
            <a:ext cx="9144000" cy="1518652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Пиццерия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9F516-496E-492F-9836-475230E75C4E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В нашей пиццерии вам будут доступны такие функции как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Заказ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4 </a:t>
            </a:r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различных видов пицц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Заказ 5 разных напитков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Регистрация в нашей базе данных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Отдельное меню для администраторов нашей пиццерии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Выдача чека общей суммы заказа с разными способами оплаты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D1B9-A81E-441F-9352-8F5EDFAE214B}"/>
              </a:ext>
            </a:extLst>
          </p:cNvPr>
          <p:cNvSpPr txBox="1"/>
          <p:nvPr/>
        </p:nvSpPr>
        <p:spPr>
          <a:xfrm>
            <a:off x="1219200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Для наших сотрудников предусмотрено своё меню для улучшения качества обслуживания клиентов.</a:t>
            </a: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Оно включает в себя такие функции как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Просмотр оставшихся на складе ингредиентов</a:t>
            </a:r>
          </a:p>
          <a:p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Изменение цен на различные пиццы</a:t>
            </a:r>
          </a:p>
          <a:p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Возврат в режим для работы с клиентами</a:t>
            </a:r>
          </a:p>
        </p:txBody>
      </p:sp>
    </p:spTree>
    <p:extLst>
      <p:ext uri="{BB962C8B-B14F-4D97-AF65-F5344CB8AC3E}">
        <p14:creationId xmlns:p14="http://schemas.microsoft.com/office/powerpoint/2010/main" val="2691078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E406-84DC-443E-B68E-F1134394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18652"/>
            <a:ext cx="9144000" cy="1518652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Пиццерия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9F516-496E-492F-9836-475230E75C4E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Для наших сотрудников предусмотрено своё меню для улучшения качества обслуживания клиентов.</a:t>
            </a:r>
          </a:p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Оно включает в себя такие функции как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Просмотр оставшихся на складе ингредиентов</a:t>
            </a:r>
          </a:p>
          <a:p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Изменение цен на различные пиццы</a:t>
            </a:r>
          </a:p>
          <a:p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Возврат в режим для работы с клиентами</a:t>
            </a:r>
          </a:p>
        </p:txBody>
      </p:sp>
    </p:spTree>
    <p:extLst>
      <p:ext uri="{BB962C8B-B14F-4D97-AF65-F5344CB8AC3E}">
        <p14:creationId xmlns:p14="http://schemas.microsoft.com/office/powerpoint/2010/main" val="2602065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E406-84DC-443E-B68E-F1134394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18652"/>
            <a:ext cx="9144000" cy="1518652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Пиццерия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9F516-496E-492F-9836-475230E75C4E}"/>
              </a:ext>
            </a:extLst>
          </p:cNvPr>
          <p:cNvSpPr txBox="1"/>
          <p:nvPr/>
        </p:nvSpPr>
        <p:spPr>
          <a:xfrm>
            <a:off x="2157211" y="90152"/>
            <a:ext cx="787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Arial Black" panose="020B0A04020102020204" pitchFamily="34" charset="0"/>
              </a:rPr>
              <a:t>Примеры 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8B1D76-0C32-4C34-AF64-BA80A199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" y="1290481"/>
            <a:ext cx="7083177" cy="4096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1FA6C8-21B4-4EFB-B376-369809D7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77" y="2580962"/>
            <a:ext cx="7169637" cy="40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6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E406-84DC-443E-B68E-F1134394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18652"/>
            <a:ext cx="9144000" cy="1518652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Пиццерия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9F516-496E-492F-9836-475230E75C4E}"/>
              </a:ext>
            </a:extLst>
          </p:cNvPr>
          <p:cNvSpPr txBox="1"/>
          <p:nvPr/>
        </p:nvSpPr>
        <p:spPr>
          <a:xfrm>
            <a:off x="-11805" y="2682120"/>
            <a:ext cx="156800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800" dirty="0">
                <a:solidFill>
                  <a:schemeClr val="bg1"/>
                </a:solidFill>
                <a:latin typeface="Arial Black" panose="020B0A04020102020204" pitchFamily="34" charset="0"/>
              </a:rPr>
              <a:t>Алгоритм работы программы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2E761DF-4551-4A44-9B33-C7A6B7570669}"/>
              </a:ext>
            </a:extLst>
          </p:cNvPr>
          <p:cNvGrpSpPr/>
          <p:nvPr/>
        </p:nvGrpSpPr>
        <p:grpSpPr>
          <a:xfrm>
            <a:off x="1695825" y="5183398"/>
            <a:ext cx="8732613" cy="13378012"/>
            <a:chOff x="1695825" y="-8218990"/>
            <a:chExt cx="8732613" cy="13378012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DCDC53FF-C221-4E52-8AB2-2D025A9803B8}"/>
                </a:ext>
              </a:extLst>
            </p:cNvPr>
            <p:cNvSpPr/>
            <p:nvPr/>
          </p:nvSpPr>
          <p:spPr>
            <a:xfrm>
              <a:off x="5139744" y="-8218990"/>
              <a:ext cx="1912512" cy="9144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latin typeface="Arial Black" panose="020B0A04020102020204" pitchFamily="34" charset="0"/>
                </a:rPr>
                <a:t>Начало</a:t>
              </a:r>
            </a:p>
          </p:txBody>
        </p:sp>
        <p:sp>
          <p:nvSpPr>
            <p:cNvPr id="19" name="Блок-схема: данные 18">
              <a:extLst>
                <a:ext uri="{FF2B5EF4-FFF2-40B4-BE49-F238E27FC236}">
                  <a16:creationId xmlns:a16="http://schemas.microsoft.com/office/drawing/2014/main" id="{F0434D4A-A7F7-446E-8DA4-2EFA3C7969FA}"/>
                </a:ext>
              </a:extLst>
            </p:cNvPr>
            <p:cNvSpPr/>
            <p:nvPr/>
          </p:nvSpPr>
          <p:spPr>
            <a:xfrm>
              <a:off x="3600718" y="-6215328"/>
              <a:ext cx="4990564" cy="1378039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Выбор действия пользователем</a:t>
              </a:r>
            </a:p>
          </p:txBody>
        </p:sp>
        <p:sp>
          <p:nvSpPr>
            <p:cNvPr id="20" name="Стрелка: вниз 19">
              <a:extLst>
                <a:ext uri="{FF2B5EF4-FFF2-40B4-BE49-F238E27FC236}">
                  <a16:creationId xmlns:a16="http://schemas.microsoft.com/office/drawing/2014/main" id="{2663FA54-6E44-427E-A8AC-E5F8850261FF}"/>
                </a:ext>
              </a:extLst>
            </p:cNvPr>
            <p:cNvSpPr/>
            <p:nvPr/>
          </p:nvSpPr>
          <p:spPr>
            <a:xfrm>
              <a:off x="5843693" y="-7261018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B946FD75-0B78-4C4D-8FDC-DBDE35CA4886}"/>
                </a:ext>
              </a:extLst>
            </p:cNvPr>
            <p:cNvSpPr/>
            <p:nvPr/>
          </p:nvSpPr>
          <p:spPr>
            <a:xfrm>
              <a:off x="3600718" y="-3586043"/>
              <a:ext cx="4916311" cy="94826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Arial Black" panose="020B0A04020102020204" pitchFamily="34" charset="0"/>
                </a:rPr>
                <a:t>Срабатывает алгоритм выполнения программы приуроченной к данному действию</a:t>
              </a:r>
            </a:p>
          </p:txBody>
        </p:sp>
        <p:sp>
          <p:nvSpPr>
            <p:cNvPr id="22" name="Стрелка: вниз 21">
              <a:extLst>
                <a:ext uri="{FF2B5EF4-FFF2-40B4-BE49-F238E27FC236}">
                  <a16:creationId xmlns:a16="http://schemas.microsoft.com/office/drawing/2014/main" id="{A9321556-DF26-4AA2-8995-C5650A83D6ED}"/>
                </a:ext>
              </a:extLst>
            </p:cNvPr>
            <p:cNvSpPr/>
            <p:nvPr/>
          </p:nvSpPr>
          <p:spPr>
            <a:xfrm>
              <a:off x="5806566" y="-4734511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Блок-схема: данные 22">
              <a:extLst>
                <a:ext uri="{FF2B5EF4-FFF2-40B4-BE49-F238E27FC236}">
                  <a16:creationId xmlns:a16="http://schemas.microsoft.com/office/drawing/2014/main" id="{B8857E09-29F4-45E2-B68B-21E951E33833}"/>
                </a:ext>
              </a:extLst>
            </p:cNvPr>
            <p:cNvSpPr/>
            <p:nvPr/>
          </p:nvSpPr>
          <p:spPr>
            <a:xfrm>
              <a:off x="2245831" y="-1378039"/>
              <a:ext cx="7626082" cy="1378039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Пользователь вводит данные для корректного исполнения программы</a:t>
              </a:r>
            </a:p>
          </p:txBody>
        </p:sp>
        <p:sp>
          <p:nvSpPr>
            <p:cNvPr id="24" name="Стрелка: вниз 23">
              <a:extLst>
                <a:ext uri="{FF2B5EF4-FFF2-40B4-BE49-F238E27FC236}">
                  <a16:creationId xmlns:a16="http://schemas.microsoft.com/office/drawing/2014/main" id="{7018478F-78A9-4815-AF6E-08079E03B1B8}"/>
                </a:ext>
              </a:extLst>
            </p:cNvPr>
            <p:cNvSpPr/>
            <p:nvPr/>
          </p:nvSpPr>
          <p:spPr>
            <a:xfrm>
              <a:off x="5806565" y="-2530678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Стрелка: вниз 24">
              <a:extLst>
                <a:ext uri="{FF2B5EF4-FFF2-40B4-BE49-F238E27FC236}">
                  <a16:creationId xmlns:a16="http://schemas.microsoft.com/office/drawing/2014/main" id="{C328E208-4CF8-4091-B308-5DBCF8051A99}"/>
                </a:ext>
              </a:extLst>
            </p:cNvPr>
            <p:cNvSpPr/>
            <p:nvPr/>
          </p:nvSpPr>
          <p:spPr>
            <a:xfrm>
              <a:off x="5806565" y="106949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DEC2530-E791-44DA-B941-53B8847E5770}"/>
                </a:ext>
              </a:extLst>
            </p:cNvPr>
            <p:cNvSpPr/>
            <p:nvPr/>
          </p:nvSpPr>
          <p:spPr>
            <a:xfrm>
              <a:off x="3637843" y="1213058"/>
              <a:ext cx="4916311" cy="94826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Arial Black" panose="020B0A04020102020204" pitchFamily="34" charset="0"/>
                </a:rPr>
                <a:t>Программа выполняет действия и возвращает пользователя в главное меню</a:t>
              </a:r>
            </a:p>
          </p:txBody>
        </p:sp>
        <p:sp>
          <p:nvSpPr>
            <p:cNvPr id="27" name="Стрелка: вниз 26">
              <a:extLst>
                <a:ext uri="{FF2B5EF4-FFF2-40B4-BE49-F238E27FC236}">
                  <a16:creationId xmlns:a16="http://schemas.microsoft.com/office/drawing/2014/main" id="{D09B3332-428D-4999-92D3-43B4A2DA6DB4}"/>
                </a:ext>
              </a:extLst>
            </p:cNvPr>
            <p:cNvSpPr/>
            <p:nvPr/>
          </p:nvSpPr>
          <p:spPr>
            <a:xfrm>
              <a:off x="5806564" y="2272947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Блок-схема: данные 27">
              <a:extLst>
                <a:ext uri="{FF2B5EF4-FFF2-40B4-BE49-F238E27FC236}">
                  <a16:creationId xmlns:a16="http://schemas.microsoft.com/office/drawing/2014/main" id="{43EF9FB3-DC45-427D-BD69-D2553D7BA9D4}"/>
                </a:ext>
              </a:extLst>
            </p:cNvPr>
            <p:cNvSpPr/>
            <p:nvPr/>
          </p:nvSpPr>
          <p:spPr>
            <a:xfrm>
              <a:off x="1695825" y="3429000"/>
              <a:ext cx="8732613" cy="1730022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Пользователь может продолжить работу с программой или попросить чек и завершить работу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344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9F516-496E-492F-9836-475230E75C4E}"/>
              </a:ext>
            </a:extLst>
          </p:cNvPr>
          <p:cNvSpPr txBox="1"/>
          <p:nvPr/>
        </p:nvSpPr>
        <p:spPr>
          <a:xfrm>
            <a:off x="-90152" y="-2624848"/>
            <a:ext cx="156800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800" dirty="0">
                <a:solidFill>
                  <a:schemeClr val="bg1"/>
                </a:solidFill>
                <a:latin typeface="Arial Black" panose="020B0A04020102020204" pitchFamily="34" charset="0"/>
              </a:rPr>
              <a:t>Алгоритм работы программы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A8026BDA-DC97-40DD-AAB2-A3311C5FBA7F}"/>
              </a:ext>
            </a:extLst>
          </p:cNvPr>
          <p:cNvGrpSpPr/>
          <p:nvPr/>
        </p:nvGrpSpPr>
        <p:grpSpPr>
          <a:xfrm>
            <a:off x="1695825" y="-1411790"/>
            <a:ext cx="8732613" cy="13378012"/>
            <a:chOff x="1695825" y="-8218990"/>
            <a:chExt cx="8732613" cy="13378012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D32A53BB-332E-4711-9595-34FC992DC989}"/>
                </a:ext>
              </a:extLst>
            </p:cNvPr>
            <p:cNvSpPr/>
            <p:nvPr/>
          </p:nvSpPr>
          <p:spPr>
            <a:xfrm>
              <a:off x="5139744" y="-8218990"/>
              <a:ext cx="1912512" cy="9144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latin typeface="Arial Black" panose="020B0A04020102020204" pitchFamily="34" charset="0"/>
                </a:rPr>
                <a:t>Начало</a:t>
              </a:r>
            </a:p>
          </p:txBody>
        </p:sp>
        <p:sp>
          <p:nvSpPr>
            <p:cNvPr id="37" name="Блок-схема: данные 36">
              <a:extLst>
                <a:ext uri="{FF2B5EF4-FFF2-40B4-BE49-F238E27FC236}">
                  <a16:creationId xmlns:a16="http://schemas.microsoft.com/office/drawing/2014/main" id="{05C9739F-5568-4193-8806-A7CCAA0D0183}"/>
                </a:ext>
              </a:extLst>
            </p:cNvPr>
            <p:cNvSpPr/>
            <p:nvPr/>
          </p:nvSpPr>
          <p:spPr>
            <a:xfrm>
              <a:off x="3600718" y="-6215328"/>
              <a:ext cx="4990564" cy="1378039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Выбор действия пользователем</a:t>
              </a:r>
            </a:p>
          </p:txBody>
        </p:sp>
        <p:sp>
          <p:nvSpPr>
            <p:cNvPr id="38" name="Стрелка: вниз 37">
              <a:extLst>
                <a:ext uri="{FF2B5EF4-FFF2-40B4-BE49-F238E27FC236}">
                  <a16:creationId xmlns:a16="http://schemas.microsoft.com/office/drawing/2014/main" id="{ED89A626-E259-4B11-9E90-5E5FC91B9BCF}"/>
                </a:ext>
              </a:extLst>
            </p:cNvPr>
            <p:cNvSpPr/>
            <p:nvPr/>
          </p:nvSpPr>
          <p:spPr>
            <a:xfrm>
              <a:off x="5843693" y="-7261018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188B44F5-C9F0-4DEA-AE91-6702599D6F2E}"/>
                </a:ext>
              </a:extLst>
            </p:cNvPr>
            <p:cNvSpPr/>
            <p:nvPr/>
          </p:nvSpPr>
          <p:spPr>
            <a:xfrm>
              <a:off x="3600718" y="-3586043"/>
              <a:ext cx="4916311" cy="94826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Arial Black" panose="020B0A04020102020204" pitchFamily="34" charset="0"/>
                </a:rPr>
                <a:t>Срабатывает алгоритм выполнения программы приуроченной к данному действию</a:t>
              </a:r>
            </a:p>
          </p:txBody>
        </p:sp>
        <p:sp>
          <p:nvSpPr>
            <p:cNvPr id="40" name="Стрелка: вниз 39">
              <a:extLst>
                <a:ext uri="{FF2B5EF4-FFF2-40B4-BE49-F238E27FC236}">
                  <a16:creationId xmlns:a16="http://schemas.microsoft.com/office/drawing/2014/main" id="{B46F48AD-5760-4629-A87F-D923957629A7}"/>
                </a:ext>
              </a:extLst>
            </p:cNvPr>
            <p:cNvSpPr/>
            <p:nvPr/>
          </p:nvSpPr>
          <p:spPr>
            <a:xfrm>
              <a:off x="5806566" y="-4734511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Блок-схема: данные 40">
              <a:extLst>
                <a:ext uri="{FF2B5EF4-FFF2-40B4-BE49-F238E27FC236}">
                  <a16:creationId xmlns:a16="http://schemas.microsoft.com/office/drawing/2014/main" id="{43376D8C-6CE4-45AB-BF4E-28547FB3EF3F}"/>
                </a:ext>
              </a:extLst>
            </p:cNvPr>
            <p:cNvSpPr/>
            <p:nvPr/>
          </p:nvSpPr>
          <p:spPr>
            <a:xfrm>
              <a:off x="2245831" y="-1378039"/>
              <a:ext cx="7626082" cy="1378039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Пользователь вводит данные для корректного исполнения программы</a:t>
              </a:r>
            </a:p>
          </p:txBody>
        </p:sp>
        <p:sp>
          <p:nvSpPr>
            <p:cNvPr id="42" name="Стрелка: вниз 41">
              <a:extLst>
                <a:ext uri="{FF2B5EF4-FFF2-40B4-BE49-F238E27FC236}">
                  <a16:creationId xmlns:a16="http://schemas.microsoft.com/office/drawing/2014/main" id="{80606E82-E2D4-4EF8-A051-F62E7BDE9C96}"/>
                </a:ext>
              </a:extLst>
            </p:cNvPr>
            <p:cNvSpPr/>
            <p:nvPr/>
          </p:nvSpPr>
          <p:spPr>
            <a:xfrm>
              <a:off x="5806565" y="-2530678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Стрелка: вниз 42">
              <a:extLst>
                <a:ext uri="{FF2B5EF4-FFF2-40B4-BE49-F238E27FC236}">
                  <a16:creationId xmlns:a16="http://schemas.microsoft.com/office/drawing/2014/main" id="{963D998F-AFBE-4C1A-A9E1-EB9158A3D9E3}"/>
                </a:ext>
              </a:extLst>
            </p:cNvPr>
            <p:cNvSpPr/>
            <p:nvPr/>
          </p:nvSpPr>
          <p:spPr>
            <a:xfrm>
              <a:off x="5806565" y="106949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0CE2AA92-C480-4898-B5D1-19CC22529423}"/>
                </a:ext>
              </a:extLst>
            </p:cNvPr>
            <p:cNvSpPr/>
            <p:nvPr/>
          </p:nvSpPr>
          <p:spPr>
            <a:xfrm>
              <a:off x="3637843" y="1213058"/>
              <a:ext cx="4916311" cy="94826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Arial Black" panose="020B0A04020102020204" pitchFamily="34" charset="0"/>
                </a:rPr>
                <a:t>Программа выполняет действия и возвращает пользователя в главное меню</a:t>
              </a:r>
            </a:p>
          </p:txBody>
        </p:sp>
        <p:sp>
          <p:nvSpPr>
            <p:cNvPr id="45" name="Стрелка: вниз 44">
              <a:extLst>
                <a:ext uri="{FF2B5EF4-FFF2-40B4-BE49-F238E27FC236}">
                  <a16:creationId xmlns:a16="http://schemas.microsoft.com/office/drawing/2014/main" id="{0F9E9AAE-B09A-460C-8C69-D6DD1EA1738A}"/>
                </a:ext>
              </a:extLst>
            </p:cNvPr>
            <p:cNvSpPr/>
            <p:nvPr/>
          </p:nvSpPr>
          <p:spPr>
            <a:xfrm>
              <a:off x="5806564" y="2272947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Блок-схема: данные 45">
              <a:extLst>
                <a:ext uri="{FF2B5EF4-FFF2-40B4-BE49-F238E27FC236}">
                  <a16:creationId xmlns:a16="http://schemas.microsoft.com/office/drawing/2014/main" id="{46615480-6955-44D4-8A5D-2EC9FE0FFC33}"/>
                </a:ext>
              </a:extLst>
            </p:cNvPr>
            <p:cNvSpPr/>
            <p:nvPr/>
          </p:nvSpPr>
          <p:spPr>
            <a:xfrm>
              <a:off x="1695825" y="3429000"/>
              <a:ext cx="8732613" cy="1730022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Пользователь может продолжить работу с программой или попросить чек и завершить работу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144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48EF5F1-81F4-4C63-95BA-AE549624F486}"/>
              </a:ext>
            </a:extLst>
          </p:cNvPr>
          <p:cNvGrpSpPr/>
          <p:nvPr/>
        </p:nvGrpSpPr>
        <p:grpSpPr>
          <a:xfrm>
            <a:off x="1695825" y="-8218990"/>
            <a:ext cx="8732613" cy="13378012"/>
            <a:chOff x="1695825" y="-8218990"/>
            <a:chExt cx="8732613" cy="133780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A6DE0166-60CB-472A-81A3-73E280A7710C}"/>
                </a:ext>
              </a:extLst>
            </p:cNvPr>
            <p:cNvSpPr/>
            <p:nvPr/>
          </p:nvSpPr>
          <p:spPr>
            <a:xfrm>
              <a:off x="5139744" y="-8218990"/>
              <a:ext cx="1912512" cy="9144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latin typeface="Arial Black" panose="020B0A04020102020204" pitchFamily="34" charset="0"/>
                </a:rPr>
                <a:t>Начало</a:t>
              </a:r>
            </a:p>
          </p:txBody>
        </p:sp>
        <p:sp>
          <p:nvSpPr>
            <p:cNvPr id="6" name="Блок-схема: данные 5">
              <a:extLst>
                <a:ext uri="{FF2B5EF4-FFF2-40B4-BE49-F238E27FC236}">
                  <a16:creationId xmlns:a16="http://schemas.microsoft.com/office/drawing/2014/main" id="{D296387C-7EE7-47F1-AE9D-B054C68178CF}"/>
                </a:ext>
              </a:extLst>
            </p:cNvPr>
            <p:cNvSpPr/>
            <p:nvPr/>
          </p:nvSpPr>
          <p:spPr>
            <a:xfrm>
              <a:off x="3600718" y="-6215328"/>
              <a:ext cx="4990564" cy="1378039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Выбор действия пользователем</a:t>
              </a:r>
            </a:p>
          </p:txBody>
        </p:sp>
        <p:sp>
          <p:nvSpPr>
            <p:cNvPr id="13" name="Стрелка: вниз 12">
              <a:extLst>
                <a:ext uri="{FF2B5EF4-FFF2-40B4-BE49-F238E27FC236}">
                  <a16:creationId xmlns:a16="http://schemas.microsoft.com/office/drawing/2014/main" id="{DEEE2A1B-0009-4DE5-9943-3BF217ACDA77}"/>
                </a:ext>
              </a:extLst>
            </p:cNvPr>
            <p:cNvSpPr/>
            <p:nvPr/>
          </p:nvSpPr>
          <p:spPr>
            <a:xfrm>
              <a:off x="5843693" y="-7261018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E2DD8F4-6D1C-4E50-9F5C-666CB795EB5A}"/>
                </a:ext>
              </a:extLst>
            </p:cNvPr>
            <p:cNvSpPr/>
            <p:nvPr/>
          </p:nvSpPr>
          <p:spPr>
            <a:xfrm>
              <a:off x="3600718" y="-3586043"/>
              <a:ext cx="4916311" cy="94826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Arial Black" panose="020B0A04020102020204" pitchFamily="34" charset="0"/>
                </a:rPr>
                <a:t>Срабатывает алгоритм выполнения программы приуроченной к данному действию</a:t>
              </a:r>
            </a:p>
          </p:txBody>
        </p:sp>
        <p:sp>
          <p:nvSpPr>
            <p:cNvPr id="15" name="Стрелка: вниз 14">
              <a:extLst>
                <a:ext uri="{FF2B5EF4-FFF2-40B4-BE49-F238E27FC236}">
                  <a16:creationId xmlns:a16="http://schemas.microsoft.com/office/drawing/2014/main" id="{EB05D74C-8E18-4C43-8BF7-DB8A61ECD0E3}"/>
                </a:ext>
              </a:extLst>
            </p:cNvPr>
            <p:cNvSpPr/>
            <p:nvPr/>
          </p:nvSpPr>
          <p:spPr>
            <a:xfrm>
              <a:off x="5806566" y="-4734511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Блок-схема: данные 8">
              <a:extLst>
                <a:ext uri="{FF2B5EF4-FFF2-40B4-BE49-F238E27FC236}">
                  <a16:creationId xmlns:a16="http://schemas.microsoft.com/office/drawing/2014/main" id="{060D7406-A413-4DA1-9E10-4604B8119776}"/>
                </a:ext>
              </a:extLst>
            </p:cNvPr>
            <p:cNvSpPr/>
            <p:nvPr/>
          </p:nvSpPr>
          <p:spPr>
            <a:xfrm>
              <a:off x="2245831" y="-1378039"/>
              <a:ext cx="7626082" cy="1378039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Пользователь вводит данные для корректного исполнения программы</a:t>
              </a:r>
            </a:p>
          </p:txBody>
        </p:sp>
        <p:sp>
          <p:nvSpPr>
            <p:cNvPr id="10" name="Стрелка: вниз 9">
              <a:extLst>
                <a:ext uri="{FF2B5EF4-FFF2-40B4-BE49-F238E27FC236}">
                  <a16:creationId xmlns:a16="http://schemas.microsoft.com/office/drawing/2014/main" id="{FAFA54A5-3D0E-479B-B65C-7100CA6C20EC}"/>
                </a:ext>
              </a:extLst>
            </p:cNvPr>
            <p:cNvSpPr/>
            <p:nvPr/>
          </p:nvSpPr>
          <p:spPr>
            <a:xfrm>
              <a:off x="5806565" y="-2530678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: вниз 10">
              <a:extLst>
                <a:ext uri="{FF2B5EF4-FFF2-40B4-BE49-F238E27FC236}">
                  <a16:creationId xmlns:a16="http://schemas.microsoft.com/office/drawing/2014/main" id="{9456C3FF-0C55-4C1A-9A8E-850F709CF3C0}"/>
                </a:ext>
              </a:extLst>
            </p:cNvPr>
            <p:cNvSpPr/>
            <p:nvPr/>
          </p:nvSpPr>
          <p:spPr>
            <a:xfrm>
              <a:off x="5806565" y="106949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FC4009AA-5C0A-4B96-BC67-92B91BAE19A1}"/>
                </a:ext>
              </a:extLst>
            </p:cNvPr>
            <p:cNvSpPr/>
            <p:nvPr/>
          </p:nvSpPr>
          <p:spPr>
            <a:xfrm>
              <a:off x="3637843" y="1213058"/>
              <a:ext cx="4916311" cy="94826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Arial Black" panose="020B0A04020102020204" pitchFamily="34" charset="0"/>
                </a:rPr>
                <a:t>Программа выполняет действия и возвращает пользователя в главное меню</a:t>
              </a:r>
            </a:p>
          </p:txBody>
        </p:sp>
        <p:sp>
          <p:nvSpPr>
            <p:cNvPr id="16" name="Стрелка: вниз 15">
              <a:extLst>
                <a:ext uri="{FF2B5EF4-FFF2-40B4-BE49-F238E27FC236}">
                  <a16:creationId xmlns:a16="http://schemas.microsoft.com/office/drawing/2014/main" id="{50720696-F4FD-455D-8221-D42420E56046}"/>
                </a:ext>
              </a:extLst>
            </p:cNvPr>
            <p:cNvSpPr/>
            <p:nvPr/>
          </p:nvSpPr>
          <p:spPr>
            <a:xfrm>
              <a:off x="5806564" y="2272947"/>
              <a:ext cx="504613" cy="104569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Блок-схема: данные 17">
              <a:extLst>
                <a:ext uri="{FF2B5EF4-FFF2-40B4-BE49-F238E27FC236}">
                  <a16:creationId xmlns:a16="http://schemas.microsoft.com/office/drawing/2014/main" id="{00C209CC-3AE8-4DDE-940D-AA3A9C12E4BA}"/>
                </a:ext>
              </a:extLst>
            </p:cNvPr>
            <p:cNvSpPr/>
            <p:nvPr/>
          </p:nvSpPr>
          <p:spPr>
            <a:xfrm>
              <a:off x="1695825" y="3429000"/>
              <a:ext cx="8732613" cy="1730022"/>
            </a:xfrm>
            <a:prstGeom prst="flowChartInputOutpu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Arial Black" panose="020B0A04020102020204" pitchFamily="34" charset="0"/>
                </a:rPr>
                <a:t>Пользователь может продолжить работу с программой или попросить чек и завершить работу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8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285</Words>
  <Application>Microsoft Office PowerPoint</Application>
  <PresentationFormat>Широкоэкранный</PresentationFormat>
  <Paragraphs>64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Пиццерия</vt:lpstr>
      <vt:lpstr>Пиццерия</vt:lpstr>
      <vt:lpstr>Пиццерия</vt:lpstr>
      <vt:lpstr>Пиццерия</vt:lpstr>
      <vt:lpstr>Пиццерия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Пиццерия</dc:title>
  <dc:creator>Андрей Василенко</dc:creator>
  <cp:lastModifiedBy>Андрей Василенко</cp:lastModifiedBy>
  <cp:revision>5</cp:revision>
  <dcterms:created xsi:type="dcterms:W3CDTF">2024-12-12T15:50:13Z</dcterms:created>
  <dcterms:modified xsi:type="dcterms:W3CDTF">2024-12-12T16:31:55Z</dcterms:modified>
</cp:coreProperties>
</file>