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0" r:id="rId6"/>
    <p:sldId id="283" r:id="rId7"/>
    <p:sldId id="282" r:id="rId8"/>
    <p:sldId id="258" r:id="rId9"/>
    <p:sldId id="259" r:id="rId10"/>
    <p:sldId id="308" r:id="rId11"/>
    <p:sldId id="309" r:id="rId12"/>
    <p:sldId id="262" r:id="rId13"/>
    <p:sldId id="284" r:id="rId14"/>
    <p:sldId id="264" r:id="rId15"/>
    <p:sldId id="265" r:id="rId16"/>
    <p:sldId id="266" r:id="rId17"/>
    <p:sldId id="267" r:id="rId18"/>
    <p:sldId id="272" r:id="rId19"/>
    <p:sldId id="273" r:id="rId20"/>
    <p:sldId id="269" r:id="rId21"/>
    <p:sldId id="270" r:id="rId22"/>
    <p:sldId id="271" r:id="rId23"/>
    <p:sldId id="263" r:id="rId24"/>
    <p:sldId id="274" r:id="rId25"/>
    <p:sldId id="312" r:id="rId26"/>
    <p:sldId id="276" r:id="rId27"/>
    <p:sldId id="275" r:id="rId28"/>
    <p:sldId id="277" r:id="rId29"/>
    <p:sldId id="279" r:id="rId30"/>
    <p:sldId id="280" r:id="rId31"/>
    <p:sldId id="310" r:id="rId32"/>
    <p:sldId id="281" r:id="rId33"/>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91"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591"/>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2cf706a762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2cf706a762f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cf706a762f_0_6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cf706a762f_0_68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2cf706a762f_0_8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2cf706a762f_0_8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2cf706a762f_0_8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cf706a762f_0_88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2cf706a762f_0_8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f706a762f_0_8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2cf706a762f_0_9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f706a762f_0_9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cf706a762f_0_8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cf706a762f_0_8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cf706a762f_0_4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cf706a762f_0_44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2cf706a762f_0_8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f706a762f_0_8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2cf706a762f_0_9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f706a762f_0_9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2cf706a762f_0_9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f706a762f_0_9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2cf706a762f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cf706a762f_0_6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2cf706a762f_0_9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2cf706a762f_0_97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2cf706a762f_0_10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cf706a762f_0_10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2cf706a762f_0_10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2cf706a762f_0_109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2cf706a762f_0_11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cf706a762f_0_116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2cf706a762f_0_2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cf706a762f_0_25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2cf706a762f_0_1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cf706a762f_0_13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2cf706a762f_0_1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cf706a762f_0_19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cf706a762f_0_3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cf706a762f_0_37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cf706a762f_0_5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cf706a762f_0_50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cf706a762f_0_5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cf706a762f_0_56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2cf706a762f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2cf706a762f_0_6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100170" y="2230790"/>
            <a:ext cx="2943600" cy="5892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2800"/>
              <a:buNone/>
              <a:defRPr sz="3700" b="1" i="0">
                <a:solidFill>
                  <a:srgbClr val="595959"/>
                </a:solidFill>
                <a:latin typeface="Arial" panose="020B0604020202020204"/>
                <a:ea typeface="Arial" panose="020B0604020202020204"/>
                <a:cs typeface="Arial" panose="020B0604020202020204"/>
                <a:sym typeface="Arial" panose="020B0604020202020204"/>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p:txBody>
      </p:sp>
      <p:sp>
        <p:nvSpPr>
          <p:cNvPr id="52" name="Google Shape;52;p13"/>
          <p:cNvSpPr txBox="1"/>
          <p:nvPr>
            <p:ph type="body" idx="1"/>
          </p:nvPr>
        </p:nvSpPr>
        <p:spPr>
          <a:xfrm>
            <a:off x="339920" y="1272102"/>
            <a:ext cx="8464200" cy="2952000"/>
          </a:xfrm>
          <a:prstGeom prst="rect">
            <a:avLst/>
          </a:prstGeom>
          <a:noFill/>
          <a:ln>
            <a:noFill/>
          </a:ln>
        </p:spPr>
        <p:txBody>
          <a:bodyPr spcFirstLastPara="1" wrap="square" lIns="0" tIns="0" rIns="0" bIns="0" anchor="t" anchorCtr="0">
            <a:spAutoFit/>
          </a:bodyPr>
          <a:lstStyle>
            <a:lvl1pPr marL="457200" lvl="0" indent="-228600" algn="l" rtl="0">
              <a:lnSpc>
                <a:spcPct val="115000"/>
              </a:lnSpc>
              <a:spcBef>
                <a:spcPts val="0"/>
              </a:spcBef>
              <a:spcAft>
                <a:spcPts val="0"/>
              </a:spcAft>
              <a:buSzPts val="1800"/>
              <a:buNone/>
              <a:defRPr b="0" i="0">
                <a:solidFill>
                  <a:schemeClr val="dk1"/>
                </a:solidFill>
              </a:defRPr>
            </a:lvl1pPr>
            <a:lvl2pPr marL="914400" lvl="1" indent="-228600" algn="l" rtl="0">
              <a:lnSpc>
                <a:spcPct val="115000"/>
              </a:lnSpc>
              <a:spcBef>
                <a:spcPts val="1200"/>
              </a:spcBef>
              <a:spcAft>
                <a:spcPts val="0"/>
              </a:spcAft>
              <a:buSzPts val="1400"/>
              <a:buNone/>
              <a:defRPr/>
            </a:lvl2pPr>
            <a:lvl3pPr marL="1371600" lvl="2" indent="-228600" algn="l" rtl="0">
              <a:lnSpc>
                <a:spcPct val="115000"/>
              </a:lnSpc>
              <a:spcBef>
                <a:spcPts val="1200"/>
              </a:spcBef>
              <a:spcAft>
                <a:spcPts val="0"/>
              </a:spcAft>
              <a:buSzPts val="1400"/>
              <a:buNone/>
              <a:defRPr/>
            </a:lvl3pPr>
            <a:lvl4pPr marL="1828800" lvl="3" indent="-228600" algn="l" rtl="0">
              <a:lnSpc>
                <a:spcPct val="115000"/>
              </a:lnSpc>
              <a:spcBef>
                <a:spcPts val="1200"/>
              </a:spcBef>
              <a:spcAft>
                <a:spcPts val="0"/>
              </a:spcAft>
              <a:buSzPts val="1400"/>
              <a:buNone/>
              <a:defRPr/>
            </a:lvl4pPr>
            <a:lvl5pPr marL="2286000" lvl="4" indent="-228600" algn="l" rtl="0">
              <a:lnSpc>
                <a:spcPct val="115000"/>
              </a:lnSpc>
              <a:spcBef>
                <a:spcPts val="1200"/>
              </a:spcBef>
              <a:spcAft>
                <a:spcPts val="0"/>
              </a:spcAft>
              <a:buSzPts val="1400"/>
              <a:buNone/>
              <a:defRPr/>
            </a:lvl5pPr>
            <a:lvl6pPr marL="2743200" lvl="5" indent="-228600" algn="l" rtl="0">
              <a:lnSpc>
                <a:spcPct val="115000"/>
              </a:lnSpc>
              <a:spcBef>
                <a:spcPts val="1200"/>
              </a:spcBef>
              <a:spcAft>
                <a:spcPts val="0"/>
              </a:spcAft>
              <a:buSzPts val="1400"/>
              <a:buNone/>
              <a:defRPr/>
            </a:lvl6pPr>
            <a:lvl7pPr marL="3200400" lvl="6" indent="-228600" algn="l" rtl="0">
              <a:lnSpc>
                <a:spcPct val="115000"/>
              </a:lnSpc>
              <a:spcBef>
                <a:spcPts val="1200"/>
              </a:spcBef>
              <a:spcAft>
                <a:spcPts val="0"/>
              </a:spcAft>
              <a:buSzPts val="1400"/>
              <a:buNone/>
              <a:defRPr/>
            </a:lvl7pPr>
            <a:lvl8pPr marL="3657600" lvl="7" indent="-228600" algn="l" rtl="0">
              <a:lnSpc>
                <a:spcPct val="115000"/>
              </a:lnSpc>
              <a:spcBef>
                <a:spcPts val="1200"/>
              </a:spcBef>
              <a:spcAft>
                <a:spcPts val="0"/>
              </a:spcAft>
              <a:buSzPts val="1400"/>
              <a:buNone/>
              <a:defRPr/>
            </a:lvl8pPr>
            <a:lvl9pPr marL="4114800" lvl="8" indent="-228600" algn="l" rtl="0">
              <a:lnSpc>
                <a:spcPct val="115000"/>
              </a:lnSpc>
              <a:spcBef>
                <a:spcPts val="1200"/>
              </a:spcBef>
              <a:spcAft>
                <a:spcPts val="1200"/>
              </a:spcAft>
              <a:buSzPts val="1400"/>
              <a:buNone/>
              <a:defRPr/>
            </a:lvl9pPr>
          </a:lstStyle>
          <a:p/>
        </p:txBody>
      </p:sp>
      <p:sp>
        <p:nvSpPr>
          <p:cNvPr id="53" name="Google Shape;53;p13"/>
          <p:cNvSpPr txBox="1"/>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 name="Google Shape;54;p13"/>
          <p:cNvSpPr txBox="1"/>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13"/>
          <p:cNvSpPr txBox="1"/>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1"/>
          <a:srcRect l="17996" t="10114" r="22490" b="15948"/>
          <a:stretch>
            <a:fillRect/>
          </a:stretch>
        </p:blipFill>
        <p:spPr>
          <a:xfrm>
            <a:off x="3535026" y="1680125"/>
            <a:ext cx="2073939" cy="2047700"/>
          </a:xfrm>
          <a:prstGeom prst="rect">
            <a:avLst/>
          </a:prstGeom>
          <a:noFill/>
          <a:ln>
            <a:noFill/>
          </a:ln>
        </p:spPr>
      </p:pic>
      <p:sp>
        <p:nvSpPr>
          <p:cNvPr id="61" name="Google Shape;61;p14"/>
          <p:cNvSpPr txBox="1"/>
          <p:nvPr/>
        </p:nvSpPr>
        <p:spPr>
          <a:xfrm>
            <a:off x="959725" y="366650"/>
            <a:ext cx="7485000" cy="1061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GB" sz="2600" b="1"/>
              <a:t>Smart Power </a:t>
            </a:r>
            <a:r>
              <a:rPr lang="en-IN" altLang="en-GB" sz="2600" b="1"/>
              <a:t>Socket Using Internet of Things</a:t>
            </a:r>
            <a:endParaRPr lang="en-IN" altLang="en-GB" sz="26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14"/>
          <p:cNvSpPr txBox="1"/>
          <p:nvPr/>
        </p:nvSpPr>
        <p:spPr>
          <a:xfrm>
            <a:off x="380675" y="3790950"/>
            <a:ext cx="2511900" cy="85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b="0" i="0" u="none" strike="noStrike" cap="none">
                <a:solidFill>
                  <a:srgbClr val="FF0000"/>
                </a:solidFill>
                <a:latin typeface="Arial" panose="020B0604020202020204"/>
                <a:ea typeface="Arial" panose="020B0604020202020204"/>
                <a:cs typeface="Arial" panose="020B0604020202020204"/>
                <a:sym typeface="Arial" panose="020B0604020202020204"/>
              </a:rPr>
              <a:t>Project Guide:</a:t>
            </a:r>
            <a:endParaRPr sz="1600" b="0" i="0" u="none" strike="noStrike" cap="none">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Dr. Vairam 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63;p14"/>
          <p:cNvSpPr txBox="1"/>
          <p:nvPr/>
        </p:nvSpPr>
        <p:spPr>
          <a:xfrm>
            <a:off x="5548000" y="3661500"/>
            <a:ext cx="3658800" cy="148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b="0" i="0" u="none" strike="noStrike" cap="none">
                <a:solidFill>
                  <a:srgbClr val="FF0000"/>
                </a:solidFill>
                <a:latin typeface="Arial" panose="020B0604020202020204"/>
                <a:ea typeface="Arial" panose="020B0604020202020204"/>
                <a:cs typeface="Arial" panose="020B0604020202020204"/>
                <a:sym typeface="Arial" panose="020B0604020202020204"/>
              </a:rPr>
              <a:t>        Team Members:</a:t>
            </a:r>
            <a:endParaRPr sz="1600" b="0" i="0" u="none" strike="noStrike" cap="none">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Surya Roshanth V -20i348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Venkatesh M - 20i354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DineshKumar GD - 21i461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Kishore S - 21i463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753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panose="020B0604020202020204"/>
              <a:buNone/>
            </a:pPr>
            <a:r>
              <a:rPr lang="en-GB" sz="2570" b="1">
                <a:solidFill>
                  <a:srgbClr val="FF0000"/>
                </a:solidFill>
                <a:latin typeface="Times New Roman" panose="02020603050405020304"/>
                <a:ea typeface="Times New Roman" panose="02020603050405020304"/>
                <a:cs typeface="Times New Roman" panose="02020603050405020304"/>
                <a:sym typeface="Times New Roman" panose="02020603050405020304"/>
              </a:rPr>
              <a:t>PROPOSED METHODOLOGY:</a:t>
            </a:r>
            <a:endParaRPr sz="2820"/>
          </a:p>
        </p:txBody>
      </p:sp>
      <p:pic>
        <p:nvPicPr>
          <p:cNvPr id="2" name="Picture 1" descr="Architectuer Diagram.drawio"/>
          <p:cNvPicPr>
            <a:picLocks noChangeAspect="1"/>
          </p:cNvPicPr>
          <p:nvPr/>
        </p:nvPicPr>
        <p:blipFill>
          <a:blip r:embed="rId1"/>
          <a:stretch>
            <a:fillRect/>
          </a:stretch>
        </p:blipFill>
        <p:spPr>
          <a:xfrm>
            <a:off x="1139190" y="799465"/>
            <a:ext cx="6795770" cy="39223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b="1">
                <a:solidFill>
                  <a:srgbClr val="FF0000"/>
                </a:solidFill>
              </a:rPr>
              <a:t>FLOW DIAGRAM:</a:t>
            </a:r>
            <a:endParaRPr lang="en-IN" altLang="en-US" b="1">
              <a:solidFill>
                <a:srgbClr val="FF0000"/>
              </a:solidFill>
            </a:endParaRPr>
          </a:p>
        </p:txBody>
      </p:sp>
      <p:pic>
        <p:nvPicPr>
          <p:cNvPr id="4" name="Picture 3" descr="flowdiagram.drawio (1)"/>
          <p:cNvPicPr>
            <a:picLocks noChangeAspect="1"/>
          </p:cNvPicPr>
          <p:nvPr/>
        </p:nvPicPr>
        <p:blipFill>
          <a:blip r:embed="rId1"/>
          <a:stretch>
            <a:fillRect/>
          </a:stretch>
        </p:blipFill>
        <p:spPr>
          <a:xfrm>
            <a:off x="1397000" y="1017905"/>
            <a:ext cx="5258435" cy="3802380"/>
          </a:xfrm>
          <a:prstGeom prst="rect">
            <a:avLst/>
          </a:prstGeom>
        </p:spPr>
      </p:pic>
      <p:sp>
        <p:nvSpPr>
          <p:cNvPr id="3" name="Text Box 2"/>
          <p:cNvSpPr txBox="1"/>
          <p:nvPr/>
        </p:nvSpPr>
        <p:spPr>
          <a:xfrm>
            <a:off x="450215" y="3562985"/>
            <a:ext cx="3048000" cy="306705"/>
          </a:xfrm>
          <a:prstGeom prst="rect">
            <a:avLst/>
          </a:prstGeom>
          <a:noFill/>
        </p:spPr>
        <p:txBody>
          <a:bodyPr wrap="square" rtlCol="0">
            <a:spAutoFit/>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1405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FF0000"/>
                </a:solidFill>
              </a:rPr>
              <a:t>WORKING</a:t>
            </a:r>
            <a:endParaRPr b="1">
              <a:solidFill>
                <a:srgbClr val="FF0000"/>
              </a:solidFill>
            </a:endParaRPr>
          </a:p>
        </p:txBody>
      </p:sp>
      <p:sp>
        <p:nvSpPr>
          <p:cNvPr id="110" name="Google Shape;110;p22"/>
          <p:cNvSpPr txBox="1"/>
          <p:nvPr>
            <p:ph type="body" idx="1"/>
          </p:nvPr>
        </p:nvSpPr>
        <p:spPr>
          <a:xfrm>
            <a:off x="311700" y="713250"/>
            <a:ext cx="8520600" cy="3804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SzPct val="92000"/>
              <a:buNone/>
            </a:pPr>
            <a:r>
              <a:rPr lang="en-GB" sz="7800">
                <a:solidFill>
                  <a:schemeClr val="dk1"/>
                </a:solidFill>
              </a:rPr>
              <a:t>1.T</a:t>
            </a:r>
            <a:r>
              <a:rPr lang="en-GB" sz="7705">
                <a:solidFill>
                  <a:schemeClr val="dk1"/>
                </a:solidFill>
              </a:rPr>
              <a:t>he system combines hardware (voltage and current sensors, NodeMCU controller) and software (ThingSpeak cloud platform, LSTM neural networks) components for energy monitoring and demand prediction.</a:t>
            </a:r>
            <a:endParaRPr sz="7705">
              <a:solidFill>
                <a:schemeClr val="dk1"/>
              </a:solidFill>
            </a:endParaRPr>
          </a:p>
          <a:p>
            <a:pPr marL="0" lvl="0" indent="0" algn="l" rtl="0">
              <a:lnSpc>
                <a:spcPct val="115000"/>
              </a:lnSpc>
              <a:spcBef>
                <a:spcPts val="1200"/>
              </a:spcBef>
              <a:spcAft>
                <a:spcPts val="0"/>
              </a:spcAft>
              <a:buSzPct val="93000"/>
              <a:buNone/>
            </a:pPr>
            <a:endParaRPr sz="7705">
              <a:solidFill>
                <a:schemeClr val="dk1"/>
              </a:solidFill>
            </a:endParaRPr>
          </a:p>
          <a:p>
            <a:pPr marL="0" lvl="0" indent="0" algn="l" rtl="0">
              <a:lnSpc>
                <a:spcPct val="115000"/>
              </a:lnSpc>
              <a:spcBef>
                <a:spcPts val="1200"/>
              </a:spcBef>
              <a:spcAft>
                <a:spcPts val="0"/>
              </a:spcAft>
              <a:buClr>
                <a:schemeClr val="dk1"/>
              </a:buClr>
              <a:buSzPts val="275"/>
              <a:buFont typeface="Arial" panose="020B0604020202020204"/>
              <a:buNone/>
            </a:pPr>
            <a:r>
              <a:rPr lang="en-GB" sz="7705">
                <a:solidFill>
                  <a:schemeClr val="dk1"/>
                </a:solidFill>
              </a:rPr>
              <a:t>2.Voltage and current sensors, along with an analog to digital converter module, enable real-time measurement of energy consumption.</a:t>
            </a:r>
            <a:endParaRPr sz="7705">
              <a:solidFill>
                <a:schemeClr val="dk1"/>
              </a:solidFill>
            </a:endParaRPr>
          </a:p>
          <a:p>
            <a:pPr marL="0" lvl="0" indent="0" algn="l" rtl="0">
              <a:lnSpc>
                <a:spcPct val="115000"/>
              </a:lnSpc>
              <a:spcBef>
                <a:spcPts val="1200"/>
              </a:spcBef>
              <a:spcAft>
                <a:spcPts val="0"/>
              </a:spcAft>
              <a:buSzPct val="93000"/>
              <a:buNone/>
            </a:pPr>
            <a:endParaRPr sz="7705">
              <a:solidFill>
                <a:schemeClr val="dk1"/>
              </a:solidFill>
            </a:endParaRPr>
          </a:p>
          <a:p>
            <a:pPr marL="0" lvl="0" indent="0" algn="l" rtl="0">
              <a:lnSpc>
                <a:spcPct val="115000"/>
              </a:lnSpc>
              <a:spcBef>
                <a:spcPts val="1200"/>
              </a:spcBef>
              <a:spcAft>
                <a:spcPts val="0"/>
              </a:spcAft>
              <a:buSzPct val="93000"/>
              <a:buNone/>
            </a:pPr>
            <a:r>
              <a:rPr lang="en-GB" sz="7705">
                <a:solidFill>
                  <a:schemeClr val="dk1"/>
                </a:solidFill>
              </a:rPr>
              <a:t>3.The NodeMCU Equipped with Wi-Fi capabilities collects, processes, and transmits data from sensors to the ThingSpeak cloud platform securely using a secret API key.</a:t>
            </a:r>
            <a:endParaRPr sz="7705">
              <a:solidFill>
                <a:schemeClr val="dk1"/>
              </a:solidFill>
            </a:endParaRPr>
          </a:p>
          <a:p>
            <a:pPr marL="0" lvl="0" indent="0" algn="l" rtl="0">
              <a:lnSpc>
                <a:spcPct val="115000"/>
              </a:lnSpc>
              <a:spcBef>
                <a:spcPts val="1200"/>
              </a:spcBef>
              <a:spcAft>
                <a:spcPts val="0"/>
              </a:spcAft>
              <a:buSzPts val="1800"/>
              <a:buNone/>
            </a:pPr>
          </a:p>
          <a:p>
            <a:pPr marL="0" lvl="0" indent="0" algn="l" rtl="0">
              <a:lnSpc>
                <a:spcPct val="115000"/>
              </a:lnSpc>
              <a:spcBef>
                <a:spcPts val="1200"/>
              </a:spcBef>
              <a:spcAft>
                <a:spcPts val="0"/>
              </a:spcAft>
              <a:buClr>
                <a:schemeClr val="dk1"/>
              </a:buClr>
              <a:buSzPct val="61000"/>
              <a:buFont typeface="Arial" panose="020B0604020202020204"/>
              <a:buNone/>
            </a:pPr>
          </a:p>
          <a:p>
            <a:pPr marL="0" lvl="0" indent="0" algn="l" rtl="0">
              <a:lnSpc>
                <a:spcPct val="115000"/>
              </a:lnSpc>
              <a:spcBef>
                <a:spcPts val="1200"/>
              </a:spcBef>
              <a:spcAft>
                <a:spcPts val="1200"/>
              </a:spcAft>
              <a:buSzPts val="1800"/>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3"/>
          <p:cNvSpPr txBox="1"/>
          <p:nvPr>
            <p:ph type="body" idx="1"/>
          </p:nvPr>
        </p:nvSpPr>
        <p:spPr>
          <a:xfrm>
            <a:off x="311700" y="265325"/>
            <a:ext cx="8520600" cy="4303500"/>
          </a:xfrm>
          <a:prstGeom prst="rect">
            <a:avLst/>
          </a:prstGeom>
          <a:noFill/>
          <a:ln>
            <a:noFill/>
          </a:ln>
        </p:spPr>
        <p:txBody>
          <a:bodyPr spcFirstLastPara="1" wrap="square" lIns="91425" tIns="91425" rIns="91425" bIns="91425" anchor="t" anchorCtr="0">
            <a:normAutofit fontScale="25000"/>
          </a:bodyPr>
          <a:lstStyle/>
          <a:p>
            <a:pPr marL="0" lvl="0" indent="0" algn="l" rtl="0">
              <a:lnSpc>
                <a:spcPct val="115000"/>
              </a:lnSpc>
              <a:spcBef>
                <a:spcPts val="0"/>
              </a:spcBef>
              <a:spcAft>
                <a:spcPts val="0"/>
              </a:spcAft>
              <a:buSzPct val="94000"/>
              <a:buNone/>
            </a:pPr>
            <a:r>
              <a:rPr lang="en-GB" sz="7675">
                <a:solidFill>
                  <a:schemeClr val="dk1"/>
                </a:solidFill>
              </a:rPr>
              <a:t>4.ThingSpeak provides cloud-based services for storing and analyzing data from connected devices, facilitating secure transmission and visualization of energy consumption data.</a:t>
            </a:r>
            <a:endParaRPr sz="7675">
              <a:solidFill>
                <a:schemeClr val="dk1"/>
              </a:solidFill>
            </a:endParaRPr>
          </a:p>
          <a:p>
            <a:pPr marL="0" lvl="0" indent="0" algn="l" rtl="0">
              <a:lnSpc>
                <a:spcPct val="115000"/>
              </a:lnSpc>
              <a:spcBef>
                <a:spcPts val="1200"/>
              </a:spcBef>
              <a:spcAft>
                <a:spcPts val="0"/>
              </a:spcAft>
              <a:buSzPct val="94000"/>
              <a:buNone/>
            </a:pPr>
            <a:endParaRPr sz="7675">
              <a:solidFill>
                <a:schemeClr val="dk1"/>
              </a:solidFill>
            </a:endParaRPr>
          </a:p>
          <a:p>
            <a:pPr marL="0" lvl="0" indent="0" algn="l" rtl="0">
              <a:lnSpc>
                <a:spcPct val="115000"/>
              </a:lnSpc>
              <a:spcBef>
                <a:spcPts val="1200"/>
              </a:spcBef>
              <a:spcAft>
                <a:spcPts val="0"/>
              </a:spcAft>
              <a:buSzPct val="94000"/>
              <a:buNone/>
            </a:pPr>
            <a:r>
              <a:rPr lang="en-GB" sz="7675">
                <a:solidFill>
                  <a:schemeClr val="dk1"/>
                </a:solidFill>
              </a:rPr>
              <a:t>5.Long Short-Term Memory (LSTM) neural networks are utilized for demand prediction, particularly suited for time series data analysis.</a:t>
            </a:r>
            <a:endParaRPr sz="7675">
              <a:solidFill>
                <a:schemeClr val="dk1"/>
              </a:solidFill>
            </a:endParaRPr>
          </a:p>
          <a:p>
            <a:pPr marL="0" lvl="0" indent="0" algn="l" rtl="0">
              <a:lnSpc>
                <a:spcPct val="115000"/>
              </a:lnSpc>
              <a:spcBef>
                <a:spcPts val="1200"/>
              </a:spcBef>
              <a:spcAft>
                <a:spcPts val="0"/>
              </a:spcAft>
              <a:buSzPct val="94000"/>
              <a:buNone/>
            </a:pPr>
            <a:endParaRPr sz="7675">
              <a:solidFill>
                <a:schemeClr val="dk1"/>
              </a:solidFill>
            </a:endParaRPr>
          </a:p>
          <a:p>
            <a:pPr marL="0" lvl="0" indent="0" algn="l" rtl="0">
              <a:lnSpc>
                <a:spcPct val="115000"/>
              </a:lnSpc>
              <a:spcBef>
                <a:spcPts val="1200"/>
              </a:spcBef>
              <a:spcAft>
                <a:spcPts val="0"/>
              </a:spcAft>
              <a:buSzPct val="379000"/>
              <a:buNone/>
            </a:pPr>
            <a:endParaRPr sz="1900">
              <a:solidFill>
                <a:schemeClr val="dk1"/>
              </a:solidFill>
            </a:endParaRPr>
          </a:p>
          <a:p>
            <a:pPr marL="0" lvl="0" indent="0" algn="l" rtl="0">
              <a:lnSpc>
                <a:spcPct val="115000"/>
              </a:lnSpc>
              <a:spcBef>
                <a:spcPts val="1200"/>
              </a:spcBef>
              <a:spcAft>
                <a:spcPts val="0"/>
              </a:spcAft>
              <a:buClr>
                <a:schemeClr val="dk1"/>
              </a:buClr>
              <a:buSzPct val="58000"/>
              <a:buFont typeface="Arial" panose="020B0604020202020204"/>
              <a:buNone/>
            </a:pPr>
            <a:endParaRPr sz="1900">
              <a:solidFill>
                <a:schemeClr val="dk1"/>
              </a:solidFill>
            </a:endParaRPr>
          </a:p>
          <a:p>
            <a:pPr marL="0" lvl="0" indent="0" algn="l" rtl="0">
              <a:lnSpc>
                <a:spcPct val="115000"/>
              </a:lnSpc>
              <a:spcBef>
                <a:spcPts val="1200"/>
              </a:spcBef>
              <a:spcAft>
                <a:spcPts val="0"/>
              </a:spcAft>
              <a:buClr>
                <a:schemeClr val="dk1"/>
              </a:buClr>
              <a:buSzPct val="61000"/>
              <a:buFont typeface="Arial" panose="020B0604020202020204"/>
              <a:buNone/>
            </a:pPr>
          </a:p>
          <a:p>
            <a:pPr marL="0" lvl="0" indent="0" algn="l" rtl="0">
              <a:lnSpc>
                <a:spcPct val="115000"/>
              </a:lnSpc>
              <a:spcBef>
                <a:spcPts val="1200"/>
              </a:spcBef>
              <a:spcAft>
                <a:spcPts val="1200"/>
              </a:spcAft>
              <a:buSzPts val="1800"/>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FF0000"/>
                </a:solidFill>
              </a:rPr>
              <a:t>Long Short Term Memory:</a:t>
            </a:r>
            <a:endParaRPr b="1">
              <a:solidFill>
                <a:srgbClr val="FF0000"/>
              </a:solidFill>
            </a:endParaRPr>
          </a:p>
        </p:txBody>
      </p:sp>
      <p:sp>
        <p:nvSpPr>
          <p:cNvPr id="121" name="Google Shape;121;p24"/>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Clr>
                <a:schemeClr val="dk1"/>
              </a:buClr>
              <a:buSzPts val="275"/>
              <a:buFont typeface="Arial" panose="020B0604020202020204"/>
              <a:buNone/>
            </a:pPr>
            <a:r>
              <a:rPr lang="en-GB" sz="7925">
                <a:solidFill>
                  <a:schemeClr val="dk1"/>
                </a:solidFill>
              </a:rPr>
              <a:t>LSTM (Long Short-Term Memory) is a recurrent neural network (RNN) architecture widely used in Deep Learning. It excels at capturing long-term dependencies, making it ideal for sequence prediction tasks.</a:t>
            </a:r>
            <a:endParaRPr sz="7925">
              <a:solidFill>
                <a:schemeClr val="dk1"/>
              </a:solidFill>
            </a:endParaRPr>
          </a:p>
          <a:p>
            <a:pPr marL="0" lvl="0" indent="0" algn="l" rtl="0">
              <a:lnSpc>
                <a:spcPct val="115000"/>
              </a:lnSpc>
              <a:spcBef>
                <a:spcPts val="1200"/>
              </a:spcBef>
              <a:spcAft>
                <a:spcPts val="0"/>
              </a:spcAft>
              <a:buClr>
                <a:schemeClr val="dk1"/>
              </a:buClr>
              <a:buSzPts val="275"/>
              <a:buFont typeface="Arial" panose="020B0604020202020204"/>
              <a:buNone/>
            </a:pPr>
            <a:r>
              <a:rPr lang="en-GB" sz="7925">
                <a:solidFill>
                  <a:schemeClr val="dk1"/>
                </a:solidFill>
              </a:rPr>
              <a:t>It's like having a smart assistant that remembers important details from the past to predict what might happen next.</a:t>
            </a:r>
            <a:endParaRPr sz="7925">
              <a:solidFill>
                <a:schemeClr val="dk1"/>
              </a:solidFill>
            </a:endParaRPr>
          </a:p>
          <a:p>
            <a:pPr marL="0" lvl="0" indent="0" algn="l" rtl="0">
              <a:lnSpc>
                <a:spcPct val="115000"/>
              </a:lnSpc>
              <a:spcBef>
                <a:spcPts val="1200"/>
              </a:spcBef>
              <a:spcAft>
                <a:spcPts val="0"/>
              </a:spcAft>
              <a:buClr>
                <a:schemeClr val="dk1"/>
              </a:buClr>
              <a:buSzPts val="275"/>
              <a:buFont typeface="Arial" panose="020B0604020202020204"/>
              <a:buNone/>
            </a:pPr>
            <a:r>
              <a:rPr lang="en-GB" sz="7925">
                <a:solidFill>
                  <a:schemeClr val="dk1"/>
                </a:solidFill>
              </a:rPr>
              <a:t>Unlike regular neural networks, LSTM has a special memory that can remember long-term patterns and relationships in the data, making it perfect for predicting future trends.</a:t>
            </a:r>
            <a:endParaRPr sz="7925">
              <a:solidFill>
                <a:schemeClr val="dk1"/>
              </a:solidFill>
            </a:endParaRPr>
          </a:p>
          <a:p>
            <a:pPr marL="0" lvl="0" indent="0" algn="l" rtl="0">
              <a:lnSpc>
                <a:spcPct val="115000"/>
              </a:lnSpc>
              <a:spcBef>
                <a:spcPts val="1200"/>
              </a:spcBef>
              <a:spcAft>
                <a:spcPts val="0"/>
              </a:spcAft>
              <a:buSzPts val="1800"/>
              <a:buNone/>
            </a:pPr>
          </a:p>
          <a:p>
            <a:pPr marL="0" lvl="0" indent="0" algn="l" rtl="0">
              <a:lnSpc>
                <a:spcPct val="115000"/>
              </a:lnSpc>
              <a:spcBef>
                <a:spcPts val="1200"/>
              </a:spcBef>
              <a:spcAft>
                <a:spcPts val="0"/>
              </a:spcAft>
              <a:buSzPts val="1800"/>
              <a:buNone/>
            </a:pPr>
          </a:p>
          <a:p>
            <a:pPr marL="0" lvl="0" indent="0" algn="l" rtl="0">
              <a:lnSpc>
                <a:spcPct val="115000"/>
              </a:lnSpc>
              <a:spcBef>
                <a:spcPts val="1200"/>
              </a:spcBef>
              <a:spcAft>
                <a:spcPts val="1200"/>
              </a:spcAft>
              <a:buSzPts val="1800"/>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5"/>
          <p:cNvSpPr txBox="1"/>
          <p:nvPr>
            <p:ph type="body" idx="1"/>
          </p:nvPr>
        </p:nvSpPr>
        <p:spPr>
          <a:xfrm>
            <a:off x="235050" y="221875"/>
            <a:ext cx="8520600" cy="4566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sz="2200" b="1">
                <a:solidFill>
                  <a:schemeClr val="dk1"/>
                </a:solidFill>
              </a:rPr>
              <a:t>LSTM ARCHITECTURE:</a:t>
            </a:r>
            <a:endParaRPr sz="2200" b="1">
              <a:solidFill>
                <a:schemeClr val="dk1"/>
              </a:solidFill>
            </a:endParaRPr>
          </a:p>
        </p:txBody>
      </p:sp>
      <p:pic>
        <p:nvPicPr>
          <p:cNvPr id="127" name="Google Shape;127;p25"/>
          <p:cNvPicPr preferRelativeResize="0"/>
          <p:nvPr/>
        </p:nvPicPr>
        <p:blipFill rotWithShape="1">
          <a:blip r:embed="rId1"/>
          <a:srcRect/>
          <a:stretch>
            <a:fillRect/>
          </a:stretch>
        </p:blipFill>
        <p:spPr>
          <a:xfrm>
            <a:off x="195263" y="909638"/>
            <a:ext cx="8753475" cy="3324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30"/>
          <p:cNvSpPr txBox="1"/>
          <p:nvPr>
            <p:ph type="body" idx="1"/>
          </p:nvPr>
        </p:nvSpPr>
        <p:spPr>
          <a:xfrm>
            <a:off x="311700" y="-60900"/>
            <a:ext cx="8520600" cy="46299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SzPct val="93000"/>
              <a:buNone/>
            </a:pPr>
            <a:endParaRPr sz="7750">
              <a:solidFill>
                <a:schemeClr val="dk1"/>
              </a:solidFill>
            </a:endParaRPr>
          </a:p>
          <a:p>
            <a:pPr marL="0" lvl="0" indent="0" algn="l" rtl="0">
              <a:lnSpc>
                <a:spcPct val="115000"/>
              </a:lnSpc>
              <a:spcBef>
                <a:spcPts val="1200"/>
              </a:spcBef>
              <a:spcAft>
                <a:spcPts val="0"/>
              </a:spcAft>
              <a:buSzPct val="93000"/>
              <a:buNone/>
            </a:pPr>
            <a:r>
              <a:rPr lang="en-GB" sz="7750" b="1">
                <a:solidFill>
                  <a:schemeClr val="dk1"/>
                </a:solidFill>
              </a:rPr>
              <a:t>Step1 Data preparation: </a:t>
            </a:r>
            <a:endParaRPr sz="7750" b="1">
              <a:solidFill>
                <a:schemeClr val="dk1"/>
              </a:solidFill>
            </a:endParaRPr>
          </a:p>
          <a:p>
            <a:pPr marL="0" lvl="0" indent="0" algn="l" rtl="0">
              <a:lnSpc>
                <a:spcPct val="115000"/>
              </a:lnSpc>
              <a:spcBef>
                <a:spcPts val="1200"/>
              </a:spcBef>
              <a:spcAft>
                <a:spcPts val="0"/>
              </a:spcAft>
              <a:buSzPct val="93000"/>
              <a:buNone/>
            </a:pPr>
            <a:r>
              <a:rPr lang="en-GB" sz="7750">
                <a:solidFill>
                  <a:schemeClr val="dk1"/>
                </a:solidFill>
              </a:rPr>
              <a:t>Historical energy consumption data is preprocessed and divided into training and testing sets for LSTM model training.</a:t>
            </a:r>
            <a:endParaRPr sz="7750">
              <a:solidFill>
                <a:schemeClr val="dk1"/>
              </a:solidFill>
            </a:endParaRPr>
          </a:p>
          <a:p>
            <a:pPr marL="0" lvl="0" indent="0" algn="l" rtl="0">
              <a:lnSpc>
                <a:spcPct val="115000"/>
              </a:lnSpc>
              <a:spcBef>
                <a:spcPts val="1200"/>
              </a:spcBef>
              <a:spcAft>
                <a:spcPts val="0"/>
              </a:spcAft>
              <a:buSzPct val="93000"/>
              <a:buNone/>
            </a:pPr>
            <a:r>
              <a:rPr lang="en-GB" sz="7750" b="1">
                <a:solidFill>
                  <a:schemeClr val="dk1"/>
                </a:solidFill>
              </a:rPr>
              <a:t>Step2 Model training: </a:t>
            </a:r>
            <a:endParaRPr sz="7750" b="1">
              <a:solidFill>
                <a:schemeClr val="dk1"/>
              </a:solidFill>
            </a:endParaRPr>
          </a:p>
          <a:p>
            <a:pPr marL="0" lvl="0" indent="0" algn="l" rtl="0">
              <a:lnSpc>
                <a:spcPct val="115000"/>
              </a:lnSpc>
              <a:spcBef>
                <a:spcPts val="1200"/>
              </a:spcBef>
              <a:spcAft>
                <a:spcPts val="0"/>
              </a:spcAft>
              <a:buSzPct val="93000"/>
              <a:buNone/>
            </a:pPr>
            <a:r>
              <a:rPr lang="en-GB" sz="7750">
                <a:solidFill>
                  <a:schemeClr val="dk1"/>
                </a:solidFill>
              </a:rPr>
              <a:t>The LSTM model learns patterns and relationships in historical data during the training phase to make accurate predictions about future energy demand.</a:t>
            </a:r>
            <a:endParaRPr sz="7750">
              <a:solidFill>
                <a:schemeClr val="dk1"/>
              </a:solidFill>
            </a:endParaRPr>
          </a:p>
          <a:p>
            <a:pPr marL="0" lvl="0" indent="0" algn="l" rtl="0">
              <a:lnSpc>
                <a:spcPct val="115000"/>
              </a:lnSpc>
              <a:spcBef>
                <a:spcPts val="1200"/>
              </a:spcBef>
              <a:spcAft>
                <a:spcPts val="0"/>
              </a:spcAft>
              <a:buSzPct val="93000"/>
              <a:buNone/>
            </a:pPr>
            <a:r>
              <a:rPr lang="en-GB" sz="7750" b="1">
                <a:solidFill>
                  <a:schemeClr val="dk1"/>
                </a:solidFill>
              </a:rPr>
              <a:t>Step3 Demand forecasting:</a:t>
            </a:r>
            <a:endParaRPr sz="7750" b="1">
              <a:solidFill>
                <a:schemeClr val="dk1"/>
              </a:solidFill>
            </a:endParaRPr>
          </a:p>
          <a:p>
            <a:pPr marL="0" lvl="0" indent="0" algn="l" rtl="0">
              <a:lnSpc>
                <a:spcPct val="115000"/>
              </a:lnSpc>
              <a:spcBef>
                <a:spcPts val="1200"/>
              </a:spcBef>
              <a:spcAft>
                <a:spcPts val="0"/>
              </a:spcAft>
              <a:buSzPct val="93000"/>
              <a:buNone/>
            </a:pPr>
            <a:r>
              <a:rPr lang="en-GB" sz="7750">
                <a:solidFill>
                  <a:schemeClr val="dk1"/>
                </a:solidFill>
              </a:rPr>
              <a:t> Trained LSTM model predicts future energy demand based on input data, providing insights for resource planning and optimization.</a:t>
            </a:r>
            <a:endParaRPr sz="7750">
              <a:solidFill>
                <a:schemeClr val="dk1"/>
              </a:solidFill>
            </a:endParaRPr>
          </a:p>
          <a:p>
            <a:pPr marL="0" lvl="0" indent="0" algn="l" rtl="0">
              <a:lnSpc>
                <a:spcPct val="115000"/>
              </a:lnSpc>
              <a:spcBef>
                <a:spcPts val="1200"/>
              </a:spcBef>
              <a:spcAft>
                <a:spcPts val="0"/>
              </a:spcAft>
              <a:buClr>
                <a:schemeClr val="dk1"/>
              </a:buClr>
              <a:buSzPct val="45000"/>
              <a:buFont typeface="Arial" panose="020B0604020202020204"/>
              <a:buNone/>
            </a:pPr>
            <a:endParaRPr sz="2450">
              <a:solidFill>
                <a:schemeClr val="dk1"/>
              </a:solidFill>
            </a:endParaRPr>
          </a:p>
          <a:p>
            <a:pPr marL="0" lvl="0" indent="0" algn="l" rtl="0">
              <a:lnSpc>
                <a:spcPct val="115000"/>
              </a:lnSpc>
              <a:spcBef>
                <a:spcPts val="1200"/>
              </a:spcBef>
              <a:spcAft>
                <a:spcPts val="0"/>
              </a:spcAft>
              <a:buClr>
                <a:schemeClr val="dk1"/>
              </a:buClr>
              <a:buSzPct val="58000"/>
              <a:buFont typeface="Arial" panose="020B0604020202020204"/>
              <a:buNone/>
            </a:pPr>
            <a:endParaRPr sz="1900">
              <a:solidFill>
                <a:schemeClr val="dk1"/>
              </a:solidFill>
            </a:endParaRPr>
          </a:p>
          <a:p>
            <a:pPr marL="0" lvl="0" indent="0" algn="l" rtl="0">
              <a:lnSpc>
                <a:spcPct val="115000"/>
              </a:lnSpc>
              <a:spcBef>
                <a:spcPts val="1200"/>
              </a:spcBef>
              <a:spcAft>
                <a:spcPts val="1200"/>
              </a:spcAft>
              <a:buSzPts val="1800"/>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31"/>
          <p:cNvSpPr txBox="1"/>
          <p:nvPr>
            <p:ph type="body" idx="1"/>
          </p:nvPr>
        </p:nvSpPr>
        <p:spPr>
          <a:xfrm>
            <a:off x="295775" y="200075"/>
            <a:ext cx="8536500" cy="4368900"/>
          </a:xfrm>
          <a:prstGeom prst="rect">
            <a:avLst/>
          </a:prstGeom>
          <a:noFill/>
          <a:ln>
            <a:noFill/>
          </a:ln>
        </p:spPr>
        <p:txBody>
          <a:bodyPr spcFirstLastPara="1" wrap="square" lIns="91425" tIns="91425" rIns="91425" bIns="91425" anchor="t" anchorCtr="0">
            <a:normAutofit fontScale="40000"/>
          </a:bodyPr>
          <a:lstStyle/>
          <a:p>
            <a:pPr marL="0" lvl="0" indent="0" algn="l" rtl="0">
              <a:lnSpc>
                <a:spcPct val="115000"/>
              </a:lnSpc>
              <a:spcBef>
                <a:spcPts val="0"/>
              </a:spcBef>
              <a:spcAft>
                <a:spcPts val="0"/>
              </a:spcAft>
              <a:buClr>
                <a:schemeClr val="dk1"/>
              </a:buClr>
              <a:buSzPts val="440"/>
              <a:buFont typeface="Arial" panose="020B0604020202020204"/>
              <a:buNone/>
            </a:pPr>
            <a:endParaRPr sz="7750">
              <a:solidFill>
                <a:schemeClr val="dk1"/>
              </a:solidFill>
            </a:endParaRPr>
          </a:p>
          <a:p>
            <a:pPr marL="0" lvl="0" indent="0" algn="l" rtl="0">
              <a:lnSpc>
                <a:spcPct val="115000"/>
              </a:lnSpc>
              <a:spcBef>
                <a:spcPts val="1200"/>
              </a:spcBef>
              <a:spcAft>
                <a:spcPts val="0"/>
              </a:spcAft>
              <a:buSzPct val="94000"/>
              <a:buNone/>
            </a:pPr>
            <a:r>
              <a:rPr lang="en-GB" sz="4770" b="1">
                <a:solidFill>
                  <a:schemeClr val="dk1"/>
                </a:solidFill>
              </a:rPr>
              <a:t>Step4:Visualization </a:t>
            </a:r>
            <a:endParaRPr sz="4770" b="1">
              <a:solidFill>
                <a:schemeClr val="dk1"/>
              </a:solidFill>
            </a:endParaRPr>
          </a:p>
          <a:p>
            <a:pPr marL="0" lvl="0" indent="0" algn="l" rtl="0">
              <a:lnSpc>
                <a:spcPct val="115000"/>
              </a:lnSpc>
              <a:spcBef>
                <a:spcPts val="1200"/>
              </a:spcBef>
              <a:spcAft>
                <a:spcPts val="0"/>
              </a:spcAft>
              <a:buClr>
                <a:schemeClr val="dk1"/>
              </a:buClr>
              <a:buSzPts val="440"/>
              <a:buFont typeface="Arial" panose="020B0604020202020204"/>
              <a:buNone/>
            </a:pPr>
            <a:r>
              <a:rPr lang="en-GB" sz="4770">
                <a:solidFill>
                  <a:schemeClr val="dk1"/>
                </a:solidFill>
              </a:rPr>
              <a:t>Predicted demand data is visualized, aiding users in understanding future energy requirements for effective decision-making.</a:t>
            </a:r>
            <a:endParaRPr sz="4770">
              <a:solidFill>
                <a:schemeClr val="dk1"/>
              </a:solidFill>
            </a:endParaRPr>
          </a:p>
          <a:p>
            <a:pPr marL="0" lvl="0" indent="0" algn="l" rtl="0">
              <a:lnSpc>
                <a:spcPct val="115000"/>
              </a:lnSpc>
              <a:spcBef>
                <a:spcPts val="1200"/>
              </a:spcBef>
              <a:spcAft>
                <a:spcPts val="0"/>
              </a:spcAft>
              <a:buClr>
                <a:schemeClr val="dk1"/>
              </a:buClr>
              <a:buSzPts val="440"/>
              <a:buFont typeface="Arial" panose="020B0604020202020204"/>
              <a:buNone/>
            </a:pPr>
            <a:endParaRPr sz="7750">
              <a:solidFill>
                <a:schemeClr val="dk1"/>
              </a:solidFill>
            </a:endParaRPr>
          </a:p>
          <a:p>
            <a:pPr marL="0" lvl="0" indent="0" algn="l" rtl="0">
              <a:lnSpc>
                <a:spcPct val="115000"/>
              </a:lnSpc>
              <a:spcBef>
                <a:spcPts val="1200"/>
              </a:spcBef>
              <a:spcAft>
                <a:spcPts val="0"/>
              </a:spcAft>
              <a:buClr>
                <a:schemeClr val="dk1"/>
              </a:buClr>
              <a:buSzPct val="61000"/>
              <a:buFont typeface="Arial" panose="020B0604020202020204"/>
              <a:buNone/>
            </a:pPr>
          </a:p>
          <a:p>
            <a:pPr marL="0" lvl="0" indent="0" algn="l" rtl="0">
              <a:lnSpc>
                <a:spcPct val="115000"/>
              </a:lnSpc>
              <a:spcBef>
                <a:spcPts val="1200"/>
              </a:spcBef>
              <a:spcAft>
                <a:spcPts val="0"/>
              </a:spcAft>
              <a:buClr>
                <a:schemeClr val="dk1"/>
              </a:buClr>
              <a:buSzPct val="61000"/>
              <a:buFont typeface="Arial" panose="020B0604020202020204"/>
              <a:buNone/>
            </a:pPr>
          </a:p>
          <a:p>
            <a:pPr marL="0" lvl="0" indent="0" algn="l" rtl="0">
              <a:lnSpc>
                <a:spcPct val="115000"/>
              </a:lnSpc>
              <a:spcBef>
                <a:spcPts val="1200"/>
              </a:spcBef>
              <a:spcAft>
                <a:spcPts val="0"/>
              </a:spcAft>
              <a:buClr>
                <a:schemeClr val="dk1"/>
              </a:buClr>
              <a:buSzPct val="61000"/>
              <a:buFont typeface="Arial" panose="020B0604020202020204"/>
              <a:buNone/>
            </a:pPr>
          </a:p>
          <a:p>
            <a:pPr marL="0" lvl="0" indent="0" algn="l" rtl="0">
              <a:lnSpc>
                <a:spcPct val="115000"/>
              </a:lnSpc>
              <a:spcBef>
                <a:spcPts val="1200"/>
              </a:spcBef>
              <a:spcAft>
                <a:spcPts val="0"/>
              </a:spcAft>
              <a:buClr>
                <a:schemeClr val="dk1"/>
              </a:buClr>
              <a:buSzPct val="61000"/>
              <a:buFont typeface="Arial" panose="020B0604020202020204"/>
              <a:buNone/>
            </a:pPr>
          </a:p>
          <a:p>
            <a:pPr marL="0" lvl="0" indent="0" algn="l" rtl="0">
              <a:lnSpc>
                <a:spcPct val="115000"/>
              </a:lnSpc>
              <a:spcBef>
                <a:spcPts val="1200"/>
              </a:spcBef>
              <a:spcAft>
                <a:spcPts val="1200"/>
              </a:spcAft>
              <a:buSzPct val="250000"/>
              <a:buNone/>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11000"/>
              <a:buFont typeface="Arial" panose="020B0604020202020204"/>
              <a:buNone/>
            </a:pPr>
            <a:r>
              <a:rPr lang="en-GB" b="1">
                <a:solidFill>
                  <a:srgbClr val="FF0000"/>
                </a:solidFill>
              </a:rPr>
              <a:t>Comparison with Prophet Model</a:t>
            </a:r>
            <a:endParaRPr lang="en-GB" b="1">
              <a:solidFill>
                <a:srgbClr val="FF0000"/>
              </a:solidFill>
            </a:endParaRPr>
          </a:p>
        </p:txBody>
      </p:sp>
      <p:sp>
        <p:nvSpPr>
          <p:cNvPr id="138" name="Google Shape;138;p2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Actual power consumption data and combines it with the forecasted values from both the Prophet and LSTM models into one dataframe. </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Then, it utilizes matplotlib to visualize these datasets on a single graph. </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The x-axis typically represents time, showing dates in this case, while the y-axis indicates power consumption values. </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Labels, titles, and gridlines are added to the plot to enhance clarity, with the x-axis labels rotated for easier reading</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pic>
        <p:nvPicPr>
          <p:cNvPr id="143" name="Google Shape;143;p28"/>
          <p:cNvPicPr preferRelativeResize="0"/>
          <p:nvPr/>
        </p:nvPicPr>
        <p:blipFill>
          <a:blip r:embed="rId1"/>
          <a:stretch>
            <a:fillRect/>
          </a:stretch>
        </p:blipFill>
        <p:spPr>
          <a:xfrm>
            <a:off x="1057275" y="490855"/>
            <a:ext cx="6758940" cy="2969260"/>
          </a:xfrm>
          <a:prstGeom prst="rect">
            <a:avLst/>
          </a:prstGeom>
          <a:noFill/>
          <a:ln>
            <a:noFill/>
          </a:ln>
        </p:spPr>
      </p:pic>
      <p:sp>
        <p:nvSpPr>
          <p:cNvPr id="2" name="Text Box 1"/>
          <p:cNvSpPr txBox="1"/>
          <p:nvPr/>
        </p:nvSpPr>
        <p:spPr>
          <a:xfrm>
            <a:off x="173990" y="3629025"/>
            <a:ext cx="8452485" cy="1168400"/>
          </a:xfrm>
          <a:prstGeom prst="rect">
            <a:avLst/>
          </a:prstGeom>
          <a:noFill/>
        </p:spPr>
        <p:txBody>
          <a:bodyPr wrap="square" rtlCol="0">
            <a:spAutoFit/>
          </a:bodyPr>
          <a:p>
            <a:r>
              <a:rPr lang="en-US"/>
              <a:t> </a:t>
            </a:r>
            <a:r>
              <a:rPr lang="en-IN" altLang="en-US"/>
              <a:t>the above figure </a:t>
            </a:r>
            <a:r>
              <a:rPr lang="en-US"/>
              <a:t>shows the Actual power consumption data ,combined  with the forecasted values from both the Prophet and LSTM models into one dataframe. Then, it utilizes matplotlib to visualize these datasets on a single graph. The x-axis typically represents time, showing dates in this case, while the y-axis indicates power consumption values. Labels, titles, and gridlines are added to the plot to enhance clarity, with the x-axis labels rotated for easier reading.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873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FF0000"/>
                </a:solidFill>
              </a:rPr>
              <a:t>AGENDA:</a:t>
            </a:r>
            <a:endParaRPr b="1">
              <a:solidFill>
                <a:srgbClr val="FF0000"/>
              </a:solidFill>
            </a:endParaRPr>
          </a:p>
        </p:txBody>
      </p:sp>
      <p:sp>
        <p:nvSpPr>
          <p:cNvPr id="69" name="Google Shape;69;p15"/>
          <p:cNvSpPr txBox="1"/>
          <p:nvPr>
            <p:ph type="body" idx="1"/>
          </p:nvPr>
        </p:nvSpPr>
        <p:spPr>
          <a:xfrm>
            <a:off x="384275" y="930450"/>
            <a:ext cx="8911200" cy="34218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Clr>
                <a:schemeClr val="dk1"/>
              </a:buClr>
              <a:buSzPts val="1600"/>
              <a:buChar char="●"/>
            </a:pPr>
            <a:r>
              <a:rPr lang="en-GB" sz="1600">
                <a:solidFill>
                  <a:schemeClr val="dk1"/>
                </a:solidFill>
              </a:rPr>
              <a:t>Problem Statement</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GB" sz="1600">
                <a:solidFill>
                  <a:schemeClr val="dk1"/>
                </a:solidFill>
              </a:rPr>
              <a:t>Objective</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GB" sz="1600">
                <a:solidFill>
                  <a:schemeClr val="dk1"/>
                </a:solidFill>
              </a:rPr>
              <a:t>Introduction</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GB" sz="1600">
                <a:solidFill>
                  <a:schemeClr val="dk1"/>
                </a:solidFill>
              </a:rPr>
              <a:t>Proposed Methodology</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GB" sz="1600">
                <a:solidFill>
                  <a:schemeClr val="dk1"/>
                </a:solidFill>
              </a:rPr>
              <a:t>Requirement </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GB" sz="1600">
                <a:solidFill>
                  <a:schemeClr val="dk1"/>
                </a:solidFill>
              </a:rPr>
              <a:t>Design</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GB" sz="1600">
                <a:solidFill>
                  <a:schemeClr val="dk1"/>
                </a:solidFill>
              </a:rPr>
              <a:t>Implementation</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GB" sz="1600">
                <a:solidFill>
                  <a:schemeClr val="dk1"/>
                </a:solidFill>
              </a:rPr>
              <a:t>Comparison </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GB" sz="1600">
                <a:solidFill>
                  <a:schemeClr val="dk1"/>
                </a:solidFill>
              </a:rPr>
              <a:t>Conclusion</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GB" sz="1600">
                <a:solidFill>
                  <a:schemeClr val="dk1"/>
                </a:solidFill>
              </a:rPr>
              <a:t>References</a:t>
            </a:r>
            <a:endParaRPr sz="1600">
              <a:solidFill>
                <a:schemeClr val="dk1"/>
              </a:solidFill>
            </a:endParaRPr>
          </a:p>
          <a:p>
            <a:pPr marL="457200" lvl="0" indent="0" algn="l" rtl="0">
              <a:lnSpc>
                <a:spcPct val="115000"/>
              </a:lnSpc>
              <a:spcBef>
                <a:spcPts val="0"/>
              </a:spcBef>
              <a:spcAft>
                <a:spcPts val="1200"/>
              </a:spcAft>
              <a:buSzPts val="2571"/>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FF0000"/>
                </a:solidFill>
              </a:rPr>
              <a:t>Demand Prediction</a:t>
            </a:r>
            <a:endParaRPr b="1">
              <a:solidFill>
                <a:srgbClr val="FF0000"/>
              </a:solidFill>
            </a:endParaRPr>
          </a:p>
        </p:txBody>
      </p:sp>
      <p:sp>
        <p:nvSpPr>
          <p:cNvPr id="149" name="Google Shape;149;p29"/>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SzPct val="95000"/>
              <a:buNone/>
            </a:pPr>
            <a:r>
              <a:rPr lang="en-GB" sz="7600">
                <a:solidFill>
                  <a:schemeClr val="dk1"/>
                </a:solidFill>
              </a:rPr>
              <a:t>Demand prediction using LSTM neural networks is utilized to forecast future energy demand based on historical energy consumption data. </a:t>
            </a:r>
            <a:endParaRPr sz="7600">
              <a:solidFill>
                <a:schemeClr val="dk1"/>
              </a:solidFill>
            </a:endParaRPr>
          </a:p>
          <a:p>
            <a:pPr marL="0" lvl="0" indent="0" algn="l" rtl="0">
              <a:lnSpc>
                <a:spcPct val="115000"/>
              </a:lnSpc>
              <a:spcBef>
                <a:spcPts val="1200"/>
              </a:spcBef>
              <a:spcAft>
                <a:spcPts val="0"/>
              </a:spcAft>
              <a:buSzPct val="95000"/>
              <a:buNone/>
            </a:pPr>
            <a:r>
              <a:rPr lang="en-GB" sz="7600">
                <a:solidFill>
                  <a:schemeClr val="dk1"/>
                </a:solidFill>
              </a:rPr>
              <a:t>The purpose of demand prediction in power sockets is to anticipate the amount of energy that will be required in the future, enabling efficient planning and allocation of resources. </a:t>
            </a:r>
            <a:endParaRPr sz="7600">
              <a:solidFill>
                <a:schemeClr val="dk1"/>
              </a:solidFill>
            </a:endParaRPr>
          </a:p>
          <a:p>
            <a:pPr marL="0" lvl="0" indent="0" algn="l" rtl="0">
              <a:lnSpc>
                <a:spcPct val="115000"/>
              </a:lnSpc>
              <a:spcBef>
                <a:spcPts val="1200"/>
              </a:spcBef>
              <a:spcAft>
                <a:spcPts val="0"/>
              </a:spcAft>
              <a:buSzPct val="95000"/>
              <a:buNone/>
            </a:pPr>
            <a:r>
              <a:rPr lang="en-GB" sz="7600">
                <a:solidFill>
                  <a:schemeClr val="dk1"/>
                </a:solidFill>
              </a:rPr>
              <a:t>Ultimately, demand prediction helps in optimizing energy generation, distribution, and utilization, leading to reduced wastage, improved resource allocation, and alignment with actual energy requirements.</a:t>
            </a:r>
            <a:endParaRPr sz="7600">
              <a:solidFill>
                <a:schemeClr val="dk1"/>
              </a:solidFill>
            </a:endParaRPr>
          </a:p>
          <a:p>
            <a:pPr marL="0" lvl="0" indent="0" algn="l" rtl="0">
              <a:lnSpc>
                <a:spcPct val="115000"/>
              </a:lnSpc>
              <a:spcBef>
                <a:spcPts val="1200"/>
              </a:spcBef>
              <a:spcAft>
                <a:spcPts val="0"/>
              </a:spcAft>
              <a:buSzPct val="95000"/>
              <a:buNone/>
            </a:pPr>
            <a:r>
              <a:rPr lang="en-GB" sz="7600">
                <a:solidFill>
                  <a:schemeClr val="dk1"/>
                </a:solidFill>
              </a:rPr>
              <a:t>To use LSTM for demand prediction the following steps to be followed.</a:t>
            </a:r>
            <a:endParaRPr sz="7600">
              <a:solidFill>
                <a:schemeClr val="dk1"/>
              </a:solidFill>
            </a:endParaRPr>
          </a:p>
          <a:p>
            <a:pPr marL="0" lvl="0" indent="0" algn="l" rtl="0">
              <a:lnSpc>
                <a:spcPct val="115000"/>
              </a:lnSpc>
              <a:spcBef>
                <a:spcPts val="1200"/>
              </a:spcBef>
              <a:spcAft>
                <a:spcPts val="0"/>
              </a:spcAft>
              <a:buClr>
                <a:schemeClr val="dk1"/>
              </a:buClr>
              <a:buSzPct val="61000"/>
              <a:buFont typeface="Arial" panose="020B0604020202020204"/>
              <a:buNone/>
            </a:pPr>
          </a:p>
          <a:p>
            <a:pPr marL="0" lvl="0" indent="0" algn="l" rtl="0">
              <a:lnSpc>
                <a:spcPct val="115000"/>
              </a:lnSpc>
              <a:spcBef>
                <a:spcPts val="1200"/>
              </a:spcBef>
              <a:spcAft>
                <a:spcPts val="0"/>
              </a:spcAft>
              <a:buClr>
                <a:schemeClr val="dk1"/>
              </a:buClr>
              <a:buSzPct val="61000"/>
              <a:buFont typeface="Arial" panose="020B0604020202020204"/>
              <a:buNone/>
            </a:pPr>
          </a:p>
          <a:p>
            <a:pPr marL="0" lvl="0" indent="0" algn="l" rtl="0">
              <a:lnSpc>
                <a:spcPct val="115000"/>
              </a:lnSpc>
              <a:spcBef>
                <a:spcPts val="1200"/>
              </a:spcBef>
              <a:spcAft>
                <a:spcPts val="1200"/>
              </a:spcAft>
              <a:buSzPts val="1800"/>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837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FF0000"/>
                </a:solidFill>
              </a:rPr>
              <a:t>HARDWARE:</a:t>
            </a:r>
            <a:endParaRPr b="1">
              <a:solidFill>
                <a:srgbClr val="FF0000"/>
              </a:solidFill>
            </a:endParaRPr>
          </a:p>
        </p:txBody>
      </p:sp>
      <p:pic>
        <p:nvPicPr>
          <p:cNvPr id="104" name="Google Shape;104;p21"/>
          <p:cNvPicPr preferRelativeResize="0"/>
          <p:nvPr/>
        </p:nvPicPr>
        <p:blipFill rotWithShape="1">
          <a:blip r:embed="rId1"/>
          <a:srcRect/>
          <a:stretch>
            <a:fillRect/>
          </a:stretch>
        </p:blipFill>
        <p:spPr>
          <a:xfrm>
            <a:off x="2235651" y="705110"/>
            <a:ext cx="4640051" cy="41822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4000"/>
              <a:buFont typeface="Arial" panose="020B0604020202020204"/>
              <a:buNone/>
            </a:pPr>
            <a:r>
              <a:rPr lang="en-GB" sz="2500" b="1">
                <a:solidFill>
                  <a:srgbClr val="FF0000"/>
                </a:solidFill>
              </a:rPr>
              <a:t>IMPLEMENTATION:</a:t>
            </a:r>
            <a:endParaRPr lang="en-GB" sz="2500" b="1">
              <a:solidFill>
                <a:srgbClr val="FF0000"/>
              </a:solidFill>
            </a:endParaRPr>
          </a:p>
        </p:txBody>
      </p:sp>
      <p:sp>
        <p:nvSpPr>
          <p:cNvPr id="2" name="Text Box 1"/>
          <p:cNvSpPr txBox="1"/>
          <p:nvPr/>
        </p:nvSpPr>
        <p:spPr>
          <a:xfrm>
            <a:off x="466090" y="3944620"/>
            <a:ext cx="7618730" cy="737235"/>
          </a:xfrm>
          <a:prstGeom prst="rect">
            <a:avLst/>
          </a:prstGeom>
          <a:noFill/>
        </p:spPr>
        <p:txBody>
          <a:bodyPr wrap="square" rtlCol="0">
            <a:spAutoFit/>
          </a:bodyPr>
          <a:p>
            <a:r>
              <a:rPr lang="en-US"/>
              <a:t>the </a:t>
            </a:r>
            <a:r>
              <a:rPr lang="en-IN" altLang="en-US"/>
              <a:t>above figure shows that </a:t>
            </a:r>
            <a:r>
              <a:rPr lang="en-US"/>
              <a:t>f</a:t>
            </a:r>
            <a:r>
              <a:rPr lang="en-IN" altLang="en-US"/>
              <a:t>ully connected hardware part of </a:t>
            </a:r>
            <a:r>
              <a:rPr lang="en-US"/>
              <a:t> the smart powe</a:t>
            </a:r>
            <a:r>
              <a:rPr lang="en-IN" altLang="en-US"/>
              <a:t>r socket, When the current flow must be started by entering 1  "On," enter the values for the number of seconds in the home page and then click the submit button,the load will be turned on.</a:t>
            </a:r>
            <a:endParaRPr lang="en-IN" altLang="en-US"/>
          </a:p>
        </p:txBody>
      </p:sp>
      <p:pic>
        <p:nvPicPr>
          <p:cNvPr id="3" name="Picture 2"/>
          <p:cNvPicPr>
            <a:picLocks noChangeAspect="1"/>
          </p:cNvPicPr>
          <p:nvPr/>
        </p:nvPicPr>
        <p:blipFill>
          <a:blip r:embed="rId1"/>
          <a:stretch>
            <a:fillRect/>
          </a:stretch>
        </p:blipFill>
        <p:spPr>
          <a:xfrm>
            <a:off x="2631440" y="1029335"/>
            <a:ext cx="3188335" cy="26917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165735"/>
            <a:ext cx="8520430" cy="4403090"/>
          </a:xfrm>
        </p:spPr>
        <p:txBody>
          <a:bodyPr/>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r>
              <a:rPr lang="en-US" sz="1400">
                <a:solidFill>
                  <a:schemeClr val="tx1"/>
                </a:solidFill>
                <a:sym typeface="+mn-ea"/>
              </a:rPr>
              <a:t>the </a:t>
            </a:r>
            <a:r>
              <a:rPr lang="en-IN" altLang="en-US" sz="1400">
                <a:solidFill>
                  <a:schemeClr val="tx1"/>
                </a:solidFill>
                <a:sym typeface="+mn-ea"/>
              </a:rPr>
              <a:t>above figure shows that </a:t>
            </a:r>
            <a:r>
              <a:rPr lang="en-US" sz="1400">
                <a:solidFill>
                  <a:schemeClr val="tx1"/>
                </a:solidFill>
                <a:sym typeface="+mn-ea"/>
              </a:rPr>
              <a:t>f</a:t>
            </a:r>
            <a:r>
              <a:rPr lang="en-IN" altLang="en-US" sz="1400">
                <a:solidFill>
                  <a:schemeClr val="tx1"/>
                </a:solidFill>
                <a:sym typeface="+mn-ea"/>
              </a:rPr>
              <a:t>ully connected hardware part of </a:t>
            </a:r>
            <a:r>
              <a:rPr lang="en-US" sz="1400">
                <a:solidFill>
                  <a:schemeClr val="tx1"/>
                </a:solidFill>
                <a:sym typeface="+mn-ea"/>
              </a:rPr>
              <a:t> the smart powe</a:t>
            </a:r>
            <a:r>
              <a:rPr lang="en-IN" altLang="en-US" sz="1400">
                <a:solidFill>
                  <a:schemeClr val="tx1"/>
                </a:solidFill>
                <a:sym typeface="+mn-ea"/>
              </a:rPr>
              <a:t>r socket, When the current flow must be started by entering 2  "Off," enter the values for the number of seconds in the home page and then click the submit button,the load will be turned off.</a:t>
            </a:r>
            <a:endParaRPr lang="en-IN" altLang="en-US" sz="1400">
              <a:solidFill>
                <a:schemeClr val="tx1"/>
              </a:solidFill>
              <a:sym typeface="+mn-ea"/>
            </a:endParaRPr>
          </a:p>
        </p:txBody>
      </p:sp>
      <p:pic>
        <p:nvPicPr>
          <p:cNvPr id="4" name="Picture 3"/>
          <p:cNvPicPr>
            <a:picLocks noChangeAspect="1"/>
          </p:cNvPicPr>
          <p:nvPr/>
        </p:nvPicPr>
        <p:blipFill>
          <a:blip r:embed="rId1"/>
          <a:stretch>
            <a:fillRect/>
          </a:stretch>
        </p:blipFill>
        <p:spPr>
          <a:xfrm>
            <a:off x="2195830" y="340995"/>
            <a:ext cx="4224020" cy="24853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solidFill>
                  <a:srgbClr val="FF0000"/>
                </a:solidFill>
              </a:rPr>
              <a:t>IMPLEMENTATION:</a:t>
            </a:r>
            <a:endParaRPr sz="1400">
              <a:solidFill>
                <a:srgbClr val="000000"/>
              </a:solidFill>
            </a:endParaRPr>
          </a:p>
          <a:p>
            <a:pPr marL="0" lvl="0" indent="0" algn="l" rtl="0">
              <a:spcBef>
                <a:spcPts val="0"/>
              </a:spcBef>
              <a:spcAft>
                <a:spcPts val="0"/>
              </a:spcAft>
              <a:buNone/>
            </a:pPr>
          </a:p>
        </p:txBody>
      </p:sp>
      <p:pic>
        <p:nvPicPr>
          <p:cNvPr id="177" name="Google Shape;177;p34"/>
          <p:cNvPicPr preferRelativeResize="0"/>
          <p:nvPr/>
        </p:nvPicPr>
        <p:blipFill rotWithShape="1">
          <a:blip r:embed="rId1"/>
          <a:srcRect/>
          <a:stretch>
            <a:fillRect/>
          </a:stretch>
        </p:blipFill>
        <p:spPr>
          <a:xfrm>
            <a:off x="409575" y="1090930"/>
            <a:ext cx="6716395" cy="2674620"/>
          </a:xfrm>
          <a:prstGeom prst="rect">
            <a:avLst/>
          </a:prstGeom>
          <a:noFill/>
          <a:ln>
            <a:noFill/>
          </a:ln>
        </p:spPr>
      </p:pic>
      <p:sp>
        <p:nvSpPr>
          <p:cNvPr id="2" name="Text Box 1"/>
          <p:cNvSpPr txBox="1"/>
          <p:nvPr/>
        </p:nvSpPr>
        <p:spPr>
          <a:xfrm>
            <a:off x="549910" y="4189095"/>
            <a:ext cx="6443345" cy="521970"/>
          </a:xfrm>
          <a:prstGeom prst="rect">
            <a:avLst/>
          </a:prstGeom>
          <a:noFill/>
        </p:spPr>
        <p:txBody>
          <a:bodyPr wrap="square" rtlCol="0">
            <a:spAutoFit/>
          </a:bodyPr>
          <a:p>
            <a:r>
              <a:rPr lang="en-IN" altLang="en-US"/>
              <a:t>The above figure shows that when the nodemcu sends the data from hardware to thingspeak and shows the graphs. </a:t>
            </a:r>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pic>
        <p:nvPicPr>
          <p:cNvPr id="170" name="Google Shape;170;p33"/>
          <p:cNvPicPr preferRelativeResize="0"/>
          <p:nvPr/>
        </p:nvPicPr>
        <p:blipFill rotWithShape="1">
          <a:blip r:embed="rId1"/>
          <a:srcRect/>
          <a:stretch>
            <a:fillRect/>
          </a:stretch>
        </p:blipFill>
        <p:spPr>
          <a:xfrm>
            <a:off x="311633" y="538835"/>
            <a:ext cx="8174025" cy="3336474"/>
          </a:xfrm>
          <a:prstGeom prst="rect">
            <a:avLst/>
          </a:prstGeom>
          <a:noFill/>
          <a:ln>
            <a:noFill/>
          </a:ln>
        </p:spPr>
      </p:pic>
      <p:sp>
        <p:nvSpPr>
          <p:cNvPr id="171" name="Google Shape;171;p33"/>
          <p:cNvSpPr txBox="1"/>
          <p:nvPr>
            <p:ph type="title"/>
          </p:nvPr>
        </p:nvSpPr>
        <p:spPr>
          <a:xfrm>
            <a:off x="311700" y="13959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solidFill>
                  <a:srgbClr val="FF0000"/>
                </a:solidFill>
              </a:rPr>
              <a:t>IMPLEMENTATION:</a:t>
            </a:r>
            <a:endParaRPr lang="en-GB" sz="2500" b="1">
              <a:solidFill>
                <a:srgbClr val="FF0000"/>
              </a:solidFill>
            </a:endParaRPr>
          </a:p>
        </p:txBody>
      </p:sp>
      <p:sp>
        <p:nvSpPr>
          <p:cNvPr id="2" name="Text Box 1"/>
          <p:cNvSpPr txBox="1"/>
          <p:nvPr/>
        </p:nvSpPr>
        <p:spPr>
          <a:xfrm>
            <a:off x="462280" y="4083050"/>
            <a:ext cx="8194675" cy="521970"/>
          </a:xfrm>
          <a:prstGeom prst="rect">
            <a:avLst/>
          </a:prstGeom>
          <a:noFill/>
        </p:spPr>
        <p:txBody>
          <a:bodyPr wrap="square" rtlCol="0">
            <a:spAutoFit/>
          </a:bodyPr>
          <a:p>
            <a:r>
              <a:rPr lang="en-IN" altLang="en-US"/>
              <a:t>the above figure shows the actual and predicted power consumption of LSTM,X axis represents timestamp and Y axis represents power consumption data.</a:t>
            </a:r>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panose="020B0604020202020204"/>
              <a:buNone/>
            </a:pPr>
            <a:r>
              <a:rPr lang="en-GB" sz="2400" b="1">
                <a:solidFill>
                  <a:srgbClr val="FF0000"/>
                </a:solidFill>
              </a:rPr>
              <a:t>SPECIFICATION OF SYSTEM  DEVELOPED:</a:t>
            </a:r>
            <a:endParaRPr lang="en-GB" sz="2400" b="1">
              <a:solidFill>
                <a:srgbClr val="FF0000"/>
              </a:solidFill>
            </a:endParaRPr>
          </a:p>
        </p:txBody>
      </p:sp>
      <p:sp>
        <p:nvSpPr>
          <p:cNvPr id="183" name="Google Shape;183;p35"/>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Clr>
                <a:schemeClr val="dk1"/>
              </a:buClr>
              <a:buSzPts val="1100"/>
              <a:buFont typeface="Arial" panose="020B0604020202020204"/>
              <a:buNone/>
            </a:pPr>
            <a:r>
              <a:rPr lang="en-GB" b="1">
                <a:solidFill>
                  <a:schemeClr val="dk1"/>
                </a:solidFill>
                <a:sym typeface="+mn-ea"/>
              </a:rPr>
              <a:t>Software</a:t>
            </a:r>
            <a:endParaRPr b="1">
              <a:solidFill>
                <a:schemeClr val="dk1"/>
              </a:solidFill>
            </a:endParaRPr>
          </a:p>
          <a:p>
            <a:pPr marL="457200" lvl="0" indent="-342900" algn="l" rtl="0">
              <a:lnSpc>
                <a:spcPct val="115000"/>
              </a:lnSpc>
              <a:spcBef>
                <a:spcPts val="1200"/>
              </a:spcBef>
              <a:spcAft>
                <a:spcPts val="0"/>
              </a:spcAft>
              <a:buClr>
                <a:schemeClr val="dk1"/>
              </a:buClr>
              <a:buSzPts val="1800"/>
              <a:buChar char="❖"/>
            </a:pPr>
            <a:r>
              <a:rPr lang="en-GB">
                <a:solidFill>
                  <a:schemeClr val="dk1"/>
                </a:solidFill>
                <a:sym typeface="+mn-ea"/>
              </a:rPr>
              <a:t>   Arduino IDE</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GB">
                <a:solidFill>
                  <a:schemeClr val="dk1"/>
                </a:solidFill>
                <a:sym typeface="+mn-ea"/>
              </a:rPr>
              <a:t>   Thonny IDE</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GB">
                <a:solidFill>
                  <a:schemeClr val="dk1"/>
                </a:solidFill>
                <a:sym typeface="+mn-ea"/>
              </a:rPr>
              <a:t>   ThingSpeak</a:t>
            </a:r>
            <a:endParaRPr>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b="1">
                <a:solidFill>
                  <a:schemeClr val="dk1"/>
                </a:solidFill>
                <a:sym typeface="+mn-ea"/>
              </a:rPr>
              <a:t>Languages</a:t>
            </a:r>
            <a:endParaRPr b="1">
              <a:solidFill>
                <a:schemeClr val="dk1"/>
              </a:solidFill>
            </a:endParaRPr>
          </a:p>
          <a:p>
            <a:pPr marL="0" lvl="0" indent="0" algn="l" rtl="0">
              <a:lnSpc>
                <a:spcPct val="115000"/>
              </a:lnSpc>
              <a:spcBef>
                <a:spcPts val="1200"/>
              </a:spcBef>
              <a:spcAft>
                <a:spcPts val="0"/>
              </a:spcAft>
              <a:buSzPts val="1800"/>
              <a:buNone/>
            </a:pPr>
            <a:r>
              <a:rPr lang="en-GB">
                <a:solidFill>
                  <a:schemeClr val="dk1"/>
                </a:solidFill>
                <a:sym typeface="+mn-ea"/>
              </a:rPr>
              <a:t>    Python,C++,HTML,CSS,JavaScript</a:t>
            </a:r>
            <a:endParaRPr>
              <a:solidFill>
                <a:schemeClr val="dk1"/>
              </a:solidFill>
            </a:endParaRPr>
          </a:p>
          <a:p>
            <a:pPr marL="0" lvl="0" indent="0" algn="l" rtl="0">
              <a:lnSpc>
                <a:spcPct val="115000"/>
              </a:lnSpc>
              <a:spcBef>
                <a:spcPts val="1200"/>
              </a:spcBef>
              <a:spcAft>
                <a:spcPts val="0"/>
              </a:spcAft>
              <a:buSzPts val="1800"/>
              <a:buNone/>
            </a:pPr>
            <a:r>
              <a:rPr lang="en-GB" b="1">
                <a:solidFill>
                  <a:schemeClr val="dk1"/>
                </a:solidFill>
                <a:sym typeface="+mn-ea"/>
              </a:rPr>
              <a:t>System Details:</a:t>
            </a:r>
            <a:endParaRPr b="1">
              <a:solidFill>
                <a:schemeClr val="dk1"/>
              </a:solidFill>
            </a:endParaRPr>
          </a:p>
          <a:p>
            <a:pPr marL="457200" lvl="0" indent="-342900" algn="l" rtl="0">
              <a:lnSpc>
                <a:spcPct val="115000"/>
              </a:lnSpc>
              <a:spcBef>
                <a:spcPts val="1200"/>
              </a:spcBef>
              <a:spcAft>
                <a:spcPts val="0"/>
              </a:spcAft>
              <a:buClr>
                <a:schemeClr val="dk1"/>
              </a:buClr>
              <a:buSzPts val="1800"/>
              <a:buChar char="❖"/>
            </a:pPr>
            <a:r>
              <a:rPr lang="en-GB">
                <a:solidFill>
                  <a:schemeClr val="dk1"/>
                </a:solidFill>
                <a:sym typeface="+mn-ea"/>
              </a:rPr>
              <a:t>    RAM:12GB</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GB">
                <a:solidFill>
                  <a:schemeClr val="dk1"/>
                </a:solidFill>
                <a:sym typeface="+mn-ea"/>
              </a:rPr>
              <a:t>    DiskSpace:100GB</a:t>
            </a:r>
            <a:endParaRPr>
              <a:solidFill>
                <a:schemeClr val="dk1"/>
              </a:solidFill>
            </a:endParaRPr>
          </a:p>
          <a:p>
            <a:pPr marL="0" lvl="0" indent="0" algn="l" rtl="0">
              <a:lnSpc>
                <a:spcPct val="115000"/>
              </a:lnSpc>
              <a:spcBef>
                <a:spcPts val="1200"/>
              </a:spcBef>
              <a:spcAft>
                <a:spcPts val="0"/>
              </a:spcAft>
              <a:buSzPts val="1800"/>
              <a:buNone/>
            </a:pPr>
          </a:p>
          <a:p>
            <a:pPr marL="0" lvl="0" indent="0" algn="l" rtl="0">
              <a:lnSpc>
                <a:spcPct val="115000"/>
              </a:lnSpc>
              <a:spcBef>
                <a:spcPts val="1200"/>
              </a:spcBef>
              <a:spcAft>
                <a:spcPts val="1200"/>
              </a:spcAft>
              <a:buSzPts val="1800"/>
              <a:buNone/>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572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2300" b="1">
                <a:solidFill>
                  <a:srgbClr val="FF0000"/>
                </a:solidFill>
              </a:rPr>
              <a:t>CONCLUSION</a:t>
            </a:r>
            <a:endParaRPr sz="3700">
              <a:solidFill>
                <a:srgbClr val="FF0000"/>
              </a:solidFill>
            </a:endParaRPr>
          </a:p>
        </p:txBody>
      </p:sp>
      <p:sp>
        <p:nvSpPr>
          <p:cNvPr id="194" name="Google Shape;194;p3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GB" sz="1600">
                <a:solidFill>
                  <a:schemeClr val="dk1"/>
                </a:solidFill>
                <a:highlight>
                  <a:srgbClr val="FFFFFF"/>
                </a:highlight>
                <a:latin typeface="+mj-lt"/>
                <a:ea typeface="Times New Roman" panose="02020603050405020304"/>
                <a:cs typeface="+mj-lt"/>
                <a:sym typeface="Times New Roman" panose="02020603050405020304"/>
              </a:rPr>
              <a:t>The Smart Power Socket project represented a significant advancement in energy resource management by integrating Internet of Things and innovative methodologies. It mainly focused on real-time energy monitoring, demand prediction, and cloud-based integration, addressing the inefficiencies and limitations of traditional energy management systems. The implementation of Long Short-Term Memory (LSTM) allowed for accurate forecasts of future energy demand, facilitating efficient resource allocation and optimization. The integration with ThingSpeak provided a secure and accessible platform for storing and visualizing energy consumption data, enhancing transparency and accountability in energy management practices..</a:t>
            </a:r>
            <a:endParaRPr sz="1600">
              <a:solidFill>
                <a:schemeClr val="dk1"/>
              </a:solidFill>
              <a:highlight>
                <a:srgbClr val="FFFFFF"/>
              </a:highlight>
              <a:latin typeface="+mj-lt"/>
              <a:ea typeface="Times New Roman" panose="02020603050405020304"/>
              <a:cs typeface="+mj-lt"/>
              <a:sym typeface="Times New Roman" panose="02020603050405020304"/>
            </a:endParaRPr>
          </a:p>
          <a:p>
            <a:pPr marL="0" lvl="0" indent="0" algn="l" rtl="0">
              <a:spcBef>
                <a:spcPts val="1200"/>
              </a:spcBef>
              <a:spcAft>
                <a:spcPts val="1200"/>
              </a:spcAft>
              <a:buNone/>
            </a:pPr>
            <a:endParaRPr sz="1600">
              <a:latin typeface="+mj-lt"/>
              <a:cs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200660" y="605155"/>
            <a:ext cx="8638540" cy="4274185"/>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1200"/>
              </a:spcBef>
              <a:spcAft>
                <a:spcPts val="0"/>
              </a:spcAft>
              <a:buSzPts val="2800"/>
              <a:buNone/>
            </a:pPr>
            <a:endParaRPr sz="1200" b="0">
              <a:solidFill>
                <a:schemeClr val="dk1"/>
              </a:solidFill>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400" b="0">
                <a:solidFill>
                  <a:schemeClr val="dk1"/>
                </a:solidFill>
              </a:rPr>
              <a:t>[1] “</a:t>
            </a:r>
            <a:r>
              <a:rPr lang="en-GB" sz="1200" b="0">
                <a:solidFill>
                  <a:srgbClr val="333333"/>
                </a:solidFill>
                <a:highlight>
                  <a:srgbClr val="FFFFFF"/>
                </a:highlight>
              </a:rPr>
              <a:t>R. Andore, S. S. Kulkarni and A. G. Thosar, "Energy Meter and Power Theft Monitoring System," 2023 IEEE International Students' Conference on Electrical, Electronics and Computer Science (SCEECS), Bhopal, India, 2023, pp. 1-6, doi: 10.1109/SCEECS57921.2023.10062967.</a:t>
            </a:r>
            <a:r>
              <a:rPr lang="en-IN" altLang="en-GB" sz="1200" b="0">
                <a:solidFill>
                  <a:srgbClr val="333333"/>
                </a:solidFill>
                <a:highlight>
                  <a:srgbClr val="FFFFFF"/>
                </a:highlight>
              </a:rPr>
              <a:t>”</a:t>
            </a:r>
            <a:endParaRPr sz="1400" b="0">
              <a:solidFill>
                <a:schemeClr val="dk1"/>
              </a:solidFill>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400" b="0">
                <a:solidFill>
                  <a:schemeClr val="dk1"/>
                </a:solidFill>
              </a:rPr>
              <a:t>[2] </a:t>
            </a:r>
            <a:r>
              <a:rPr lang="en-GB" sz="1200" b="0">
                <a:solidFill>
                  <a:srgbClr val="333333"/>
                </a:solidFill>
                <a:highlight>
                  <a:srgbClr val="FFFFFF"/>
                </a:highlight>
              </a:rPr>
              <a:t>S. Mohanty, M. Mohamed Iqbal and P. Thampi M.S., "Controlling and Monitoring of Power Theft using Internet of Things," 2021 International Conference on Design Innovations for 3Cs Compute Communicate Control (ICDI3C), Bangalore, India, 2021, pp. 111-115, doi: 10.1109/ICDI3C53598.2021.00031.</a:t>
            </a:r>
            <a:r>
              <a:rPr lang="en-GB" sz="1400" b="0">
                <a:solidFill>
                  <a:schemeClr val="dk1"/>
                </a:solidFill>
              </a:rPr>
              <a:t>.</a:t>
            </a:r>
            <a:endParaRPr sz="1400" b="0">
              <a:solidFill>
                <a:schemeClr val="dk1"/>
              </a:solidFill>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400" b="0">
                <a:solidFill>
                  <a:schemeClr val="dk1"/>
                </a:solidFill>
              </a:rPr>
              <a:t>[3] </a:t>
            </a:r>
            <a:r>
              <a:rPr lang="en-GB" sz="1200" b="0">
                <a:solidFill>
                  <a:srgbClr val="333333"/>
                </a:solidFill>
                <a:highlight>
                  <a:srgbClr val="FFFFFF"/>
                </a:highlight>
              </a:rPr>
              <a:t>.T. Shahzad Gill et al., "IoT Based Smart Power Quality Monitoring and Electricity Theft Detection System," 2021 16th International Conference on Emerging Technologies (ICET), Islamabad, Pakistan, 2021, pp. 1-4, doi: 10.1109/ICET54505.2021.9689908.</a:t>
            </a:r>
            <a:endParaRPr lang="en-GB" sz="1200" b="0">
              <a:solidFill>
                <a:srgbClr val="333333"/>
              </a:solidFill>
              <a:highlight>
                <a:srgbClr val="FFFFFF"/>
              </a:highlight>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400" b="0">
                <a:solidFill>
                  <a:schemeClr val="dk1"/>
                </a:solidFill>
              </a:rPr>
              <a:t>[4] </a:t>
            </a:r>
            <a:r>
              <a:rPr lang="en-GB" sz="1200" b="0">
                <a:solidFill>
                  <a:schemeClr val="dk1"/>
                </a:solidFill>
              </a:rPr>
              <a:t>S. Sahoo, D. Nikovski, T. Muso and K. Tsuru, "Electricity theft detection using smart meter data," 2015 IEEE Power &amp; Energy Society Innovative Smart Grid Technologies Conference (ISGT), Washington, DC, USA, 2015, pp. 1-5, doi: 10.1109/ISGT.2015.7131776.</a:t>
            </a:r>
            <a:endParaRPr lang="en-GB" sz="1400" b="0">
              <a:solidFill>
                <a:schemeClr val="dk1"/>
              </a:solidFill>
            </a:endParaRPr>
          </a:p>
          <a:p>
            <a:pPr marL="0" lvl="0" indent="0" algn="l" rtl="0">
              <a:lnSpc>
                <a:spcPct val="100000"/>
              </a:lnSpc>
              <a:spcBef>
                <a:spcPts val="1200"/>
              </a:spcBef>
              <a:spcAft>
                <a:spcPts val="0"/>
              </a:spcAft>
              <a:buSzPts val="2800"/>
              <a:buNone/>
            </a:pPr>
          </a:p>
        </p:txBody>
      </p:sp>
      <p:sp>
        <p:nvSpPr>
          <p:cNvPr id="200" name="Google Shape;200;p38"/>
          <p:cNvSpPr txBox="1"/>
          <p:nvPr>
            <p:ph type="body" idx="1"/>
          </p:nvPr>
        </p:nvSpPr>
        <p:spPr>
          <a:xfrm>
            <a:off x="116920" y="178652"/>
            <a:ext cx="8464200" cy="3540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1200"/>
              </a:spcAft>
              <a:buSzPts val="1800"/>
              <a:buNone/>
            </a:pPr>
            <a:r>
              <a:rPr lang="en-GB" sz="2300" b="1">
                <a:solidFill>
                  <a:srgbClr val="FF0000"/>
                </a:solidFill>
              </a:rPr>
              <a:t> References:</a:t>
            </a:r>
            <a:endParaRPr sz="2300" b="1">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p:txBody>
          <a:bodyPr/>
          <a:p>
            <a:pPr marL="0" lvl="0" indent="0" algn="just" rtl="0">
              <a:lnSpc>
                <a:spcPct val="115000"/>
              </a:lnSpc>
              <a:spcBef>
                <a:spcPts val="1200"/>
              </a:spcBef>
              <a:spcAft>
                <a:spcPts val="0"/>
              </a:spcAft>
              <a:buSzPts val="2800"/>
              <a:buNone/>
            </a:pPr>
            <a:endParaRPr b="0">
              <a:solidFill>
                <a:schemeClr val="dk1"/>
              </a:solidFill>
            </a:endParaRPr>
          </a:p>
          <a:p>
            <a:endParaRPr lang="en-US"/>
          </a:p>
        </p:txBody>
      </p:sp>
      <p:sp>
        <p:nvSpPr>
          <p:cNvPr id="7" name="Text Box 6"/>
          <p:cNvSpPr txBox="1"/>
          <p:nvPr/>
        </p:nvSpPr>
        <p:spPr>
          <a:xfrm>
            <a:off x="250825" y="449580"/>
            <a:ext cx="8519795" cy="3625850"/>
          </a:xfrm>
          <a:prstGeom prst="rect">
            <a:avLst/>
          </a:prstGeom>
          <a:noFill/>
        </p:spPr>
        <p:txBody>
          <a:bodyPr wrap="square" rtlCol="0">
            <a:noAutofit/>
          </a:bodyPr>
          <a:p>
            <a:endParaRPr lang="en-US"/>
          </a:p>
          <a:p>
            <a:r>
              <a:rPr lang="en-IN" altLang="en-US" sz="1200"/>
              <a:t>[5] </a:t>
            </a:r>
            <a:r>
              <a:rPr lang="en-US" sz="1200"/>
              <a:t>N. K. Mucheli et al., "Smart Power Theft Detection System," 2019 Devices for Integrated Circuit (DevIC), Kalyani, India, 2019, pp. 302-305, doi: 10.1109/DEVIC.2019.8783395.</a:t>
            </a:r>
            <a:r>
              <a:rPr lang="en-IN" altLang="en-US" sz="1200"/>
              <a:t> </a:t>
            </a:r>
            <a:endParaRPr lang="en-US" sz="1200"/>
          </a:p>
          <a:p>
            <a:endParaRPr lang="en-US" sz="1200"/>
          </a:p>
          <a:p>
            <a:r>
              <a:rPr lang="en-IN" altLang="en-US" sz="1200"/>
              <a:t>[6] A. R. and K. V., "IoT Based Smart Energy Theft Detection and Monitoring System for Smart Home," 2020 International Conference on System, Computation, Automation and Networking (ICSCAN), Pondicherry, India, 2020, pp. 1-6, doi: 10.1109/ICSCAN49426.2020.9262411</a:t>
            </a:r>
            <a:endParaRPr lang="en-IN"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000"/>
              <a:buFont typeface="Arial" panose="020B0604020202020204"/>
              <a:buNone/>
            </a:pPr>
            <a:r>
              <a:rPr lang="en-GB" b="1">
                <a:solidFill>
                  <a:srgbClr val="FF0000"/>
                </a:solidFill>
              </a:rPr>
              <a:t>INTRODUCTION:</a:t>
            </a:r>
            <a:endParaRPr lang="en-GB" b="1">
              <a:solidFill>
                <a:srgbClr val="FF0000"/>
              </a:solidFill>
            </a:endParaRPr>
          </a:p>
        </p:txBody>
      </p:sp>
      <p:sp>
        <p:nvSpPr>
          <p:cNvPr id="87" name="Google Shape;87;p18"/>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1200"/>
              </a:spcBef>
              <a:spcAft>
                <a:spcPts val="1200"/>
              </a:spcAft>
              <a:buSzPts val="1946"/>
            </a:pPr>
            <a:r>
              <a:rPr sz="1900">
                <a:solidFill>
                  <a:schemeClr val="tx1"/>
                </a:solidFill>
              </a:rPr>
              <a:t>A smart power socket is an electrical outlet that can be controlled remotely via a smartphone or other networked device.It allows users to turn devices plugged into it on or off remotely, monitor energy usage, and sometimes schedule when devices turn on or off.</a:t>
            </a:r>
            <a:endParaRPr sz="1900">
              <a:solidFill>
                <a:schemeClr val="tx1"/>
              </a:solidFill>
            </a:endParaRPr>
          </a:p>
          <a:p>
            <a:pPr marL="285750" lvl="0" indent="-285750" algn="l" rtl="0">
              <a:lnSpc>
                <a:spcPct val="115000"/>
              </a:lnSpc>
              <a:spcBef>
                <a:spcPts val="1200"/>
              </a:spcBef>
              <a:spcAft>
                <a:spcPts val="1200"/>
              </a:spcAft>
              <a:buSzPts val="1946"/>
            </a:pPr>
            <a:r>
              <a:rPr sz="1900">
                <a:solidFill>
                  <a:schemeClr val="tx1"/>
                </a:solidFill>
              </a:rPr>
              <a:t>IoT refers to the network of physical objects ("things") embedded with sensors, software, and other technologies to connect and exchange data with other devices and systems over the internet.</a:t>
            </a:r>
            <a:endParaRPr sz="1900">
              <a:solidFill>
                <a:schemeClr val="tx1"/>
              </a:solidFill>
            </a:endParaRPr>
          </a:p>
          <a:p>
            <a:pPr marL="285750" lvl="0" indent="-285750" algn="l" rtl="0">
              <a:lnSpc>
                <a:spcPct val="115000"/>
              </a:lnSpc>
              <a:spcBef>
                <a:spcPts val="1200"/>
              </a:spcBef>
              <a:spcAft>
                <a:spcPts val="1200"/>
              </a:spcAft>
              <a:buSzPts val="1946"/>
            </a:pPr>
            <a:r>
              <a:rPr sz="1900">
                <a:solidFill>
                  <a:schemeClr val="tx1"/>
                </a:solidFill>
              </a:rPr>
              <a:t>It enables devices to communicate and interact with each other, providing opportunities for automation, monitoring, and control.</a:t>
            </a:r>
            <a:endParaRPr lang="en-US" sz="190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100195" y="2350390"/>
            <a:ext cx="2943600" cy="569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2800"/>
              <a:buNone/>
            </a:pPr>
            <a:r>
              <a:rPr lang="en-GB">
                <a:solidFill>
                  <a:srgbClr val="C91111"/>
                </a:solidFill>
              </a:rPr>
              <a:t>THANK YOU</a:t>
            </a:r>
            <a:endParaRPr>
              <a:solidFill>
                <a:srgbClr val="C9111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92710"/>
            <a:ext cx="8520430" cy="4476115"/>
          </a:xfrm>
        </p:spPr>
        <p:txBody>
          <a:bodyPr/>
          <a:p>
            <a:endParaRPr lang="en-US">
              <a:solidFill>
                <a:schemeClr val="tx1"/>
              </a:solidFill>
              <a:sym typeface="+mn-ea"/>
            </a:endParaRPr>
          </a:p>
          <a:p>
            <a:endParaRPr lang="en-US">
              <a:solidFill>
                <a:schemeClr val="tx1"/>
              </a:solidFill>
              <a:sym typeface="+mn-ea"/>
            </a:endParaRPr>
          </a:p>
          <a:p>
            <a:r>
              <a:rPr lang="en-US">
                <a:solidFill>
                  <a:schemeClr val="tx1"/>
                </a:solidFill>
                <a:sym typeface="+mn-ea"/>
              </a:rPr>
              <a:t>By connecting the smart power socket to the internet, it becomes part of the IoT ecosystem.</a:t>
            </a:r>
            <a:endParaRPr lang="en-US">
              <a:solidFill>
                <a:schemeClr val="tx1"/>
              </a:solidFill>
              <a:sym typeface="+mn-ea"/>
            </a:endParaRPr>
          </a:p>
          <a:p>
            <a:endParaRPr lang="en-US">
              <a:solidFill>
                <a:schemeClr val="tx1"/>
              </a:solidFill>
              <a:sym typeface="+mn-ea"/>
            </a:endParaRPr>
          </a:p>
          <a:p>
            <a:r>
              <a:rPr lang="en-US">
                <a:solidFill>
                  <a:schemeClr val="tx1"/>
                </a:solidFill>
                <a:sym typeface="+mn-ea"/>
              </a:rPr>
              <a:t>Users can remotely control the socket through a smartphone app or a web interface, enabling convenient management of connected devices from anywhere with an internet connection.</a:t>
            </a:r>
            <a:endParaRPr lang="en-US">
              <a:solidFill>
                <a:schemeClr val="tx1"/>
              </a:solidFill>
            </a:endParaRPr>
          </a:p>
          <a:p>
            <a:endParaRPr lang="en-US">
              <a:solidFill>
                <a:schemeClr val="tx1"/>
              </a:solidFill>
            </a:endParaRPr>
          </a:p>
          <a:p>
            <a:r>
              <a:rPr lang="en-US">
                <a:solidFill>
                  <a:schemeClr val="tx1"/>
                </a:solidFill>
                <a:sym typeface="+mn-ea"/>
              </a:rPr>
              <a:t>IoT connectivity allows for data collection from the smart power socket, such as energy usage statistics and device status, which can be analyzed for insights and optimization.</a:t>
            </a:r>
            <a:endParaRPr lang="en-US">
              <a:solidFill>
                <a:schemeClr val="tx1"/>
              </a:solidFill>
            </a:endParaRPr>
          </a:p>
          <a:p>
            <a:pPr marL="114300" indent="0">
              <a:buNone/>
            </a:pPr>
            <a:endParaRPr lang="en-US">
              <a:solidFill>
                <a:schemeClr val="tx1"/>
              </a:solidFill>
            </a:endParaRPr>
          </a:p>
          <a:p>
            <a:pPr marL="114300" indent="0">
              <a:buNone/>
            </a:pP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335915"/>
            <a:ext cx="8520430" cy="4232910"/>
          </a:xfrm>
        </p:spPr>
        <p:txBody>
          <a:bodyPr>
            <a:normAutofit/>
          </a:bodyPr>
          <a:p>
            <a:pPr marL="114300" indent="0">
              <a:buNone/>
            </a:pPr>
            <a:endParaRPr lang="en-US" sz="1900">
              <a:solidFill>
                <a:schemeClr val="tx1"/>
              </a:solidFill>
            </a:endParaRPr>
          </a:p>
          <a:p>
            <a:r>
              <a:rPr lang="en-US" sz="1900">
                <a:solidFill>
                  <a:schemeClr val="tx1"/>
                </a:solidFill>
              </a:rPr>
              <a:t>LSTM is a type of recurrent neural network (RNN) architecture designed to process sequences of data and remember long-term dependencies.It is particularly useful for analyzing time-series data, such as sequential energy consumption readings from a smart power socket.</a:t>
            </a:r>
            <a:endParaRPr lang="en-US" sz="1900">
              <a:solidFill>
                <a:schemeClr val="tx1"/>
              </a:solidFill>
            </a:endParaRPr>
          </a:p>
          <a:p>
            <a:endParaRPr lang="en-US" sz="1900">
              <a:solidFill>
                <a:schemeClr val="tx1"/>
              </a:solidFill>
            </a:endParaRPr>
          </a:p>
          <a:p>
            <a:r>
              <a:rPr lang="en-US" sz="1900">
                <a:solidFill>
                  <a:schemeClr val="tx1"/>
                </a:solidFill>
              </a:rPr>
              <a:t>LSTM algorithms can be employed to predict future energy consumption based on historical usage patterns.</a:t>
            </a:r>
            <a:endParaRPr lang="en-US" sz="1900">
              <a:solidFill>
                <a:schemeClr val="tx1"/>
              </a:solidFill>
            </a:endParaRPr>
          </a:p>
          <a:p>
            <a:endParaRPr lang="en-US" sz="1900">
              <a:solidFill>
                <a:schemeClr val="tx1"/>
              </a:solidFill>
            </a:endParaRPr>
          </a:p>
          <a:p>
            <a:r>
              <a:rPr lang="en-US" sz="1900">
                <a:solidFill>
                  <a:schemeClr val="tx1"/>
                </a:solidFill>
              </a:rPr>
              <a:t>By training the LSTM model with past energy consumption data, it can learn complex patterns and make accurate predictions about future demand.</a:t>
            </a:r>
            <a:endParaRPr lang="en-US" sz="1900">
              <a:solidFill>
                <a:schemeClr val="tx1"/>
              </a:solidFill>
            </a:endParaRPr>
          </a:p>
          <a:p>
            <a:endParaRPr lang="en-US" sz="1300"/>
          </a:p>
          <a:p>
            <a:endParaRPr lang="en-US"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5000"/>
              <a:buFont typeface="Arial" panose="020B0604020202020204"/>
              <a:buNone/>
            </a:pPr>
            <a:r>
              <a:rPr lang="en-GB" sz="2835" b="1">
                <a:solidFill>
                  <a:srgbClr val="FF0000"/>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3135"/>
          </a:p>
        </p:txBody>
      </p:sp>
      <p:sp>
        <p:nvSpPr>
          <p:cNvPr id="75" name="Google Shape;75;p16"/>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lvl="0" algn="l" rtl="0">
              <a:lnSpc>
                <a:spcPct val="115000"/>
              </a:lnSpc>
              <a:spcBef>
                <a:spcPts val="0"/>
              </a:spcBef>
              <a:spcAft>
                <a:spcPts val="1200"/>
              </a:spcAft>
              <a:buSzPts val="1800"/>
            </a:pPr>
            <a:r>
              <a:rPr lang="en-GB" sz="1900">
                <a:solidFill>
                  <a:schemeClr val="dk1"/>
                </a:solidFill>
              </a:rPr>
              <a:t>The primary challenge that  addresses the inefficient management of energy resources. </a:t>
            </a:r>
            <a:endParaRPr lang="en-GB" sz="1900">
              <a:solidFill>
                <a:schemeClr val="dk1"/>
              </a:solidFill>
            </a:endParaRPr>
          </a:p>
          <a:p>
            <a:pPr marL="342900" lvl="0" algn="l" rtl="0">
              <a:lnSpc>
                <a:spcPct val="115000"/>
              </a:lnSpc>
              <a:spcBef>
                <a:spcPts val="0"/>
              </a:spcBef>
              <a:spcAft>
                <a:spcPts val="1200"/>
              </a:spcAft>
              <a:buSzPts val="1800"/>
            </a:pPr>
            <a:r>
              <a:rPr lang="en-GB" sz="1900">
                <a:solidFill>
                  <a:schemeClr val="dk1"/>
                </a:solidFill>
              </a:rPr>
              <a:t>Traditional methods of energy consumption monitoring often lack accuracy and real-time insights, leading to suboptimal resource allocation,transparency, efficiency, and accountability.</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000"/>
              <a:buFont typeface="Arial" panose="020B0604020202020204"/>
              <a:buNone/>
            </a:pPr>
            <a:r>
              <a:rPr lang="en-GB" sz="2835" b="1">
                <a:solidFill>
                  <a:srgbClr val="FF0000"/>
                </a:solidFill>
                <a:latin typeface="Times New Roman" panose="02020603050405020304"/>
                <a:ea typeface="Times New Roman" panose="02020603050405020304"/>
                <a:cs typeface="Times New Roman" panose="02020603050405020304"/>
                <a:sym typeface="Times New Roman" panose="02020603050405020304"/>
              </a:rPr>
              <a:t>OBJECTIVE</a:t>
            </a:r>
            <a:endParaRPr sz="3135"/>
          </a:p>
        </p:txBody>
      </p:sp>
      <p:sp>
        <p:nvSpPr>
          <p:cNvPr id="81" name="Google Shape;81;p17"/>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lvl="0" algn="l" rtl="0">
              <a:lnSpc>
                <a:spcPct val="115000"/>
              </a:lnSpc>
              <a:spcBef>
                <a:spcPts val="0"/>
              </a:spcBef>
              <a:spcAft>
                <a:spcPts val="0"/>
              </a:spcAft>
              <a:buSzPts val="1800"/>
            </a:pPr>
            <a:r>
              <a:rPr lang="en-GB" sz="1900">
                <a:solidFill>
                  <a:schemeClr val="dk1"/>
                </a:solidFill>
              </a:rPr>
              <a:t>The primary objective is to develop an advanced system for energy management, combining cutting-edge technology and data analytics. </a:t>
            </a:r>
            <a:endParaRPr lang="en-GB" sz="1900">
              <a:solidFill>
                <a:schemeClr val="dk1"/>
              </a:solidFill>
            </a:endParaRPr>
          </a:p>
          <a:p>
            <a:pPr marL="342900" lvl="0" algn="l" rtl="0">
              <a:lnSpc>
                <a:spcPct val="115000"/>
              </a:lnSpc>
              <a:spcBef>
                <a:spcPts val="0"/>
              </a:spcBef>
              <a:spcAft>
                <a:spcPts val="0"/>
              </a:spcAft>
              <a:buSzPts val="1800"/>
            </a:pPr>
            <a:endParaRPr lang="en-GB" sz="1900">
              <a:solidFill>
                <a:schemeClr val="dk1"/>
              </a:solidFill>
            </a:endParaRPr>
          </a:p>
          <a:p>
            <a:pPr marL="342900" lvl="0" algn="l" rtl="0">
              <a:lnSpc>
                <a:spcPct val="115000"/>
              </a:lnSpc>
              <a:spcBef>
                <a:spcPts val="0"/>
              </a:spcBef>
              <a:spcAft>
                <a:spcPts val="0"/>
              </a:spcAft>
              <a:buSzPts val="1800"/>
            </a:pPr>
            <a:r>
              <a:rPr lang="en-GB" sz="1900">
                <a:solidFill>
                  <a:schemeClr val="dk1"/>
                </a:solidFill>
              </a:rPr>
              <a:t>This system emphasizes real-time energy monitoring and precise demand prediction, with the ultimate goal of empowering users to make informed decisions about their energy usage.</a:t>
            </a:r>
            <a:endParaRPr sz="2400">
              <a:solidFill>
                <a:schemeClr val="dk1"/>
              </a:solidFill>
            </a:endParaRPr>
          </a:p>
          <a:p>
            <a:pPr marL="0" lvl="0" indent="0" algn="l" rtl="0">
              <a:lnSpc>
                <a:spcPct val="115000"/>
              </a:lnSpc>
              <a:spcBef>
                <a:spcPts val="1200"/>
              </a:spcBef>
              <a:spcAft>
                <a:spcPts val="1200"/>
              </a:spcAft>
              <a:buSzPts val="180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110"/>
            <a:ext cx="8520600" cy="572700"/>
          </a:xfrm>
        </p:spPr>
        <p:txBody>
          <a:bodyPr>
            <a:normAutofit fontScale="90000"/>
          </a:bodyPr>
          <a:p>
            <a:r>
              <a:rPr lang="en-IN" altLang="en-US" b="1">
                <a:solidFill>
                  <a:srgbClr val="FF0000"/>
                </a:solidFill>
              </a:rPr>
              <a:t>LITERATURE SURVEY</a:t>
            </a:r>
            <a:endParaRPr lang="en-IN" altLang="en-US" b="1">
              <a:solidFill>
                <a:srgbClr val="FF0000"/>
              </a:solidFill>
            </a:endParaRPr>
          </a:p>
        </p:txBody>
      </p:sp>
      <p:graphicFrame>
        <p:nvGraphicFramePr>
          <p:cNvPr id="5" name="Table 4"/>
          <p:cNvGraphicFramePr/>
          <p:nvPr/>
        </p:nvGraphicFramePr>
        <p:xfrm>
          <a:off x="448310" y="513715"/>
          <a:ext cx="7909560" cy="4366260"/>
        </p:xfrm>
        <a:graphic>
          <a:graphicData uri="http://schemas.openxmlformats.org/drawingml/2006/table">
            <a:tbl>
              <a:tblPr firstRow="1" bandRow="1">
                <a:tableStyleId>{5C22544A-7EE6-4342-B048-85BDC9FD1C3A}</a:tableStyleId>
              </a:tblPr>
              <a:tblGrid>
                <a:gridCol w="1884045"/>
                <a:gridCol w="2099310"/>
                <a:gridCol w="1456055"/>
                <a:gridCol w="2470150"/>
              </a:tblGrid>
              <a:tr h="731520">
                <a:tc>
                  <a:txBody>
                    <a:bodyPr/>
                    <a:p>
                      <a:pPr>
                        <a:buNone/>
                      </a:pPr>
                      <a:r>
                        <a:rPr lang="en-IN" altLang="en-US"/>
                        <a:t>Author</a:t>
                      </a:r>
                      <a:endParaRPr lang="en-IN" altLang="en-US"/>
                    </a:p>
                  </a:txBody>
                  <a:tcPr/>
                </a:tc>
                <a:tc>
                  <a:txBody>
                    <a:bodyPr/>
                    <a:p>
                      <a:pPr>
                        <a:buNone/>
                      </a:pPr>
                      <a:r>
                        <a:rPr lang="en-IN" altLang="en-US"/>
                        <a:t>Titles</a:t>
                      </a:r>
                      <a:endParaRPr lang="en-IN" altLang="en-US"/>
                    </a:p>
                  </a:txBody>
                  <a:tcPr/>
                </a:tc>
                <a:tc>
                  <a:txBody>
                    <a:bodyPr/>
                    <a:p>
                      <a:pPr>
                        <a:buNone/>
                      </a:pPr>
                      <a:r>
                        <a:rPr lang="en-IN" altLang="en-US"/>
                        <a:t>Technologies and Algorithms</a:t>
                      </a:r>
                      <a:endParaRPr lang="en-IN" altLang="en-US"/>
                    </a:p>
                  </a:txBody>
                  <a:tcPr/>
                </a:tc>
                <a:tc>
                  <a:txBody>
                    <a:bodyPr/>
                    <a:p>
                      <a:pPr>
                        <a:buNone/>
                      </a:pPr>
                      <a:r>
                        <a:rPr lang="en-IN" altLang="en-US"/>
                        <a:t>Limitations</a:t>
                      </a:r>
                      <a:endParaRPr lang="en-IN" altLang="en-US"/>
                    </a:p>
                  </a:txBody>
                  <a:tcPr/>
                </a:tc>
              </a:tr>
              <a:tr h="822960">
                <a:tc>
                  <a:txBody>
                    <a:bodyPr/>
                    <a:p>
                      <a:pPr>
                        <a:buNone/>
                      </a:pPr>
                      <a:r>
                        <a:rPr lang="en-US" sz="1200"/>
                        <a:t>Rohit Andore,S.S. Kulkarni,A. G Thosar,</a:t>
                      </a:r>
                      <a:endParaRPr lang="en-US" sz="1200"/>
                    </a:p>
                  </a:txBody>
                  <a:tcPr/>
                </a:tc>
                <a:tc>
                  <a:txBody>
                    <a:bodyPr/>
                    <a:p>
                      <a:pPr>
                        <a:buNone/>
                      </a:pPr>
                      <a:r>
                        <a:rPr lang="en-US" sz="1200"/>
                        <a:t>Energy Meter and Power Theft Monitoring System </a:t>
                      </a:r>
                      <a:endParaRPr lang="en-US" sz="1200"/>
                    </a:p>
                  </a:txBody>
                  <a:tcPr/>
                </a:tc>
                <a:tc>
                  <a:txBody>
                    <a:bodyPr/>
                    <a:p>
                      <a:pPr>
                        <a:buNone/>
                      </a:pPr>
                      <a:r>
                        <a:rPr lang="en-US" sz="1200"/>
                        <a:t>Wifi,Zigbee Communication Protocol,</a:t>
                      </a:r>
                      <a:endParaRPr lang="en-US" sz="1200"/>
                    </a:p>
                    <a:p>
                      <a:pPr>
                        <a:buNone/>
                      </a:pPr>
                      <a:r>
                        <a:rPr lang="en-US" sz="1200"/>
                        <a:t>Microcontroller</a:t>
                      </a:r>
                      <a:endParaRPr lang="en-US" altLang="en-US" sz="1200"/>
                    </a:p>
                  </a:txBody>
                  <a:tcPr/>
                </a:tc>
                <a:tc>
                  <a:txBody>
                    <a:bodyPr/>
                    <a:p>
                      <a:pPr>
                        <a:buNone/>
                      </a:pPr>
                      <a:r>
                        <a:rPr lang="en-US" sz="1200"/>
                        <a:t>Depends on Wi-Fi connectivity may limit its effectiveness in areas with poor internet infrastructure</a:t>
                      </a:r>
                      <a:endParaRPr lang="en-US" sz="1200"/>
                    </a:p>
                  </a:txBody>
                  <a:tcPr/>
                </a:tc>
              </a:tr>
              <a:tr h="1188720">
                <a:tc>
                  <a:txBody>
                    <a:bodyPr/>
                    <a:p>
                      <a:pPr>
                        <a:buNone/>
                      </a:pPr>
                      <a:r>
                        <a:rPr lang="en-US" sz="1200"/>
                        <a:t>Sumit Mohanty,M. Mohamed Iqbal,Parvathy Thampi M.S.</a:t>
                      </a:r>
                      <a:endParaRPr lang="en-US" sz="1200"/>
                    </a:p>
                  </a:txBody>
                  <a:tcPr/>
                </a:tc>
                <a:tc>
                  <a:txBody>
                    <a:bodyPr/>
                    <a:p>
                      <a:pPr>
                        <a:buNone/>
                      </a:pPr>
                      <a:r>
                        <a:rPr lang="en-US" sz="1200"/>
                        <a:t>Controlling and Monitoring of Power Theft using Internet of Things </a:t>
                      </a:r>
                      <a:endParaRPr lang="en-US" sz="1200"/>
                    </a:p>
                  </a:txBody>
                  <a:tcPr/>
                </a:tc>
                <a:tc>
                  <a:txBody>
                    <a:bodyPr/>
                    <a:p>
                      <a:pPr>
                        <a:buNone/>
                      </a:pPr>
                      <a:r>
                        <a:rPr lang="en-US" sz="1200"/>
                        <a:t>IoT-based monitoring,</a:t>
                      </a:r>
                      <a:endParaRPr lang="en-US" sz="1200"/>
                    </a:p>
                    <a:p>
                      <a:pPr>
                        <a:buNone/>
                      </a:pPr>
                      <a:r>
                        <a:rPr lang="en-US" sz="1200"/>
                        <a:t>ZigBee Communication Protocol Real-time data analysis</a:t>
                      </a:r>
                      <a:endParaRPr lang="en-US" sz="1200"/>
                    </a:p>
                  </a:txBody>
                  <a:tcPr/>
                </a:tc>
                <a:tc>
                  <a:txBody>
                    <a:bodyPr/>
                    <a:p>
                      <a:pPr>
                        <a:buNone/>
                      </a:pPr>
                      <a:r>
                        <a:rPr lang="en-US" sz="1200"/>
                        <a:t>Implementation and Deployment of IOT devices and Infrastructure is very hig</a:t>
                      </a:r>
                      <a:r>
                        <a:rPr lang="en-IN" altLang="en-US" sz="1200"/>
                        <a:t>h</a:t>
                      </a:r>
                      <a:endParaRPr lang="en-IN" altLang="en-US" sz="1200"/>
                    </a:p>
                  </a:txBody>
                  <a:tcPr/>
                </a:tc>
              </a:tr>
              <a:tr h="1623060">
                <a:tc>
                  <a:txBody>
                    <a:bodyPr/>
                    <a:p>
                      <a:pPr>
                        <a:buNone/>
                      </a:pPr>
                      <a:r>
                        <a:rPr lang="en-US" sz="1200"/>
                        <a:t>Taimur Shahzad Gill,Durr E Shehwar,Hira Memon,Sobia Khanam,Ali Ahmed,Urooj Shaukat,Abdul Mateen,Syed Sajjad Haider Zaidi,</a:t>
                      </a:r>
                      <a:endParaRPr lang="en-US" sz="1200"/>
                    </a:p>
                  </a:txBody>
                  <a:tcPr/>
                </a:tc>
                <a:tc>
                  <a:txBody>
                    <a:bodyPr/>
                    <a:p>
                      <a:pPr>
                        <a:buNone/>
                      </a:pPr>
                      <a:r>
                        <a:rPr lang="en-US" sz="1200"/>
                        <a:t>IoT Based Smart Power Quality Monitoring and Electricity Theft Detection System </a:t>
                      </a:r>
                      <a:endParaRPr lang="en-US" sz="1200"/>
                    </a:p>
                  </a:txBody>
                  <a:tcPr/>
                </a:tc>
                <a:tc>
                  <a:txBody>
                    <a:bodyPr/>
                    <a:p>
                      <a:pPr>
                        <a:buNone/>
                      </a:pPr>
                      <a:r>
                        <a:rPr lang="en-US" sz="1200"/>
                        <a:t>Sensor network, IoT technology</a:t>
                      </a:r>
                      <a:endParaRPr lang="en-US" sz="1200"/>
                    </a:p>
                  </a:txBody>
                  <a:tcPr/>
                </a:tc>
                <a:tc>
                  <a:txBody>
                    <a:bodyPr/>
                    <a:p>
                      <a:pPr>
                        <a:buNone/>
                      </a:pPr>
                      <a:r>
                        <a:rPr lang="en-US" sz="1200"/>
                        <a:t>Implementation and maintenance costs may be prohibitive for widespread deployment, particularly in areas with limited resources</a:t>
                      </a:r>
                      <a:endParaRPr lang="en-US" sz="120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87350" y="213995"/>
            <a:ext cx="8444865" cy="4354830"/>
          </a:xfrm>
          <a:ln>
            <a:noFill/>
          </a:ln>
        </p:spPr>
        <p:txBody>
          <a:bodyPr/>
          <a:p>
            <a:pPr marL="114300" indent="0">
              <a:buNone/>
            </a:pPr>
            <a:endParaRPr lang="en-US"/>
          </a:p>
        </p:txBody>
      </p:sp>
      <p:graphicFrame>
        <p:nvGraphicFramePr>
          <p:cNvPr id="5" name="Table 4"/>
          <p:cNvGraphicFramePr/>
          <p:nvPr/>
        </p:nvGraphicFramePr>
        <p:xfrm>
          <a:off x="288290" y="100330"/>
          <a:ext cx="7543173" cy="4243705"/>
        </p:xfrm>
        <a:graphic>
          <a:graphicData uri="http://schemas.openxmlformats.org/drawingml/2006/table">
            <a:tbl>
              <a:tblPr firstRow="1" bandRow="1">
                <a:tableStyleId>{5C22544A-7EE6-4342-B048-85BDC9FD1C3A}</a:tableStyleId>
              </a:tblPr>
              <a:tblGrid>
                <a:gridCol w="1629410"/>
                <a:gridCol w="2195195"/>
                <a:gridCol w="1928067"/>
                <a:gridCol w="1790501"/>
              </a:tblGrid>
              <a:tr h="1287145">
                <a:tc>
                  <a:txBody>
                    <a:bodyPr/>
                    <a:p>
                      <a:pPr>
                        <a:buNone/>
                      </a:pPr>
                      <a:r>
                        <a:rPr lang="en-US"/>
                        <a:t> Sanujit Sahoo,Daniel Nikovski,Toru Muso,Kaoru Tsuru,</a:t>
                      </a:r>
                      <a:endParaRPr lang="en-US"/>
                    </a:p>
                  </a:txBody>
                  <a:tcPr/>
                </a:tc>
                <a:tc>
                  <a:txBody>
                    <a:bodyPr/>
                    <a:p>
                      <a:pPr>
                        <a:buNone/>
                      </a:pPr>
                      <a:r>
                        <a:rPr lang="en-US"/>
                        <a:t> </a:t>
                      </a:r>
                      <a:endParaRPr lang="en-US"/>
                    </a:p>
                    <a:p>
                      <a:pPr>
                        <a:buNone/>
                      </a:pPr>
                      <a:r>
                        <a:rPr lang="en-US"/>
                        <a:t>Electricity theft detection using smart meter data </a:t>
                      </a:r>
                      <a:endParaRPr lang="en-US"/>
                    </a:p>
                    <a:p>
                      <a:pPr>
                        <a:buNone/>
                      </a:pPr>
                      <a:endParaRPr lang="en-US"/>
                    </a:p>
                  </a:txBody>
                  <a:tcPr/>
                </a:tc>
                <a:tc>
                  <a:txBody>
                    <a:bodyPr/>
                    <a:p>
                      <a:pPr>
                        <a:buNone/>
                      </a:pPr>
                      <a:r>
                        <a:rPr lang="en-US" sz="1400">
                          <a:sym typeface="+mn-ea"/>
                        </a:rPr>
                        <a:t>Temperature-dependent predictive model</a:t>
                      </a:r>
                      <a:endParaRPr lang="en-US" sz="1400"/>
                    </a:p>
                    <a:p>
                      <a:pPr>
                        <a:buNone/>
                      </a:pPr>
                      <a:endParaRPr lang="en-IN" altLang="en-US"/>
                    </a:p>
                  </a:txBody>
                  <a:tcPr/>
                </a:tc>
                <a:tc>
                  <a:txBody>
                    <a:bodyPr/>
                    <a:p>
                      <a:pPr>
                        <a:buNone/>
                      </a:pPr>
                      <a:endParaRPr lang="en-US" sz="1400">
                        <a:sym typeface="+mn-ea"/>
                      </a:endParaRPr>
                    </a:p>
                    <a:p>
                      <a:pPr>
                        <a:buNone/>
                      </a:pPr>
                      <a:r>
                        <a:rPr lang="en-US" sz="1400">
                          <a:sym typeface="+mn-ea"/>
                        </a:rPr>
                        <a:t>Increases more cost complexity.</a:t>
                      </a:r>
                      <a:endParaRPr lang="en-US" sz="1400"/>
                    </a:p>
                    <a:p>
                      <a:pPr>
                        <a:buNone/>
                      </a:pPr>
                      <a:endParaRPr lang="en-US"/>
                    </a:p>
                  </a:txBody>
                  <a:tcPr/>
                </a:tc>
              </a:tr>
              <a:tr h="1660525">
                <a:tc>
                  <a:txBody>
                    <a:bodyPr/>
                    <a:p>
                      <a:pPr>
                        <a:buNone/>
                      </a:pPr>
                      <a:endParaRPr lang="en-IN" altLang="en-US"/>
                    </a:p>
                    <a:p>
                      <a:pPr>
                        <a:buNone/>
                      </a:pPr>
                      <a:r>
                        <a:rPr lang="en-IN" altLang="en-US"/>
                        <a:t>Nitin K Mucheli,Umakanta Nanda,D Nayak,P K Rout,S K Swain,S K Das,S M Biswal</a:t>
                      </a:r>
                      <a:endParaRPr lang="en-IN" altLang="en-US"/>
                    </a:p>
                  </a:txBody>
                  <a:tcPr/>
                </a:tc>
                <a:tc>
                  <a:txBody>
                    <a:bodyPr/>
                    <a:p>
                      <a:pPr>
                        <a:buNone/>
                      </a:pPr>
                      <a:endParaRPr lang="en-IN" altLang="en-US" sz="1400">
                        <a:sym typeface="+mn-ea"/>
                      </a:endParaRPr>
                    </a:p>
                    <a:p>
                      <a:pPr>
                        <a:buNone/>
                      </a:pPr>
                      <a:r>
                        <a:rPr lang="en-IN" altLang="en-US" sz="1400">
                          <a:sym typeface="+mn-ea"/>
                        </a:rPr>
                        <a:t>Smart Power Theft Detection System</a:t>
                      </a:r>
                      <a:endParaRPr lang="en-IN" altLang="en-US"/>
                    </a:p>
                  </a:txBody>
                  <a:tcPr/>
                </a:tc>
                <a:tc>
                  <a:txBody>
                    <a:bodyPr/>
                    <a:p>
                      <a:pPr>
                        <a:buNone/>
                      </a:pPr>
                      <a:endParaRPr lang="en-IN" altLang="en-US" sz="1400"/>
                    </a:p>
                    <a:p>
                      <a:pPr>
                        <a:buNone/>
                      </a:pPr>
                      <a:r>
                        <a:rPr lang="en-IN" altLang="en-US" sz="1400">
                          <a:sym typeface="+mn-ea"/>
                        </a:rPr>
                        <a:t>Wifi,Zigbee Communication Protocol,Microcontrollers</a:t>
                      </a:r>
                      <a:endParaRPr lang="en-IN" altLang="en-US" sz="1400"/>
                    </a:p>
                    <a:p>
                      <a:pPr>
                        <a:buNone/>
                      </a:pPr>
                      <a:endParaRPr lang="en-US"/>
                    </a:p>
                  </a:txBody>
                  <a:tcPr/>
                </a:tc>
                <a:tc>
                  <a:txBody>
                    <a:bodyPr/>
                    <a:p>
                      <a:pPr>
                        <a:buNone/>
                      </a:pPr>
                      <a:r>
                        <a:rPr lang="en-IN" altLang="en-US" sz="1400">
                          <a:sym typeface="+mn-ea"/>
                        </a:rPr>
                        <a:t>It faces challenges in accurately identifying locations in densely populated areas with complex power distribution networks.</a:t>
                      </a:r>
                      <a:endParaRPr lang="en-IN" altLang="en-US" sz="1400"/>
                    </a:p>
                    <a:p>
                      <a:pPr>
                        <a:buNone/>
                      </a:pPr>
                      <a:endParaRPr lang="en-IN" altLang="en-US" sz="1400"/>
                    </a:p>
                    <a:p>
                      <a:pPr>
                        <a:buNone/>
                      </a:pPr>
                      <a:endParaRPr lang="en-IN" altLang="en-US"/>
                    </a:p>
                  </a:txBody>
                  <a:tcPr/>
                </a:tc>
              </a:tr>
              <a:tr h="520065">
                <a:tc>
                  <a:txBody>
                    <a:bodyPr/>
                    <a:p>
                      <a:pPr>
                        <a:buNone/>
                      </a:pPr>
                      <a:r>
                        <a:rPr lang="en-US"/>
                        <a:t>Aswini R.,Keerthihaa V.,</a:t>
                      </a:r>
                      <a:endParaRPr lang="en-US"/>
                    </a:p>
                  </a:txBody>
                  <a:tcPr/>
                </a:tc>
                <a:tc>
                  <a:txBody>
                    <a:bodyPr/>
                    <a:p>
                      <a:pPr>
                        <a:buNone/>
                      </a:pPr>
                      <a:r>
                        <a:rPr lang="en-US"/>
                        <a:t>IoT Based Smart Energy Theft Detection and Monitoring System for Smart Home </a:t>
                      </a:r>
                      <a:endParaRPr lang="en-US"/>
                    </a:p>
                  </a:txBody>
                  <a:tcPr/>
                </a:tc>
                <a:tc>
                  <a:txBody>
                    <a:bodyPr/>
                    <a:p>
                      <a:pPr>
                        <a:buNone/>
                      </a:pPr>
                      <a:r>
                        <a:rPr lang="en-US"/>
                        <a:t>Microcontroller, Passive infrared sensor (PIR)</a:t>
                      </a:r>
                      <a:endParaRPr lang="en-US"/>
                    </a:p>
                  </a:txBody>
                  <a:tcPr/>
                </a:tc>
                <a:tc>
                  <a:txBody>
                    <a:bodyPr/>
                    <a:p>
                      <a:pPr>
                        <a:buNone/>
                      </a:pPr>
                      <a:r>
                        <a:rPr lang="en-US"/>
                        <a:t>Accurate data collection and analysis, which can be challenging in environments.</a:t>
                      </a:r>
                      <a:endParaRPr lang="en-US"/>
                    </a:p>
                  </a:txBody>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10913</Words>
  <Application>WPS Presentation</Application>
  <PresentationFormat/>
  <Paragraphs>261</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SimSun</vt:lpstr>
      <vt:lpstr>Wingdings</vt:lpstr>
      <vt:lpstr>Arial</vt:lpstr>
      <vt:lpstr>Times New Roman</vt:lpstr>
      <vt:lpstr>Microsoft YaHei</vt:lpstr>
      <vt:lpstr>Arial Unicode MS</vt:lpstr>
      <vt:lpstr>Simple Light</vt:lpstr>
      <vt:lpstr>PowerPoint 演示文稿</vt:lpstr>
      <vt:lpstr>AGENDA:</vt:lpstr>
      <vt:lpstr>INTRODUCTION:</vt:lpstr>
      <vt:lpstr>PowerPoint 演示文稿</vt:lpstr>
      <vt:lpstr>PowerPoint 演示文稿</vt:lpstr>
      <vt:lpstr>PROBLEM STATEMENT</vt:lpstr>
      <vt:lpstr>OBJECTIVE</vt:lpstr>
      <vt:lpstr>LITERATURE SURVEY</vt:lpstr>
      <vt:lpstr>PowerPoint 演示文稿</vt:lpstr>
      <vt:lpstr>PROPOSED METHODOLOGY:</vt:lpstr>
      <vt:lpstr>FLOW DIAGRAM:</vt:lpstr>
      <vt:lpstr>WORKING</vt:lpstr>
      <vt:lpstr>PowerPoint 演示文稿</vt:lpstr>
      <vt:lpstr>Long Short Term Memory:</vt:lpstr>
      <vt:lpstr>PowerPoint 演示文稿</vt:lpstr>
      <vt:lpstr>PowerPoint 演示文稿</vt:lpstr>
      <vt:lpstr>PowerPoint 演示文稿</vt:lpstr>
      <vt:lpstr>Comparison with Prophet Model</vt:lpstr>
      <vt:lpstr>PowerPoint 演示文稿</vt:lpstr>
      <vt:lpstr>Demand Prediction</vt:lpstr>
      <vt:lpstr>HARDWARE:</vt:lpstr>
      <vt:lpstr>IMPLEMENTATION:</vt:lpstr>
      <vt:lpstr>PowerPoint 演示文稿</vt:lpstr>
      <vt:lpstr>IMPLEMENTATION:</vt:lpstr>
      <vt:lpstr>IMPLEMENTATION:</vt:lpstr>
      <vt:lpstr>SPECIFICATION OF SYSTEM  DEVELOPED:</vt:lpstr>
      <vt:lpstr>CONCLUSION</vt:lpstr>
      <vt:lpstr>[4] S. Sahoo, D. Nikovski, T. Muso and K. Tsuru, "Electricity theft detection using smart meter data," 2015 IEEE Power &amp; Energy Society Innovative Smart Grid Technologies Conference (ISGT), Washington, DC, USA, 2015, pp. 1-5, doi: 10.1109/ISGT.2015.7131776.</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dines</cp:lastModifiedBy>
  <cp:revision>6</cp:revision>
  <dcterms:created xsi:type="dcterms:W3CDTF">2024-04-29T05:42:00Z</dcterms:created>
  <dcterms:modified xsi:type="dcterms:W3CDTF">2024-04-30T01:00:35Z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0425F89875DF4C2DAC79BB193416BEDD_12</vt:lpwstr>
  </property>
  <property fmtid="{D5CDD505-2E9C-101B-9397-08002B2CF9AE}" pid="3" name="KSOProductBuildVer">
    <vt:lpwstr>1033-12.2.0.16731</vt:lpwstr>
  </property>
</Properties>
</file>