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61" r:id="rId2"/>
    <p:sldId id="262" r:id="rId3"/>
    <p:sldId id="267" r:id="rId4"/>
    <p:sldId id="268" r:id="rId5"/>
    <p:sldId id="269" r:id="rId6"/>
    <p:sldId id="270" r:id="rId7"/>
    <p:sldId id="279" r:id="rId8"/>
    <p:sldId id="271" r:id="rId9"/>
    <p:sldId id="278" r:id="rId10"/>
    <p:sldId id="272" r:id="rId11"/>
    <p:sldId id="274" r:id="rId12"/>
    <p:sldId id="280" r:id="rId13"/>
    <p:sldId id="273" r:id="rId14"/>
    <p:sldId id="275" r:id="rId15"/>
    <p:sldId id="277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유빈" initials="최유" lastIdx="1" clrIdx="0">
    <p:extLst>
      <p:ext uri="{19B8F6BF-5375-455C-9EA6-DF929625EA0E}">
        <p15:presenceInfo xmlns:p15="http://schemas.microsoft.com/office/powerpoint/2012/main" userId="08b085d12ec79c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6"/>
    <a:srgbClr val="E0E0D8"/>
    <a:srgbClr val="FCFBFA"/>
    <a:srgbClr val="F4F3F2"/>
    <a:srgbClr val="F4F2F0"/>
    <a:srgbClr val="F1F0EF"/>
    <a:srgbClr val="ECEAE8"/>
    <a:srgbClr val="FBFBFB"/>
    <a:srgbClr val="E7E4E1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18" autoAdjust="0"/>
  </p:normalViewPr>
  <p:slideViewPr>
    <p:cSldViewPr snapToGrid="0" showGuides="1">
      <p:cViewPr varScale="1">
        <p:scale>
          <a:sx n="66" d="100"/>
          <a:sy n="66" d="100"/>
        </p:scale>
        <p:origin x="19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2020-03-09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A342A-5AC5-4581-92CF-EFE2F5E6AD93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26779-8C34-4FA8-ABCB-64879AB6D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8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이번에 리뷰 </a:t>
            </a:r>
            <a:r>
              <a:rPr lang="ko-KR" altLang="en-US" dirty="0" err="1"/>
              <a:t>크롤링</a:t>
            </a:r>
            <a:r>
              <a:rPr lang="ko-KR" altLang="en-US" dirty="0"/>
              <a:t> 코드를 </a:t>
            </a:r>
            <a:r>
              <a:rPr lang="ko-KR" altLang="en-US" dirty="0" err="1"/>
              <a:t>간단하게나마</a:t>
            </a:r>
            <a:r>
              <a:rPr lang="ko-KR" altLang="en-US" dirty="0"/>
              <a:t> 공유해보려고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알고리즘</a:t>
            </a:r>
            <a:r>
              <a:rPr lang="en-US" altLang="ko-KR" dirty="0"/>
              <a:t>/</a:t>
            </a:r>
            <a:r>
              <a:rPr lang="ko-KR" altLang="en-US" dirty="0"/>
              <a:t>코드설명</a:t>
            </a:r>
            <a:r>
              <a:rPr lang="en-US" altLang="ko-KR" dirty="0"/>
              <a:t>/</a:t>
            </a:r>
            <a:r>
              <a:rPr lang="ko-KR" altLang="en-US" dirty="0"/>
              <a:t>파일의 저장 구조로 나누어서 </a:t>
            </a:r>
            <a:r>
              <a:rPr lang="ko-KR" altLang="en-US" dirty="0" err="1"/>
              <a:t>설명드리려고</a:t>
            </a:r>
            <a:r>
              <a:rPr lang="ko-KR" altLang="en-US" dirty="0"/>
              <a:t> 하는데요 </a:t>
            </a:r>
            <a:endParaRPr lang="en-US" altLang="ko-KR" dirty="0"/>
          </a:p>
          <a:p>
            <a:r>
              <a:rPr lang="ko-KR" altLang="en-US" dirty="0"/>
              <a:t>저희가 관광지를 담당하다 보니</a:t>
            </a:r>
            <a:r>
              <a:rPr lang="en-US" altLang="ko-KR" dirty="0"/>
              <a:t>, </a:t>
            </a:r>
            <a:r>
              <a:rPr lang="ko-KR" altLang="en-US" dirty="0"/>
              <a:t>일부 코드가 관광지 위주로 작성되었을 수도 있다는 점을 미리 말씀드리고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최대한 호텔</a:t>
            </a:r>
            <a:r>
              <a:rPr lang="en-US" altLang="ko-KR" dirty="0"/>
              <a:t>/</a:t>
            </a:r>
            <a:r>
              <a:rPr lang="ko-KR" altLang="en-US" dirty="0"/>
              <a:t>레스토랑</a:t>
            </a:r>
            <a:r>
              <a:rPr lang="en-US" altLang="ko-KR" dirty="0"/>
              <a:t>/</a:t>
            </a:r>
            <a:r>
              <a:rPr lang="ko-KR" altLang="en-US" dirty="0"/>
              <a:t>관광지에 통용되는 부분을 위주로 준비해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6779-8C34-4FA8-ABCB-64879AB6D9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51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방문 날짜를 </a:t>
            </a:r>
            <a:r>
              <a:rPr lang="ko-KR" altLang="en-US" dirty="0" err="1"/>
              <a:t>크롤링</a:t>
            </a:r>
            <a:r>
              <a:rPr lang="ko-KR" altLang="en-US" dirty="0"/>
              <a:t> 하기 위한 메서드인데요  관광지를 기준으로</a:t>
            </a:r>
            <a:r>
              <a:rPr lang="en-US" altLang="ko-KR" dirty="0"/>
              <a:t>, visiting date</a:t>
            </a:r>
            <a:r>
              <a:rPr lang="ko-KR" altLang="en-US" dirty="0"/>
              <a:t>는 리뷰의 필수 요소가 아니기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사진과 같이</a:t>
            </a:r>
            <a:endParaRPr lang="en-US" altLang="ko-KR" dirty="0"/>
          </a:p>
          <a:p>
            <a:r>
              <a:rPr lang="ko-KR" altLang="en-US" dirty="0"/>
              <a:t>사용자에 따라서 기입을 하지 않은 리뷰도 존재 합니다</a:t>
            </a:r>
            <a:r>
              <a:rPr lang="en-US" altLang="ko-KR" dirty="0"/>
              <a:t>. </a:t>
            </a:r>
            <a:r>
              <a:rPr lang="ko-KR" altLang="en-US" dirty="0"/>
              <a:t>이것들은 따로 </a:t>
            </a:r>
            <a:r>
              <a:rPr lang="en-US" altLang="ko-KR" dirty="0"/>
              <a:t>null </a:t>
            </a:r>
            <a:r>
              <a:rPr lang="ko-KR" altLang="en-US" dirty="0"/>
              <a:t>값으로 치환해 주어야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여기서 생기는 문제가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날짜를 싸고 있는 태그만을 가져올 수 있으나</a:t>
            </a:r>
            <a:r>
              <a:rPr lang="en-US" altLang="ko-KR" dirty="0"/>
              <a:t>, </a:t>
            </a:r>
            <a:r>
              <a:rPr lang="ko-KR" altLang="en-US" dirty="0"/>
              <a:t>만약 날짜를 기입 하지 않은 리뷰가 있을 경우에 생기는 문제 인데요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들어 한 페이지에 리뷰가 </a:t>
            </a:r>
            <a:r>
              <a:rPr lang="en-US" altLang="ko-KR" dirty="0"/>
              <a:t>5</a:t>
            </a:r>
            <a:r>
              <a:rPr lang="ko-KR" altLang="en-US" dirty="0"/>
              <a:t>개 씩 있고</a:t>
            </a:r>
            <a:r>
              <a:rPr lang="en-US" altLang="ko-KR" dirty="0"/>
              <a:t>, </a:t>
            </a:r>
            <a:r>
              <a:rPr lang="ko-KR" altLang="en-US" dirty="0"/>
              <a:t>그 중 세 번째</a:t>
            </a:r>
            <a:r>
              <a:rPr lang="en-US" altLang="ko-KR" dirty="0"/>
              <a:t>, </a:t>
            </a:r>
            <a:r>
              <a:rPr lang="ko-KR" altLang="en-US" dirty="0"/>
              <a:t>네 </a:t>
            </a:r>
            <a:r>
              <a:rPr lang="ko-KR" altLang="en-US" dirty="0" err="1"/>
              <a:t>번쨰</a:t>
            </a:r>
            <a:r>
              <a:rPr lang="ko-KR" altLang="en-US" dirty="0"/>
              <a:t> 리뷰에 날짜가 없다고 가정해보면</a:t>
            </a:r>
            <a:endParaRPr lang="en-US" altLang="ko-KR" dirty="0"/>
          </a:p>
          <a:p>
            <a:r>
              <a:rPr lang="ko-KR" altLang="en-US" dirty="0"/>
              <a:t>날짜를 싸고 있는 태그만을 이용해 </a:t>
            </a:r>
            <a:r>
              <a:rPr lang="en-US" altLang="ko-KR" dirty="0"/>
              <a:t>element</a:t>
            </a:r>
            <a:r>
              <a:rPr lang="ko-KR" altLang="en-US" dirty="0"/>
              <a:t>를 가져오면 </a:t>
            </a:r>
            <a:r>
              <a:rPr lang="en-US" altLang="ko-KR" dirty="0"/>
              <a:t>length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인 </a:t>
            </a:r>
            <a:r>
              <a:rPr lang="en-US" altLang="ko-KR" dirty="0"/>
              <a:t>list</a:t>
            </a:r>
            <a:r>
              <a:rPr lang="ko-KR" altLang="en-US" dirty="0"/>
              <a:t>가 됩니다</a:t>
            </a:r>
            <a:r>
              <a:rPr lang="en-US" altLang="ko-KR" dirty="0"/>
              <a:t>. </a:t>
            </a:r>
            <a:r>
              <a:rPr lang="ko-KR" altLang="en-US" dirty="0"/>
              <a:t>그런데 이 경우</a:t>
            </a:r>
            <a:r>
              <a:rPr lang="en-US" altLang="ko-KR" dirty="0"/>
              <a:t>, </a:t>
            </a:r>
            <a:r>
              <a:rPr lang="ko-KR" altLang="en-US" dirty="0"/>
              <a:t>몇 번째 리뷰가 날짜를 기입하지 않은 것인지 구분할 수 없어집니다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다른 타이틀이나</a:t>
            </a:r>
            <a:r>
              <a:rPr lang="en-US" altLang="ko-KR" dirty="0"/>
              <a:t>, </a:t>
            </a:r>
            <a:r>
              <a:rPr lang="ko-KR" altLang="en-US" dirty="0" err="1"/>
              <a:t>레이팅</a:t>
            </a:r>
            <a:r>
              <a:rPr lang="ko-KR" altLang="en-US" dirty="0"/>
              <a:t> 콘텐트와 개수가 맞지 않기 때문에 데이터 프레임을 </a:t>
            </a:r>
            <a:r>
              <a:rPr lang="en-US" altLang="ko-KR" dirty="0"/>
              <a:t>csv</a:t>
            </a:r>
            <a:r>
              <a:rPr lang="ko-KR" altLang="en-US" dirty="0"/>
              <a:t>로 저장하는 코드의 특성 상 </a:t>
            </a:r>
            <a:r>
              <a:rPr lang="en-US" altLang="ko-KR" dirty="0"/>
              <a:t>list out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range </a:t>
            </a:r>
            <a:r>
              <a:rPr lang="ko-KR" altLang="en-US" dirty="0"/>
              <a:t>에러가 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6779-8C34-4FA8-ABCB-64879AB6D9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27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endParaRPr lang="en-US" altLang="ko-KR" dirty="0"/>
          </a:p>
          <a:p>
            <a:r>
              <a:rPr lang="ko-KR" altLang="en-US" dirty="0"/>
              <a:t>우선 날짜를 싸고있는 태그의 상위 태그를 가져옵니다</a:t>
            </a:r>
            <a:r>
              <a:rPr lang="en-US" altLang="ko-KR" dirty="0"/>
              <a:t>. </a:t>
            </a:r>
            <a:r>
              <a:rPr lang="ko-KR" altLang="en-US" dirty="0"/>
              <a:t>이 상위 태그는 사진과 같이 리뷰 한 개를 둘러 싼 박스 인데</a:t>
            </a:r>
            <a:endParaRPr lang="en-US" altLang="ko-KR" dirty="0"/>
          </a:p>
          <a:p>
            <a:r>
              <a:rPr lang="ko-KR" altLang="en-US" dirty="0"/>
              <a:t>이것은 모든 리뷰가 공통적으로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이 상위 태그 속에서 다시 날짜 태그의 존재 유무를 따지면</a:t>
            </a:r>
            <a:r>
              <a:rPr lang="en-US" altLang="ko-KR" dirty="0"/>
              <a:t>, </a:t>
            </a:r>
            <a:r>
              <a:rPr lang="ko-KR" altLang="en-US" dirty="0"/>
              <a:t>몇 번째 리뷰에서 날짜가 </a:t>
            </a:r>
            <a:r>
              <a:rPr lang="ko-KR" altLang="en-US" dirty="0" err="1"/>
              <a:t>빠진건지</a:t>
            </a:r>
            <a:r>
              <a:rPr lang="ko-KR" altLang="en-US" dirty="0"/>
              <a:t> 알아낼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날짜 태그가 존재 하지 않을 경우</a:t>
            </a:r>
            <a:r>
              <a:rPr lang="en-US" altLang="ko-KR" dirty="0"/>
              <a:t>, </a:t>
            </a:r>
            <a:r>
              <a:rPr lang="ko-KR" altLang="en-US" dirty="0"/>
              <a:t>이는 사용자가 입력을 하지 않은 경우로 간주하여 </a:t>
            </a:r>
            <a:r>
              <a:rPr lang="en-US" altLang="ko-KR" dirty="0"/>
              <a:t>null </a:t>
            </a:r>
            <a:r>
              <a:rPr lang="ko-KR" altLang="en-US" dirty="0"/>
              <a:t>값으로 그 자리를 대신합니다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6779-8C34-4FA8-ABCB-64879AB6D9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54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코드를 보시면 상위 태그를 가져오고</a:t>
            </a:r>
            <a:r>
              <a:rPr lang="en-US" altLang="ko-KR" dirty="0"/>
              <a:t>, </a:t>
            </a:r>
            <a:r>
              <a:rPr lang="ko-KR" altLang="en-US" dirty="0"/>
              <a:t>그 태그들을 </a:t>
            </a:r>
            <a:r>
              <a:rPr lang="en-US" altLang="ko-KR" dirty="0"/>
              <a:t>for</a:t>
            </a:r>
            <a:r>
              <a:rPr lang="ko-KR" altLang="en-US" dirty="0"/>
              <a:t>문을 이용해  하나하나 날짜 태그가 있는지 검사합니다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과정에서 </a:t>
            </a:r>
            <a:r>
              <a:rPr lang="en-US" altLang="ko-KR" dirty="0" err="1"/>
              <a:t>NoSuchElement</a:t>
            </a:r>
            <a:r>
              <a:rPr lang="en-US" altLang="ko-KR" dirty="0"/>
              <a:t> </a:t>
            </a:r>
            <a:r>
              <a:rPr lang="ko-KR" altLang="en-US" dirty="0"/>
              <a:t>즉 날짜 태그가 없을 때</a:t>
            </a:r>
            <a:r>
              <a:rPr lang="en-US" altLang="ko-KR" dirty="0"/>
              <a:t>, null </a:t>
            </a:r>
            <a:r>
              <a:rPr lang="ko-KR" altLang="en-US" dirty="0"/>
              <a:t>값이 날짜 대신 들어가게 되고</a:t>
            </a:r>
            <a:r>
              <a:rPr lang="en-US" altLang="ko-KR" dirty="0"/>
              <a:t>, </a:t>
            </a:r>
            <a:r>
              <a:rPr lang="ko-KR" altLang="en-US" dirty="0"/>
              <a:t>그 경우가 아닐 </a:t>
            </a:r>
            <a:r>
              <a:rPr lang="ko-KR" altLang="en-US" dirty="0" err="1"/>
              <a:t>떈</a:t>
            </a:r>
            <a:endParaRPr lang="en-US" altLang="ko-KR" dirty="0"/>
          </a:p>
          <a:p>
            <a:r>
              <a:rPr lang="ko-KR" altLang="en-US" dirty="0"/>
              <a:t>밑의 정규 표현식을 거쳐 데이터가 저장되어집니다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6779-8C34-4FA8-ABCB-64879AB6D9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89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긁어온 리뷰를 저장하는 구조에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리뷰 </a:t>
            </a:r>
            <a:r>
              <a:rPr lang="ko-KR" altLang="en-US" dirty="0" err="1"/>
              <a:t>크롤링은</a:t>
            </a:r>
            <a:r>
              <a:rPr lang="ko-KR" altLang="en-US" dirty="0"/>
              <a:t> 리뷰 리스트 </a:t>
            </a:r>
            <a:r>
              <a:rPr lang="en-US" altLang="ko-KR" dirty="0"/>
              <a:t>csv </a:t>
            </a:r>
            <a:r>
              <a:rPr lang="ko-KR" altLang="en-US" dirty="0"/>
              <a:t>파일을 기준으로 돌아가게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파일은 </a:t>
            </a:r>
            <a:r>
              <a:rPr lang="en-US" altLang="ko-KR" dirty="0"/>
              <a:t>index, local, rating, </a:t>
            </a:r>
            <a:r>
              <a:rPr lang="en-US" altLang="ko-KR" dirty="0" err="1"/>
              <a:t>scrap_flag</a:t>
            </a:r>
            <a:r>
              <a:rPr lang="en-US" altLang="ko-KR" dirty="0"/>
              <a:t>, </a:t>
            </a:r>
            <a:r>
              <a:rPr lang="en-US" altLang="ko-KR" dirty="0" err="1"/>
              <a:t>url</a:t>
            </a:r>
            <a:r>
              <a:rPr lang="en-US" altLang="ko-KR" dirty="0"/>
              <a:t>  5</a:t>
            </a:r>
            <a:r>
              <a:rPr lang="ko-KR" altLang="en-US" dirty="0"/>
              <a:t>개의 필드로 이루어져 있는데</a:t>
            </a:r>
            <a:endParaRPr lang="en-US" altLang="ko-KR" dirty="0"/>
          </a:p>
          <a:p>
            <a:r>
              <a:rPr lang="en-US" altLang="ko-KR" dirty="0"/>
              <a:t>Local</a:t>
            </a:r>
            <a:r>
              <a:rPr lang="ko-KR" altLang="en-US" dirty="0"/>
              <a:t>컬럼은 그 장소가 위치한 지역을 뜻하고</a:t>
            </a:r>
            <a:endParaRPr lang="en-US" altLang="ko-KR" dirty="0"/>
          </a:p>
          <a:p>
            <a:r>
              <a:rPr lang="en-US" altLang="ko-KR" dirty="0"/>
              <a:t>Rating</a:t>
            </a:r>
            <a:r>
              <a:rPr lang="ko-KR" altLang="en-US" dirty="0"/>
              <a:t>은 그 장소의 평균 평점</a:t>
            </a:r>
            <a:r>
              <a:rPr lang="en-US" altLang="ko-KR" dirty="0"/>
              <a:t>, </a:t>
            </a:r>
            <a:r>
              <a:rPr lang="en-US" altLang="ko-KR" dirty="0" err="1"/>
              <a:t>scrap_flag</a:t>
            </a:r>
            <a:r>
              <a:rPr lang="ko-KR" altLang="en-US" dirty="0"/>
              <a:t>는 말 그대로 플래그의 역할을 하는 컬럼입니다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Url</a:t>
            </a:r>
            <a:r>
              <a:rPr lang="ko-KR" altLang="en-US" dirty="0"/>
              <a:t>은 해당 장소의 </a:t>
            </a:r>
            <a:r>
              <a:rPr lang="ko-KR" altLang="en-US" dirty="0" err="1"/>
              <a:t>트립어드바이저</a:t>
            </a:r>
            <a:r>
              <a:rPr lang="ko-KR" altLang="en-US" dirty="0"/>
              <a:t> 주소를 나타냅니다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Scrap flag </a:t>
            </a:r>
            <a:r>
              <a:rPr lang="ko-KR" altLang="en-US" dirty="0"/>
              <a:t>필드가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ko-KR" altLang="en-US" dirty="0" err="1"/>
              <a:t>크롤링이</a:t>
            </a:r>
            <a:r>
              <a:rPr lang="ko-KR" altLang="en-US" dirty="0"/>
              <a:t> 완료 된 것이고</a:t>
            </a:r>
            <a:r>
              <a:rPr lang="en-US" altLang="ko-KR" dirty="0"/>
              <a:t>, 0</a:t>
            </a:r>
            <a:r>
              <a:rPr lang="ko-KR" altLang="en-US" dirty="0"/>
              <a:t>이면 </a:t>
            </a:r>
            <a:r>
              <a:rPr lang="ko-KR" altLang="en-US" dirty="0" err="1"/>
              <a:t>크롤링이</a:t>
            </a:r>
            <a:r>
              <a:rPr lang="ko-KR" altLang="en-US" dirty="0"/>
              <a:t> 아직 진행되지 않은 것을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Scrap flag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인 </a:t>
            </a:r>
            <a:r>
              <a:rPr lang="en-US" altLang="ko-KR" dirty="0" err="1"/>
              <a:t>url</a:t>
            </a:r>
            <a:r>
              <a:rPr lang="ko-KR" altLang="en-US" dirty="0"/>
              <a:t>을 </a:t>
            </a:r>
            <a:r>
              <a:rPr lang="ko-KR" altLang="en-US" sz="1200" dirty="0"/>
              <a:t>순차적으로 읽어와 앞서 말한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순서에 맞게 </a:t>
            </a:r>
            <a:r>
              <a:rPr lang="ko-KR" altLang="en-US" sz="1200" dirty="0" err="1"/>
              <a:t>크롤링을</a:t>
            </a:r>
            <a:r>
              <a:rPr lang="ko-KR" altLang="en-US" sz="1200" dirty="0"/>
              <a:t> 진행하게 되며</a:t>
            </a:r>
            <a:endParaRPr lang="en-US" altLang="ko-KR" sz="500" dirty="0"/>
          </a:p>
          <a:p>
            <a:pPr marL="0" indent="0">
              <a:buFont typeface="+mj-lt"/>
              <a:buNone/>
            </a:pPr>
            <a:r>
              <a:rPr lang="ko-KR" altLang="en-US" sz="1200" dirty="0"/>
              <a:t>한 장소에 대한 </a:t>
            </a:r>
            <a:r>
              <a:rPr lang="ko-KR" altLang="en-US" sz="1200" dirty="0" err="1"/>
              <a:t>크롤링이</a:t>
            </a:r>
            <a:r>
              <a:rPr lang="ko-KR" altLang="en-US" sz="1200" dirty="0"/>
              <a:t> 완료되면 </a:t>
            </a:r>
            <a:r>
              <a:rPr lang="en-US" altLang="ko-KR" sz="1200" dirty="0" err="1"/>
              <a:t>review_list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scrap_flag</a:t>
            </a:r>
            <a:r>
              <a:rPr lang="en-US" altLang="ko-KR" sz="1200" dirty="0"/>
              <a:t> </a:t>
            </a:r>
            <a:r>
              <a:rPr lang="ko-KR" altLang="en-US" sz="1200" dirty="0"/>
              <a:t>필드를 </a:t>
            </a:r>
            <a:r>
              <a:rPr lang="en-US" altLang="ko-KR" sz="1200" dirty="0"/>
              <a:t>0</a:t>
            </a:r>
            <a:r>
              <a:rPr lang="ko-KR" altLang="en-US" sz="1200" dirty="0"/>
              <a:t>에서 </a:t>
            </a:r>
            <a:r>
              <a:rPr lang="en-US" altLang="ko-KR" sz="1200" dirty="0"/>
              <a:t>1</a:t>
            </a:r>
            <a:r>
              <a:rPr lang="ko-KR" altLang="en-US" sz="1200" dirty="0"/>
              <a:t>로 바꾸어 중간에 </a:t>
            </a:r>
            <a:br>
              <a:rPr lang="en-US" altLang="ko-KR" sz="1200" dirty="0"/>
            </a:br>
            <a:r>
              <a:rPr lang="ko-KR" altLang="en-US" sz="1200" dirty="0"/>
              <a:t>의도치 않은 에러가 날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다시 </a:t>
            </a:r>
            <a:r>
              <a:rPr lang="ko-KR" altLang="en-US" sz="1200" dirty="0" err="1"/>
              <a:t>크롤링을</a:t>
            </a:r>
            <a:r>
              <a:rPr lang="ko-KR" altLang="en-US" sz="1200" dirty="0"/>
              <a:t> 진행 할 때 이미 완료된 장소는 넘어가도록 합니다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6779-8C34-4FA8-ABCB-64879AB6D9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47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크롤링이</a:t>
            </a:r>
            <a:r>
              <a:rPr lang="ko-KR" altLang="en-US" dirty="0"/>
              <a:t> 진행되면 </a:t>
            </a:r>
            <a:r>
              <a:rPr lang="ko-KR" altLang="en-US" dirty="0" err="1"/>
              <a:t>방금전에</a:t>
            </a:r>
            <a:r>
              <a:rPr lang="ko-KR" altLang="en-US" dirty="0"/>
              <a:t> 보여드렸던 리뷰 리스트 파일의 인덱스 번호를 기준으로 한 장소 당 하나의 파일로 저장되어집니다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저장 된 파일은 인덱스</a:t>
            </a:r>
            <a:r>
              <a:rPr lang="en-US" altLang="ko-KR" dirty="0"/>
              <a:t>, </a:t>
            </a:r>
            <a:r>
              <a:rPr lang="ko-KR" altLang="en-US" dirty="0"/>
              <a:t>타이틀</a:t>
            </a:r>
            <a:r>
              <a:rPr lang="en-US" altLang="ko-KR" dirty="0"/>
              <a:t>, </a:t>
            </a:r>
            <a:r>
              <a:rPr lang="ko-KR" altLang="en-US" dirty="0" err="1"/>
              <a:t>레이팅</a:t>
            </a:r>
            <a:r>
              <a:rPr lang="en-US" altLang="ko-KR" dirty="0"/>
              <a:t>, </a:t>
            </a:r>
            <a:r>
              <a:rPr lang="ko-KR" altLang="en-US" dirty="0"/>
              <a:t>콘텐트</a:t>
            </a:r>
            <a:r>
              <a:rPr lang="en-US" altLang="ko-KR" dirty="0"/>
              <a:t>, </a:t>
            </a:r>
            <a:r>
              <a:rPr lang="ko-KR" altLang="en-US" dirty="0"/>
              <a:t>데이트</a:t>
            </a:r>
            <a:r>
              <a:rPr lang="en-US" altLang="ko-KR" dirty="0"/>
              <a:t>, </a:t>
            </a:r>
            <a:r>
              <a:rPr lang="ko-KR" altLang="en-US" dirty="0"/>
              <a:t>랭귀지 총 </a:t>
            </a:r>
            <a:r>
              <a:rPr lang="ko-KR" altLang="en-US" dirty="0" err="1"/>
              <a:t>여섯개의</a:t>
            </a:r>
            <a:r>
              <a:rPr lang="ko-KR" altLang="en-US" dirty="0"/>
              <a:t> 필드를 가진 </a:t>
            </a:r>
            <a:r>
              <a:rPr lang="en-US" altLang="ko-KR" dirty="0"/>
              <a:t>csv </a:t>
            </a:r>
            <a:r>
              <a:rPr lang="ko-KR" altLang="en-US" dirty="0"/>
              <a:t>파일로 저장 되는데요</a:t>
            </a:r>
            <a:endParaRPr lang="en-US" altLang="ko-KR" dirty="0"/>
          </a:p>
          <a:p>
            <a:r>
              <a:rPr lang="ko-KR" altLang="en-US" dirty="0"/>
              <a:t>여기서 타이틀 </a:t>
            </a:r>
            <a:r>
              <a:rPr lang="ko-KR" altLang="en-US" dirty="0" err="1"/>
              <a:t>레이팅</a:t>
            </a:r>
            <a:r>
              <a:rPr lang="ko-KR" altLang="en-US" dirty="0"/>
              <a:t> 콘텐트 데이트는 앞에서 말씀 드렸던 리뷰의 </a:t>
            </a:r>
            <a:r>
              <a:rPr lang="en-US" altLang="ko-KR" dirty="0"/>
              <a:t>4</a:t>
            </a:r>
            <a:r>
              <a:rPr lang="ko-KR" altLang="en-US" dirty="0"/>
              <a:t>가지 요소들이고</a:t>
            </a:r>
            <a:r>
              <a:rPr lang="en-US" altLang="ko-KR" dirty="0"/>
              <a:t>, </a:t>
            </a:r>
            <a:r>
              <a:rPr lang="ko-KR" altLang="en-US" dirty="0"/>
              <a:t>인덱스는 리뷰의 순서가 아닌</a:t>
            </a:r>
            <a:r>
              <a:rPr lang="en-US" altLang="ko-KR" dirty="0"/>
              <a:t>, </a:t>
            </a:r>
            <a:r>
              <a:rPr lang="ko-KR" altLang="en-US" dirty="0"/>
              <a:t>리뷰 리스트에 있는 인덱스 번호를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여기까지 리뷰 </a:t>
            </a:r>
            <a:r>
              <a:rPr lang="ko-KR" altLang="en-US" dirty="0" err="1"/>
              <a:t>크롤링에</a:t>
            </a:r>
            <a:r>
              <a:rPr lang="ko-KR" altLang="en-US" dirty="0"/>
              <a:t> 대한 전반적인 설명을 드렸습니다</a:t>
            </a:r>
            <a:r>
              <a:rPr lang="en-US" altLang="ko-KR" dirty="0"/>
              <a:t>. </a:t>
            </a:r>
            <a:r>
              <a:rPr lang="ko-KR" altLang="en-US" dirty="0"/>
              <a:t>혹시 질문이 </a:t>
            </a:r>
            <a:r>
              <a:rPr lang="ko-KR" altLang="en-US" dirty="0" err="1"/>
              <a:t>있으신지</a:t>
            </a:r>
            <a:r>
              <a:rPr lang="en-US" altLang="ko-KR" dirty="0"/>
              <a:t>,,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6779-8C34-4FA8-ABCB-64879AB6D9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1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6779-8C34-4FA8-ABCB-64879AB6D9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</a:t>
            </a:r>
            <a:r>
              <a:rPr lang="ko-KR" altLang="en-US" dirty="0" err="1"/>
              <a:t>번쨰로</a:t>
            </a:r>
            <a:r>
              <a:rPr lang="ko-KR" altLang="en-US" dirty="0"/>
              <a:t> 리뷰 </a:t>
            </a:r>
            <a:r>
              <a:rPr lang="ko-KR" altLang="en-US" dirty="0" err="1"/>
              <a:t>크롤링의</a:t>
            </a:r>
            <a:r>
              <a:rPr lang="ko-KR" altLang="en-US" dirty="0"/>
              <a:t> 알고리즘을 간단하게 말로 풀어서 설명 드리자면</a:t>
            </a:r>
            <a:endParaRPr lang="en-US" altLang="ko-KR" dirty="0"/>
          </a:p>
          <a:p>
            <a:r>
              <a:rPr lang="ko-KR" altLang="en-US" dirty="0"/>
              <a:t>가장 먼저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r>
              <a:rPr lang="ko-KR" altLang="en-US" dirty="0"/>
              <a:t> 할 언어를 선택합니다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저희가 크롤링할 언어에는 영어</a:t>
            </a:r>
            <a:r>
              <a:rPr lang="en-US" altLang="ko-KR" dirty="0"/>
              <a:t>, </a:t>
            </a:r>
            <a:r>
              <a:rPr lang="ko-KR" altLang="en-US" dirty="0"/>
              <a:t>한국어</a:t>
            </a:r>
            <a:r>
              <a:rPr lang="en-US" altLang="ko-KR" dirty="0"/>
              <a:t>, </a:t>
            </a:r>
            <a:r>
              <a:rPr lang="ko-KR" altLang="en-US" dirty="0"/>
              <a:t>중국어</a:t>
            </a:r>
            <a:r>
              <a:rPr lang="en-US" altLang="ko-KR" dirty="0"/>
              <a:t>, </a:t>
            </a:r>
            <a:r>
              <a:rPr lang="ko-KR" altLang="en-US" dirty="0"/>
              <a:t>일본어 등이 있고</a:t>
            </a:r>
            <a:r>
              <a:rPr lang="en-US" altLang="ko-KR" dirty="0"/>
              <a:t>. </a:t>
            </a:r>
            <a:r>
              <a:rPr lang="ko-KR" altLang="en-US" dirty="0"/>
              <a:t>그 중 하나를 클릭해 </a:t>
            </a:r>
            <a:r>
              <a:rPr lang="ko-KR" altLang="en-US" dirty="0" err="1"/>
              <a:t>크롤링을</a:t>
            </a:r>
            <a:r>
              <a:rPr lang="ko-KR" altLang="en-US" dirty="0"/>
              <a:t> 시작하게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다음으로는 방금 선택한 언어의 리뷰 개수 즉</a:t>
            </a:r>
            <a:r>
              <a:rPr lang="en-US" altLang="ko-KR" dirty="0"/>
              <a:t>, </a:t>
            </a:r>
            <a:r>
              <a:rPr lang="ko-KR" altLang="en-US" dirty="0"/>
              <a:t>마지막 페이지수를 파악합니다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마지막 페이지수만큼 다음 버튼을 클릭하고</a:t>
            </a:r>
            <a:r>
              <a:rPr lang="en-US" altLang="ko-KR" dirty="0"/>
              <a:t>, </a:t>
            </a:r>
            <a:r>
              <a:rPr lang="ko-KR" altLang="en-US" dirty="0"/>
              <a:t>리뷰의 양에 제한을 두기 위해서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현재 리뷰의 개수를 </a:t>
            </a:r>
            <a:r>
              <a:rPr lang="en-US" altLang="ko-KR" dirty="0"/>
              <a:t>100</a:t>
            </a:r>
            <a:r>
              <a:rPr lang="ko-KR" altLang="en-US" dirty="0"/>
              <a:t>개에서 </a:t>
            </a:r>
            <a:r>
              <a:rPr lang="en-US" altLang="ko-KR" dirty="0"/>
              <a:t>5000</a:t>
            </a:r>
            <a:r>
              <a:rPr lang="ko-KR" altLang="en-US" dirty="0"/>
              <a:t>개 사이로 제한을 두고 있는데요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들어 한 페이지에 </a:t>
            </a:r>
            <a:r>
              <a:rPr lang="en-US" altLang="ko-KR" dirty="0"/>
              <a:t>5</a:t>
            </a:r>
            <a:r>
              <a:rPr lang="ko-KR" altLang="en-US" dirty="0"/>
              <a:t>개의 리뷰가 있고</a:t>
            </a:r>
            <a:r>
              <a:rPr lang="en-US" altLang="ko-KR" dirty="0"/>
              <a:t>, </a:t>
            </a:r>
            <a:r>
              <a:rPr lang="ko-KR" altLang="en-US" dirty="0"/>
              <a:t>사진과 같이</a:t>
            </a:r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219 </a:t>
            </a:r>
            <a:r>
              <a:rPr lang="ko-KR" altLang="en-US" dirty="0"/>
              <a:t>페이지가 있을 경우 최소 </a:t>
            </a:r>
            <a:r>
              <a:rPr lang="en-US" altLang="ko-KR" dirty="0"/>
              <a:t>1091~1095</a:t>
            </a:r>
            <a:r>
              <a:rPr lang="ko-KR" altLang="en-US" dirty="0"/>
              <a:t>개의 리뷰를 가지게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20</a:t>
            </a:r>
            <a:r>
              <a:rPr lang="ko-KR" altLang="en-US" dirty="0"/>
              <a:t>페이지 미만일 경우 총 리뷰 개수가 </a:t>
            </a:r>
            <a:r>
              <a:rPr lang="en-US" altLang="ko-KR" dirty="0"/>
              <a:t>100</a:t>
            </a:r>
            <a:r>
              <a:rPr lang="ko-KR" altLang="en-US" dirty="0"/>
              <a:t>개 이하 이므로 그런 장소에 대해서는 리뷰를 긁지 않도록 필터링을 하는 역할 또한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6779-8C34-4FA8-ABCB-64879AB6D9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37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페이지의 개수를 파악하고 나면</a:t>
            </a:r>
            <a:r>
              <a:rPr lang="en-US" altLang="ko-KR" dirty="0"/>
              <a:t>, </a:t>
            </a:r>
            <a:r>
              <a:rPr lang="ko-KR" altLang="en-US" dirty="0"/>
              <a:t>본격적으로 리뷰 데이터를 </a:t>
            </a:r>
            <a:r>
              <a:rPr lang="ko-KR" altLang="en-US" dirty="0" err="1"/>
              <a:t>크롤링</a:t>
            </a:r>
            <a:r>
              <a:rPr lang="ko-KR" altLang="en-US" dirty="0"/>
              <a:t> 하기 시작합니다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크롤링</a:t>
            </a:r>
            <a:r>
              <a:rPr lang="ko-KR" altLang="en-US" dirty="0"/>
              <a:t> 대상은 리뷰 데이터의 </a:t>
            </a:r>
            <a:r>
              <a:rPr lang="en-US" altLang="ko-KR" dirty="0"/>
              <a:t>4</a:t>
            </a:r>
            <a:r>
              <a:rPr lang="ko-KR" altLang="en-US" dirty="0"/>
              <a:t>가지 요소인 평점</a:t>
            </a:r>
            <a:r>
              <a:rPr lang="en-US" altLang="ko-KR" dirty="0"/>
              <a:t>, </a:t>
            </a:r>
            <a:r>
              <a:rPr lang="ko-KR" altLang="en-US" dirty="0"/>
              <a:t>리뷰제목</a:t>
            </a:r>
            <a:r>
              <a:rPr lang="en-US" altLang="ko-KR" dirty="0"/>
              <a:t>, </a:t>
            </a:r>
            <a:r>
              <a:rPr lang="ko-KR" altLang="en-US" dirty="0"/>
              <a:t>리뷰내용</a:t>
            </a:r>
            <a:r>
              <a:rPr lang="en-US" altLang="ko-KR" dirty="0"/>
              <a:t>, </a:t>
            </a:r>
            <a:r>
              <a:rPr lang="ko-KR" altLang="en-US" dirty="0"/>
              <a:t>방문날짜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다음 버튼을 누르면서</a:t>
            </a:r>
            <a:r>
              <a:rPr lang="en-US" altLang="ko-KR" dirty="0"/>
              <a:t> </a:t>
            </a:r>
            <a:r>
              <a:rPr lang="ko-KR" altLang="en-US" dirty="0"/>
              <a:t>한페이지를 통째로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 페이지까지 </a:t>
            </a:r>
            <a:r>
              <a:rPr lang="ko-KR" altLang="en-US" dirty="0" err="1"/>
              <a:t>크롤링을</a:t>
            </a:r>
            <a:r>
              <a:rPr lang="ko-KR" altLang="en-US" dirty="0"/>
              <a:t> 마치고 나면</a:t>
            </a:r>
            <a:r>
              <a:rPr lang="en-US" altLang="ko-KR" dirty="0"/>
              <a:t>, </a:t>
            </a:r>
            <a:r>
              <a:rPr lang="ko-KR" altLang="en-US" dirty="0"/>
              <a:t>특정 파일에</a:t>
            </a:r>
            <a:r>
              <a:rPr lang="en-US" altLang="ko-KR" dirty="0"/>
              <a:t>  </a:t>
            </a:r>
            <a:r>
              <a:rPr lang="ko-KR" altLang="en-US" dirty="0"/>
              <a:t>그 장소에 대한 </a:t>
            </a:r>
            <a:r>
              <a:rPr lang="ko-KR" altLang="en-US" dirty="0" err="1"/>
              <a:t>크롤링을</a:t>
            </a:r>
            <a:r>
              <a:rPr lang="ko-KR" altLang="en-US" dirty="0"/>
              <a:t> 완료했다는 표식을 남기고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en-US" altLang="ko-KR" dirty="0" err="1"/>
              <a:t>url</a:t>
            </a:r>
            <a:r>
              <a:rPr lang="ko-KR" altLang="en-US" dirty="0"/>
              <a:t>을 가지고 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파일에 대해서는 뒤에서 설명을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과정을 모든 장소에 대해서 반복하게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6779-8C34-4FA8-ABCB-64879AB6D9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7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 드렸던 가장 핵심이 되는 </a:t>
            </a:r>
            <a:r>
              <a:rPr lang="en-US" altLang="ko-KR" dirty="0"/>
              <a:t>4</a:t>
            </a:r>
            <a:r>
              <a:rPr lang="ko-KR" altLang="en-US" dirty="0"/>
              <a:t>가지 데이터를 긁어오는 코드를 설명해 드리도록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첫째로 </a:t>
            </a:r>
            <a:r>
              <a:rPr lang="ko-KR" altLang="en-US" dirty="0" err="1"/>
              <a:t>스트랩파이는</a:t>
            </a:r>
            <a:r>
              <a:rPr lang="ko-KR" altLang="en-US" dirty="0"/>
              <a:t> </a:t>
            </a:r>
            <a:r>
              <a:rPr lang="ko-KR" altLang="en-US" dirty="0" err="1"/>
              <a:t>크롤링을</a:t>
            </a:r>
            <a:r>
              <a:rPr lang="ko-KR" altLang="en-US" dirty="0"/>
              <a:t> 하기 위한 기본이 되는 함수들을 </a:t>
            </a:r>
            <a:r>
              <a:rPr lang="ko-KR" altLang="en-US" dirty="0" err="1"/>
              <a:t>모아놓은</a:t>
            </a:r>
            <a:r>
              <a:rPr lang="ko-KR" altLang="en-US" dirty="0"/>
              <a:t> 파일로써 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ko-KR" altLang="en-US" dirty="0" err="1"/>
              <a:t>크롤링</a:t>
            </a:r>
            <a:r>
              <a:rPr lang="ko-KR" altLang="en-US" dirty="0"/>
              <a:t> 코드에 </a:t>
            </a:r>
            <a:r>
              <a:rPr lang="en-US" altLang="ko-KR" dirty="0"/>
              <a:t>import </a:t>
            </a:r>
            <a:r>
              <a:rPr lang="ko-KR" altLang="en-US" dirty="0"/>
              <a:t>되어 사용 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스트랩</a:t>
            </a:r>
            <a:r>
              <a:rPr lang="ko-KR" altLang="en-US" dirty="0"/>
              <a:t> 파이에는 </a:t>
            </a:r>
            <a:r>
              <a:rPr lang="ko-KR" altLang="en-US" dirty="0" err="1"/>
              <a:t>새로고침을</a:t>
            </a:r>
            <a:r>
              <a:rPr lang="ko-KR" altLang="en-US" dirty="0"/>
              <a:t> 하기 위한 </a:t>
            </a:r>
            <a:r>
              <a:rPr lang="ko-KR" altLang="en-US" dirty="0" err="1"/>
              <a:t>리프레시</a:t>
            </a:r>
            <a:r>
              <a:rPr lang="ko-KR" altLang="en-US" dirty="0"/>
              <a:t> 메소드 </a:t>
            </a:r>
            <a:r>
              <a:rPr lang="ko-KR" altLang="en-US" dirty="0" err="1"/>
              <a:t>라던가</a:t>
            </a:r>
            <a:r>
              <a:rPr lang="en-US" altLang="ko-KR" dirty="0"/>
              <a:t>, </a:t>
            </a:r>
            <a:r>
              <a:rPr lang="ko-KR" altLang="en-US" dirty="0"/>
              <a:t>크롬 드라이버를 이용해 웹페이지를 여는 로드 웹 드라이버 메소드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문자형을 정수형으로 변환해 주는 메서드 등이 </a:t>
            </a:r>
            <a:r>
              <a:rPr lang="ko-KR" altLang="en-US" dirty="0" err="1"/>
              <a:t>포함되어있는</a:t>
            </a:r>
            <a:endParaRPr lang="en-US" altLang="ko-KR" dirty="0"/>
          </a:p>
          <a:p>
            <a:r>
              <a:rPr lang="ko-KR" altLang="en-US" dirty="0"/>
              <a:t>아주 기본적인 모듈 파일로써 작용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6779-8C34-4FA8-ABCB-64879AB6D9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3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네가지 요소 중 첫 번째로</a:t>
            </a:r>
            <a:r>
              <a:rPr lang="en-US" altLang="ko-KR" dirty="0"/>
              <a:t>,</a:t>
            </a:r>
            <a:r>
              <a:rPr lang="ko-KR" altLang="en-US" dirty="0"/>
              <a:t> 타이틀을 크롤링하는 코드를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간단하고 기본이 되는 형태로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 err="1"/>
              <a:t>셀렉터를</a:t>
            </a:r>
            <a:r>
              <a:rPr lang="ko-KR" altLang="en-US" dirty="0"/>
              <a:t> 이용해 바로 원하는 데이터를 가져올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태그구조가 여러 개인 경우 </a:t>
            </a:r>
            <a:r>
              <a:rPr lang="en-US" altLang="ko-KR" dirty="0"/>
              <a:t>title</a:t>
            </a:r>
            <a:r>
              <a:rPr lang="ko-KR" altLang="en-US" dirty="0"/>
              <a:t>을 가져오는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 err="1"/>
              <a:t>셀렉터</a:t>
            </a:r>
            <a:r>
              <a:rPr lang="ko-KR" altLang="en-US" dirty="0"/>
              <a:t> 또한 여러 개 존재할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경우 랜덤으로 등장하는 여러 태그구조에 대응하기 위해</a:t>
            </a:r>
            <a:r>
              <a:rPr lang="en-US" altLang="ko-KR" dirty="0"/>
              <a:t>, </a:t>
            </a:r>
            <a:r>
              <a:rPr lang="ko-KR" altLang="en-US" dirty="0"/>
              <a:t>사진과 같이 </a:t>
            </a:r>
            <a:r>
              <a:rPr lang="en-US" altLang="ko-KR" dirty="0"/>
              <a:t>if not </a:t>
            </a:r>
            <a:r>
              <a:rPr lang="ko-KR" altLang="en-US" dirty="0"/>
              <a:t>문을 이용하여 예외처리를 해주게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그렇게 가져온 </a:t>
            </a:r>
            <a:r>
              <a:rPr lang="en-US" altLang="ko-KR" dirty="0"/>
              <a:t>element</a:t>
            </a:r>
            <a:r>
              <a:rPr lang="ko-KR" altLang="en-US" dirty="0"/>
              <a:t>를 </a:t>
            </a:r>
            <a:r>
              <a:rPr lang="en-US" altLang="ko-KR" dirty="0"/>
              <a:t>.text</a:t>
            </a:r>
            <a:r>
              <a:rPr lang="ko-KR" altLang="en-US" dirty="0"/>
              <a:t> 메서드를 이용해 태그를 벗겨낸 후</a:t>
            </a:r>
            <a:r>
              <a:rPr lang="en-US" altLang="ko-KR" dirty="0"/>
              <a:t>, </a:t>
            </a:r>
            <a:r>
              <a:rPr lang="ko-KR" altLang="en-US" dirty="0"/>
              <a:t>그 알맹이를 저장합니다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6779-8C34-4FA8-ABCB-64879AB6D9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68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레이팅</a:t>
            </a:r>
            <a:r>
              <a:rPr lang="ko-KR" altLang="en-US" dirty="0"/>
              <a:t> 메서드는 각 리뷰의 평점을 </a:t>
            </a:r>
            <a:r>
              <a:rPr lang="ko-KR" altLang="en-US" dirty="0" err="1"/>
              <a:t>크롤링</a:t>
            </a:r>
            <a:r>
              <a:rPr lang="ko-KR" altLang="en-US" dirty="0"/>
              <a:t> 하는 역할을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레이팅</a:t>
            </a:r>
            <a:r>
              <a:rPr lang="ko-KR" altLang="en-US" dirty="0"/>
              <a:t> 같은 경우는</a:t>
            </a:r>
            <a:r>
              <a:rPr lang="en-US" altLang="ko-KR" dirty="0"/>
              <a:t> </a:t>
            </a:r>
            <a:r>
              <a:rPr lang="ko-KR" altLang="en-US" dirty="0"/>
              <a:t>이미지로 </a:t>
            </a:r>
            <a:r>
              <a:rPr lang="ko-KR" altLang="en-US" dirty="0" err="1"/>
              <a:t>나타내지고</a:t>
            </a:r>
            <a:r>
              <a:rPr lang="en-US" altLang="ko-KR" dirty="0"/>
              <a:t>, </a:t>
            </a:r>
            <a:r>
              <a:rPr lang="ko-KR" altLang="en-US" dirty="0"/>
              <a:t>태그를 보시면 태그 안에 알맹이 즉 데이터를 가지고 있지 않은 케이스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그렇기 때문에 단순히 태그를 가져와서 데이터를 추출하는 것이 아닌</a:t>
            </a:r>
            <a:r>
              <a:rPr lang="en-US" altLang="ko-KR" dirty="0"/>
              <a:t>, </a:t>
            </a:r>
            <a:r>
              <a:rPr lang="ko-KR" altLang="en-US" dirty="0"/>
              <a:t>그 태그의 클래스 명을 이용합니다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스트랩</a:t>
            </a:r>
            <a:r>
              <a:rPr lang="ko-KR" altLang="en-US" dirty="0"/>
              <a:t> 파이에 있는 메소드를 활용해 정규 표현식과 형 변환을 하여 클래스명에 들어있는 평점을 정수화 해서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6779-8C34-4FA8-ABCB-64879AB6D9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평점 데이터를 가져오는 스크랩 </a:t>
            </a:r>
            <a:r>
              <a:rPr lang="ko-KR" altLang="en-US" dirty="0" err="1"/>
              <a:t>레이팅</a:t>
            </a:r>
            <a:r>
              <a:rPr lang="ko-KR" altLang="en-US" dirty="0"/>
              <a:t> 메서드 전체를 보시면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레이팅의</a:t>
            </a:r>
            <a:r>
              <a:rPr lang="ko-KR" altLang="en-US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selector </a:t>
            </a:r>
            <a:r>
              <a:rPr lang="ko-KR" altLang="en-US" dirty="0"/>
              <a:t>경로를 통해 </a:t>
            </a:r>
            <a:r>
              <a:rPr lang="en-US" altLang="ko-KR" dirty="0"/>
              <a:t>element</a:t>
            </a:r>
            <a:r>
              <a:rPr lang="ko-KR" altLang="en-US" dirty="0"/>
              <a:t>들을 가져오고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element</a:t>
            </a:r>
            <a:r>
              <a:rPr lang="ko-KR" altLang="en-US" dirty="0"/>
              <a:t>들의 </a:t>
            </a:r>
            <a:r>
              <a:rPr lang="en-US" altLang="ko-KR" dirty="0"/>
              <a:t>class</a:t>
            </a:r>
            <a:r>
              <a:rPr lang="ko-KR" altLang="en-US" dirty="0"/>
              <a:t>명을 </a:t>
            </a:r>
            <a:r>
              <a:rPr lang="en-US" altLang="ko-KR" dirty="0"/>
              <a:t>get attribute</a:t>
            </a:r>
            <a:r>
              <a:rPr lang="ko-KR" altLang="en-US" dirty="0"/>
              <a:t>라는 </a:t>
            </a:r>
            <a:r>
              <a:rPr lang="ko-KR" altLang="en-US" dirty="0" err="1"/>
              <a:t>셀레니움</a:t>
            </a:r>
            <a:r>
              <a:rPr lang="ko-KR" altLang="en-US" dirty="0"/>
              <a:t> 기본 메서드를 이용해 가져온 뒤</a:t>
            </a:r>
            <a:endParaRPr lang="en-US" altLang="ko-KR" dirty="0"/>
          </a:p>
          <a:p>
            <a:r>
              <a:rPr lang="ko-KR" altLang="en-US" dirty="0"/>
              <a:t>이를 앞에서 본 정수로 변환해주는 </a:t>
            </a:r>
            <a:r>
              <a:rPr lang="ko-KR" altLang="en-US" dirty="0" err="1"/>
              <a:t>스트랩파이의</a:t>
            </a:r>
            <a:r>
              <a:rPr lang="ko-KR" altLang="en-US" dirty="0"/>
              <a:t> 메서드 매개변수로 넣어서 그 결과 값을 저장하는 방식임을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6779-8C34-4FA8-ABCB-64879AB6D9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695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리뷰의 내용을 </a:t>
            </a:r>
            <a:r>
              <a:rPr lang="ko-KR" altLang="en-US" dirty="0" err="1"/>
              <a:t>크롤링</a:t>
            </a:r>
            <a:r>
              <a:rPr lang="ko-KR" altLang="en-US" dirty="0"/>
              <a:t> 하는 경우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리뷰의 내용이 길어지면 </a:t>
            </a:r>
            <a:r>
              <a:rPr lang="ko-KR" altLang="en-US" dirty="0" err="1"/>
              <a:t>더보기</a:t>
            </a:r>
            <a:r>
              <a:rPr lang="ko-KR" altLang="en-US" dirty="0"/>
              <a:t> 버튼이 생성되는데</a:t>
            </a:r>
            <a:r>
              <a:rPr lang="en-US" altLang="ko-KR" dirty="0"/>
              <a:t>, </a:t>
            </a:r>
            <a:r>
              <a:rPr lang="ko-KR" altLang="en-US" dirty="0"/>
              <a:t>이 때 </a:t>
            </a:r>
            <a:r>
              <a:rPr lang="ko-KR" altLang="en-US" dirty="0" err="1"/>
              <a:t>더보기</a:t>
            </a:r>
            <a:r>
              <a:rPr lang="ko-KR" altLang="en-US" dirty="0"/>
              <a:t> 버튼을 클릭해야 리뷰가 잘리지 않고</a:t>
            </a:r>
            <a:endParaRPr lang="en-US" altLang="ko-KR" dirty="0"/>
          </a:p>
          <a:p>
            <a:r>
              <a:rPr lang="ko-KR" altLang="en-US" dirty="0"/>
              <a:t>전체 내용이 모두 가져와집니다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ko-KR" altLang="en-US" dirty="0" err="1"/>
              <a:t>더보기</a:t>
            </a:r>
            <a:r>
              <a:rPr lang="ko-KR" altLang="en-US" dirty="0"/>
              <a:t> 버튼을 가장 먼저 눌러 주는데요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더보기</a:t>
            </a:r>
            <a:r>
              <a:rPr lang="ko-KR" altLang="en-US" dirty="0"/>
              <a:t> 버튼은 사진과 같이 길어지는 리뷰에만 존재하는데</a:t>
            </a:r>
            <a:r>
              <a:rPr lang="en-US" altLang="ko-KR" dirty="0"/>
              <a:t>, </a:t>
            </a:r>
            <a:r>
              <a:rPr lang="ko-KR" altLang="en-US" dirty="0"/>
              <a:t>어떤 리뷰의 </a:t>
            </a:r>
            <a:r>
              <a:rPr lang="ko-KR" altLang="en-US" dirty="0" err="1"/>
              <a:t>더보기</a:t>
            </a:r>
            <a:r>
              <a:rPr lang="ko-KR" altLang="en-US" dirty="0"/>
              <a:t> 버튼을 눌렀을 때</a:t>
            </a:r>
            <a:endParaRPr lang="en-US" altLang="ko-KR" dirty="0"/>
          </a:p>
          <a:p>
            <a:r>
              <a:rPr lang="ko-KR" altLang="en-US" dirty="0"/>
              <a:t> 그 리뷰 밑에 있는 리뷰들은 자동으로 </a:t>
            </a:r>
            <a:r>
              <a:rPr lang="ko-KR" altLang="en-US" dirty="0" err="1"/>
              <a:t>더보기</a:t>
            </a:r>
            <a:r>
              <a:rPr lang="ko-KR" altLang="en-US" dirty="0"/>
              <a:t> 버튼이 눌린다는 특성이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존재하는 </a:t>
            </a:r>
            <a:r>
              <a:rPr lang="ko-KR" altLang="en-US" dirty="0" err="1"/>
              <a:t>더보기</a:t>
            </a:r>
            <a:r>
              <a:rPr lang="ko-KR" altLang="en-US" dirty="0"/>
              <a:t> 버튼의 가장 첫 번째 것을 클릭해야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6779-8C34-4FA8-ABCB-64879AB6D9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7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첫번째 사진의 </a:t>
            </a:r>
            <a:r>
              <a:rPr lang="ko-KR" altLang="en-US" dirty="0" err="1"/>
              <a:t>코드에서와</a:t>
            </a:r>
            <a:r>
              <a:rPr lang="ko-KR" altLang="en-US" dirty="0"/>
              <a:t> 같이 이렇게 존재하는 </a:t>
            </a:r>
            <a:r>
              <a:rPr lang="ko-KR" altLang="en-US" dirty="0" err="1"/>
              <a:t>더보기</a:t>
            </a:r>
            <a:r>
              <a:rPr lang="ko-KR" altLang="en-US" dirty="0"/>
              <a:t> 버튼을 가져온 후 가장 첫 번째 것을 클릭해야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버튼을 클릭하고 난 뒤에는 타이틀을 가져왔던 것처럼 리뷰 내용에 해당하는 </a:t>
            </a:r>
            <a:r>
              <a:rPr lang="en-US" altLang="ko-KR" dirty="0" err="1"/>
              <a:t>css</a:t>
            </a:r>
            <a:r>
              <a:rPr lang="en-US" altLang="ko-KR" dirty="0"/>
              <a:t> selector </a:t>
            </a:r>
            <a:r>
              <a:rPr lang="ko-KR" altLang="en-US" dirty="0"/>
              <a:t>경로를 가져와 저장하게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6779-8C34-4FA8-ABCB-64879AB6D9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6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openclipart.org/detail/15964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95308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1562" y="1664081"/>
            <a:ext cx="6711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</a:rPr>
              <a:t>여행고수 리뷰</a:t>
            </a:r>
            <a:r>
              <a:rPr lang="en-US" altLang="ko-KR" sz="4000" b="1" dirty="0">
                <a:solidFill>
                  <a:schemeClr val="tx2"/>
                </a:solidFill>
              </a:rPr>
              <a:t> </a:t>
            </a:r>
            <a:r>
              <a:rPr lang="ko-KR" altLang="en-US" sz="4000" b="1" dirty="0" err="1">
                <a:solidFill>
                  <a:schemeClr val="tx2"/>
                </a:solidFill>
              </a:rPr>
              <a:t>크롤링</a:t>
            </a:r>
            <a:r>
              <a:rPr lang="ko-KR" altLang="en-US" sz="4000" b="1" dirty="0">
                <a:solidFill>
                  <a:schemeClr val="tx2"/>
                </a:solidFill>
              </a:rPr>
              <a:t> 핵심정리</a:t>
            </a:r>
            <a:r>
              <a:rPr lang="en-US" altLang="ko-KR" sz="4000" b="1" dirty="0">
                <a:solidFill>
                  <a:schemeClr val="tx2"/>
                </a:solidFill>
              </a:rPr>
              <a:t>  </a:t>
            </a:r>
            <a:endParaRPr lang="ko-KR" altLang="en-US" sz="4000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C976B-437F-4AAE-B324-F66A7143D6B5}"/>
              </a:ext>
            </a:extLst>
          </p:cNvPr>
          <p:cNvSpPr txBox="1"/>
          <p:nvPr/>
        </p:nvSpPr>
        <p:spPr>
          <a:xfrm>
            <a:off x="6525088" y="5344358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20171518 </a:t>
            </a:r>
            <a:r>
              <a:rPr lang="ko-KR" altLang="en-US" dirty="0"/>
              <a:t>박수현</a:t>
            </a:r>
            <a:endParaRPr lang="en-US" altLang="ko-KR" dirty="0"/>
          </a:p>
          <a:p>
            <a:r>
              <a:rPr lang="en-US" altLang="ko-KR" dirty="0"/>
              <a:t>20171588 </a:t>
            </a:r>
            <a:r>
              <a:rPr lang="ko-KR" altLang="en-US" dirty="0" err="1"/>
              <a:t>최유빈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8AB93-B621-4D45-814C-2994437BE4A4}"/>
              </a:ext>
            </a:extLst>
          </p:cNvPr>
          <p:cNvSpPr txBox="1"/>
          <p:nvPr/>
        </p:nvSpPr>
        <p:spPr>
          <a:xfrm>
            <a:off x="1953088" y="2661681"/>
            <a:ext cx="6711517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  - 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</a:rPr>
              <a:t>크롤링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 알고리즘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  - 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코드 설명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  - 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파일의 저장 구조</a:t>
            </a:r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7"/>
    </mc:Choice>
    <mc:Fallback>
      <p:transition spd="slow" advTm="21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520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2. </a:t>
            </a:r>
            <a:r>
              <a:rPr lang="ko-KR" altLang="en-US" sz="4400" dirty="0" err="1">
                <a:solidFill>
                  <a:schemeClr val="accent1"/>
                </a:solidFill>
              </a:rPr>
              <a:t>크롤링</a:t>
            </a:r>
            <a:r>
              <a:rPr lang="ko-KR" altLang="en-US" sz="4400" dirty="0">
                <a:solidFill>
                  <a:schemeClr val="accent1"/>
                </a:solidFill>
              </a:rPr>
              <a:t> 코드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875" y="1515518"/>
            <a:ext cx="76581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Visiting Date</a:t>
            </a:r>
          </a:p>
          <a:p>
            <a:r>
              <a:rPr lang="en-US" altLang="ko-KR" sz="1400" dirty="0"/>
              <a:t>      </a:t>
            </a:r>
            <a:r>
              <a:rPr lang="en-US" altLang="ko-KR" sz="1600" dirty="0"/>
              <a:t>visiting date</a:t>
            </a:r>
            <a:r>
              <a:rPr lang="ko-KR" altLang="en-US" sz="1600" dirty="0"/>
              <a:t>는 리뷰의 필수 요소가 아니기 때문에 사용자에 따라서 기입을 하지 않은 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리뷰도 존재</a:t>
            </a:r>
            <a:r>
              <a:rPr lang="en-US" altLang="ko-KR" sz="1600" dirty="0"/>
              <a:t>. </a:t>
            </a:r>
            <a:r>
              <a:rPr lang="ko-KR" altLang="en-US" sz="1600" dirty="0"/>
              <a:t>이것들은 따로 </a:t>
            </a:r>
            <a:r>
              <a:rPr lang="en-US" altLang="ko-KR" sz="1600" dirty="0">
                <a:solidFill>
                  <a:srgbClr val="FF0000"/>
                </a:solidFill>
              </a:rPr>
              <a:t>null</a:t>
            </a:r>
            <a:r>
              <a:rPr lang="ko-KR" altLang="en-US" sz="1600" dirty="0">
                <a:solidFill>
                  <a:srgbClr val="FF0000"/>
                </a:solidFill>
              </a:rPr>
              <a:t>값으로 치환</a:t>
            </a:r>
            <a:r>
              <a:rPr lang="ko-KR" altLang="en-US" sz="1600" dirty="0"/>
              <a:t>해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줘야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  </a:t>
            </a:r>
          </a:p>
          <a:p>
            <a:r>
              <a:rPr lang="ko-KR" altLang="en-US" sz="1600" dirty="0"/>
              <a:t>     날짜를 싸고 있는 </a:t>
            </a:r>
            <a:r>
              <a:rPr lang="en-US" altLang="ko-KR" sz="1600" dirty="0"/>
              <a:t>&lt;span&gt; </a:t>
            </a:r>
            <a:r>
              <a:rPr lang="ko-KR" altLang="en-US" sz="1600" dirty="0"/>
              <a:t>태그만을 </a:t>
            </a:r>
            <a:r>
              <a:rPr lang="ko-KR" altLang="en-US" sz="1600" dirty="0" err="1"/>
              <a:t>태그만을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</a:t>
            </a:r>
            <a:r>
              <a:rPr lang="ko-KR" altLang="en-US" sz="1600" dirty="0"/>
              <a:t>경로를 통해 가져올 수 있으나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만약</a:t>
            </a:r>
            <a:r>
              <a:rPr lang="en-US" altLang="ko-KR" sz="1600" dirty="0"/>
              <a:t> </a:t>
            </a:r>
            <a:r>
              <a:rPr lang="ko-KR" altLang="en-US" sz="1600" dirty="0"/>
              <a:t>기입을 하지 않은 리뷰가 있을 경우엔 </a:t>
            </a:r>
            <a:r>
              <a:rPr lang="ko-KR" altLang="en-US" sz="1600" u="sng" dirty="0">
                <a:solidFill>
                  <a:srgbClr val="FF0000"/>
                </a:solidFill>
              </a:rPr>
              <a:t>문제가 생긴다</a:t>
            </a:r>
            <a:r>
              <a:rPr lang="en-US" altLang="ko-KR" sz="1600" u="sng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600" dirty="0"/>
              <a:t>       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>
                <a:solidFill>
                  <a:srgbClr val="FF0000"/>
                </a:solidFill>
              </a:rPr>
              <a:t>** </a:t>
            </a:r>
            <a:r>
              <a:rPr lang="ko-KR" altLang="en-US" sz="1600" dirty="0">
                <a:solidFill>
                  <a:srgbClr val="FF0000"/>
                </a:solidFill>
              </a:rPr>
              <a:t>여기서 생기는 문제 </a:t>
            </a:r>
            <a:r>
              <a:rPr lang="en-US" altLang="ko-KR" sz="1600" dirty="0">
                <a:solidFill>
                  <a:srgbClr val="FF0000"/>
                </a:solidFill>
              </a:rPr>
              <a:t>**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  </a:t>
            </a:r>
            <a:r>
              <a:rPr lang="en-US" altLang="ko-KR" sz="1400" dirty="0"/>
              <a:t>ex) </a:t>
            </a:r>
            <a:r>
              <a:rPr lang="ko-KR" altLang="en-US" sz="1400" dirty="0"/>
              <a:t>한 페이지에 리뷰가 </a:t>
            </a:r>
            <a:r>
              <a:rPr lang="en-US" altLang="ko-KR" sz="1400" dirty="0"/>
              <a:t>5</a:t>
            </a:r>
            <a:r>
              <a:rPr lang="ko-KR" altLang="en-US" sz="1400" dirty="0"/>
              <a:t>개씩 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그 중 </a:t>
            </a:r>
            <a:r>
              <a:rPr lang="en-US" altLang="ko-KR" sz="1400" dirty="0"/>
              <a:t>2</a:t>
            </a:r>
            <a:r>
              <a:rPr lang="ko-KR" altLang="en-US" sz="1400" dirty="0"/>
              <a:t>개의 리뷰에서 날짜를 기입하지 않은 경우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       </a:t>
            </a:r>
            <a:r>
              <a:rPr lang="ko-KR" altLang="en-US" sz="1400" dirty="0"/>
              <a:t>날짜를 싸고있는 </a:t>
            </a:r>
            <a:r>
              <a:rPr lang="en-US" altLang="ko-KR" sz="1400" dirty="0"/>
              <a:t>span </a:t>
            </a:r>
            <a:r>
              <a:rPr lang="ko-KR" altLang="en-US" sz="1400" dirty="0"/>
              <a:t>태그만을 이용해 </a:t>
            </a:r>
            <a:r>
              <a:rPr lang="en-US" altLang="ko-KR" sz="1400" dirty="0"/>
              <a:t>element</a:t>
            </a:r>
            <a:r>
              <a:rPr lang="ko-KR" altLang="en-US" sz="1400" dirty="0"/>
              <a:t>를 가져오면 </a:t>
            </a:r>
            <a:r>
              <a:rPr lang="en-US" altLang="ko-KR" sz="1400" dirty="0" err="1"/>
              <a:t>lengt</a:t>
            </a:r>
            <a:r>
              <a:rPr lang="ko-KR" altLang="en-US" sz="1400" dirty="0"/>
              <a:t>가 </a:t>
            </a:r>
            <a:r>
              <a:rPr lang="en-US" altLang="ko-KR" sz="1400" dirty="0"/>
              <a:t>3</a:t>
            </a:r>
            <a:r>
              <a:rPr lang="ko-KR" altLang="en-US" sz="1400" dirty="0"/>
              <a:t>인 </a:t>
            </a:r>
            <a:r>
              <a:rPr lang="en-US" altLang="ko-KR" sz="1400" dirty="0"/>
              <a:t>list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       </a:t>
            </a:r>
            <a:r>
              <a:rPr lang="ko-KR" altLang="en-US" sz="1400" dirty="0"/>
              <a:t>이런 경우 </a:t>
            </a:r>
            <a:r>
              <a:rPr lang="ko-KR" altLang="en-US" sz="1400" dirty="0">
                <a:solidFill>
                  <a:srgbClr val="FF0000"/>
                </a:solidFill>
              </a:rPr>
              <a:t>어떤 리뷰가 날짜를 기입하지 않은 것인지 구분할 수 없어진다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400" dirty="0"/>
              <a:t>            </a:t>
            </a:r>
            <a:r>
              <a:rPr lang="ko-KR" altLang="en-US" sz="1400" dirty="0"/>
              <a:t>또한 다른 타이틀이나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레이팅</a:t>
            </a:r>
            <a:r>
              <a:rPr lang="en-US" altLang="ko-KR" sz="1400" dirty="0"/>
              <a:t>, </a:t>
            </a:r>
            <a:r>
              <a:rPr lang="ko-KR" altLang="en-US" sz="1400" dirty="0"/>
              <a:t>콘텐츠와 개수가 맞지 않기 때문에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</a:t>
            </a:r>
            <a:r>
              <a:rPr lang="ko-KR" altLang="en-US" sz="1400" dirty="0"/>
              <a:t>형식을 </a:t>
            </a:r>
            <a:r>
              <a:rPr lang="en-US" altLang="ko-KR" sz="1400" dirty="0"/>
              <a:t>csv</a:t>
            </a:r>
            <a:r>
              <a:rPr lang="ko-KR" altLang="en-US" sz="1400" dirty="0"/>
              <a:t>로 </a:t>
            </a:r>
            <a:endParaRPr lang="en-US" altLang="ko-KR" sz="1400" dirty="0"/>
          </a:p>
          <a:p>
            <a:r>
              <a:rPr lang="en-US" altLang="ko-KR" sz="1400" dirty="0"/>
              <a:t>            </a:t>
            </a:r>
            <a:r>
              <a:rPr lang="ko-KR" altLang="en-US" sz="1400" dirty="0"/>
              <a:t>저장하는 코드의 특성상 </a:t>
            </a:r>
            <a:r>
              <a:rPr lang="en-US" altLang="ko-KR" sz="1400" dirty="0">
                <a:solidFill>
                  <a:srgbClr val="FF0000"/>
                </a:solidFill>
              </a:rPr>
              <a:t>list out of range </a:t>
            </a:r>
            <a:r>
              <a:rPr lang="ko-KR" altLang="en-US" sz="1400" dirty="0">
                <a:solidFill>
                  <a:srgbClr val="FF0000"/>
                </a:solidFill>
              </a:rPr>
              <a:t>에러가 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600" dirty="0"/>
              <a:t>      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89F5838-BCC8-4123-A022-09E6FD52448A}"/>
              </a:ext>
            </a:extLst>
          </p:cNvPr>
          <p:cNvGrpSpPr/>
          <p:nvPr/>
        </p:nvGrpSpPr>
        <p:grpSpPr>
          <a:xfrm>
            <a:off x="7114466" y="5495279"/>
            <a:ext cx="1731144" cy="453551"/>
            <a:chOff x="807868" y="2956264"/>
            <a:chExt cx="2308194" cy="63189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307A-192E-4CE5-84BC-A4EB3723DFF7}"/>
                </a:ext>
              </a:extLst>
            </p:cNvPr>
            <p:cNvSpPr/>
            <p:nvPr/>
          </p:nvSpPr>
          <p:spPr>
            <a:xfrm>
              <a:off x="923277" y="3098307"/>
              <a:ext cx="342900" cy="330693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곱하기 기호 6">
              <a:extLst>
                <a:ext uri="{FF2B5EF4-FFF2-40B4-BE49-F238E27FC236}">
                  <a16:creationId xmlns:a16="http://schemas.microsoft.com/office/drawing/2014/main" id="{4DD114A6-BD49-442C-9B64-5B9D70EF16A8}"/>
                </a:ext>
              </a:extLst>
            </p:cNvPr>
            <p:cNvSpPr/>
            <p:nvPr/>
          </p:nvSpPr>
          <p:spPr>
            <a:xfrm>
              <a:off x="1712738" y="3018728"/>
              <a:ext cx="479393" cy="489850"/>
            </a:xfrm>
            <a:prstGeom prst="mathMultiply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55F652E-D2FB-457D-AC3A-3C2A5808F556}"/>
                </a:ext>
              </a:extLst>
            </p:cNvPr>
            <p:cNvSpPr/>
            <p:nvPr/>
          </p:nvSpPr>
          <p:spPr>
            <a:xfrm>
              <a:off x="1340435" y="3098307"/>
              <a:ext cx="342900" cy="330693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하기 기호 8">
              <a:extLst>
                <a:ext uri="{FF2B5EF4-FFF2-40B4-BE49-F238E27FC236}">
                  <a16:creationId xmlns:a16="http://schemas.microsoft.com/office/drawing/2014/main" id="{9D3492FF-25B2-4161-8F56-99696B7B02BB}"/>
                </a:ext>
              </a:extLst>
            </p:cNvPr>
            <p:cNvSpPr/>
            <p:nvPr/>
          </p:nvSpPr>
          <p:spPr>
            <a:xfrm>
              <a:off x="2156716" y="3018728"/>
              <a:ext cx="479393" cy="489850"/>
            </a:xfrm>
            <a:prstGeom prst="mathMultiply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6BBD9C9-6C39-4A9B-A3F5-F1EC4A7E5BB0}"/>
                </a:ext>
              </a:extLst>
            </p:cNvPr>
            <p:cNvSpPr/>
            <p:nvPr/>
          </p:nvSpPr>
          <p:spPr>
            <a:xfrm>
              <a:off x="2629814" y="3098306"/>
              <a:ext cx="342900" cy="330693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47D7318-424F-4008-A9A9-739E2610A8E8}"/>
                </a:ext>
              </a:extLst>
            </p:cNvPr>
            <p:cNvSpPr/>
            <p:nvPr/>
          </p:nvSpPr>
          <p:spPr>
            <a:xfrm>
              <a:off x="807868" y="2956264"/>
              <a:ext cx="2308194" cy="6318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647B475-3646-4830-9D95-A44DBFB09C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42242" y="4872475"/>
            <a:ext cx="1482571" cy="396432"/>
          </a:xfrm>
          <a:prstGeom prst="bentConnector3">
            <a:avLst>
              <a:gd name="adj1" fmla="val -1526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5E2A4032-D7F9-4DBA-BA95-ECB5436F3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089"/>
          <a:stretch/>
        </p:blipFill>
        <p:spPr>
          <a:xfrm>
            <a:off x="1071297" y="2635882"/>
            <a:ext cx="2245569" cy="133018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F82ED9-7C4B-4FAD-B67E-1E7E49AC82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692" b="6758"/>
          <a:stretch/>
        </p:blipFill>
        <p:spPr>
          <a:xfrm>
            <a:off x="4583740" y="2620142"/>
            <a:ext cx="2417826" cy="133018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18F038-C8FD-4E11-B847-4C6235ACFF4B}"/>
              </a:ext>
            </a:extLst>
          </p:cNvPr>
          <p:cNvSpPr txBox="1"/>
          <p:nvPr/>
        </p:nvSpPr>
        <p:spPr>
          <a:xfrm>
            <a:off x="3303550" y="3157979"/>
            <a:ext cx="1159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없는 경우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CBF961-0BE3-47B4-8952-121DDEC9F6AE}"/>
              </a:ext>
            </a:extLst>
          </p:cNvPr>
          <p:cNvSpPr txBox="1"/>
          <p:nvPr/>
        </p:nvSpPr>
        <p:spPr>
          <a:xfrm>
            <a:off x="7114466" y="3154429"/>
            <a:ext cx="1159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있는 경우</a:t>
            </a:r>
          </a:p>
        </p:txBody>
      </p:sp>
    </p:spTree>
    <p:extLst>
      <p:ext uri="{BB962C8B-B14F-4D97-AF65-F5344CB8AC3E}">
        <p14:creationId xmlns:p14="http://schemas.microsoft.com/office/powerpoint/2010/main" val="322915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520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2. </a:t>
            </a:r>
            <a:r>
              <a:rPr lang="ko-KR" altLang="en-US" sz="4400" dirty="0" err="1">
                <a:solidFill>
                  <a:schemeClr val="accent1"/>
                </a:solidFill>
              </a:rPr>
              <a:t>크롤링</a:t>
            </a:r>
            <a:r>
              <a:rPr lang="ko-KR" altLang="en-US" sz="4400" dirty="0">
                <a:solidFill>
                  <a:schemeClr val="accent1"/>
                </a:solidFill>
              </a:rPr>
              <a:t> 코드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874" y="1515518"/>
            <a:ext cx="78390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Visiting Date</a:t>
            </a:r>
          </a:p>
          <a:p>
            <a:r>
              <a:rPr lang="ko-KR" altLang="en-US" sz="1600" dirty="0"/>
              <a:t>      따라서 날짜를 싸고 있는 </a:t>
            </a:r>
            <a:r>
              <a:rPr lang="en-US" altLang="ko-KR" sz="1600" dirty="0"/>
              <a:t>&lt;span&gt; </a:t>
            </a:r>
            <a:r>
              <a:rPr lang="ko-KR" altLang="en-US" sz="1600" dirty="0"/>
              <a:t>태그의 </a:t>
            </a:r>
            <a:r>
              <a:rPr lang="ko-KR" altLang="en-US" sz="1600" dirty="0">
                <a:solidFill>
                  <a:srgbClr val="FF0000"/>
                </a:solidFill>
              </a:rPr>
              <a:t>상위 태그를 가져온 후에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이 태그는 모든 리뷰가 </a:t>
            </a:r>
            <a:endParaRPr lang="en-US" altLang="ko-KR" sz="1600" dirty="0"/>
          </a:p>
          <a:p>
            <a:r>
              <a:rPr lang="en-US" altLang="ko-KR" sz="1600" dirty="0"/>
              <a:t>      </a:t>
            </a:r>
            <a:r>
              <a:rPr lang="ko-KR" altLang="en-US" sz="1600" dirty="0"/>
              <a:t>가진다</a:t>
            </a:r>
            <a:r>
              <a:rPr lang="en-US" altLang="ko-KR" sz="1600" dirty="0"/>
              <a:t>), </a:t>
            </a:r>
            <a:r>
              <a:rPr lang="ko-KR" altLang="en-US" sz="1600" dirty="0"/>
              <a:t>해당 태그 </a:t>
            </a:r>
            <a:r>
              <a:rPr lang="ko-KR" altLang="en-US" sz="1600" u="sng" dirty="0"/>
              <a:t>속에서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날짜 태그를 다시 가져온다</a:t>
            </a:r>
            <a:r>
              <a:rPr lang="en-US" altLang="ko-KR" sz="1600" dirty="0"/>
              <a:t>.</a:t>
            </a:r>
          </a:p>
          <a:p>
            <a:endParaRPr lang="en-US" altLang="ko-KR" sz="800" dirty="0"/>
          </a:p>
          <a:p>
            <a:r>
              <a:rPr lang="en-US" altLang="ko-KR" sz="1600" dirty="0"/>
              <a:t>      </a:t>
            </a:r>
            <a:r>
              <a:rPr lang="ko-KR" altLang="en-US" sz="1600" dirty="0"/>
              <a:t>이때 </a:t>
            </a:r>
            <a:r>
              <a:rPr lang="ko-KR" altLang="en-US" sz="1600" dirty="0">
                <a:solidFill>
                  <a:srgbClr val="FF0000"/>
                </a:solidFill>
              </a:rPr>
              <a:t>날짜 태그의 존재 유무로 어떤 리뷰에 날짜가 없는지를 판단한다</a:t>
            </a:r>
            <a:r>
              <a:rPr lang="en-US" altLang="ko-KR" sz="1600" dirty="0"/>
              <a:t>.</a:t>
            </a:r>
          </a:p>
          <a:p>
            <a:endParaRPr lang="en-US" altLang="ko-KR" sz="700" dirty="0"/>
          </a:p>
          <a:p>
            <a:r>
              <a:rPr lang="en-US" altLang="ko-KR" sz="1600" dirty="0"/>
              <a:t>      </a:t>
            </a:r>
            <a:r>
              <a:rPr lang="ko-KR" altLang="en-US" sz="1600" dirty="0">
                <a:solidFill>
                  <a:srgbClr val="FF0000"/>
                </a:solidFill>
              </a:rPr>
              <a:t>날짜 태그가 존재하지 않을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사용자가 입력하지 않은 경우로 간주하여 </a:t>
            </a:r>
            <a:r>
              <a:rPr lang="en-US" altLang="ko-KR" sz="1600" dirty="0">
                <a:solidFill>
                  <a:srgbClr val="FF0000"/>
                </a:solidFill>
              </a:rPr>
              <a:t>null </a:t>
            </a:r>
            <a:r>
              <a:rPr lang="ko-KR" altLang="en-US" sz="1600" dirty="0">
                <a:solidFill>
                  <a:srgbClr val="FF0000"/>
                </a:solidFill>
              </a:rPr>
              <a:t>값으로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      </a:t>
            </a:r>
            <a:r>
              <a:rPr lang="ko-KR" altLang="en-US" sz="1600" dirty="0">
                <a:solidFill>
                  <a:srgbClr val="FF0000"/>
                </a:solidFill>
              </a:rPr>
              <a:t>그 자리를 대신한다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42FC967-1A69-414C-9883-9FFFE6B477B8}"/>
              </a:ext>
            </a:extLst>
          </p:cNvPr>
          <p:cNvGrpSpPr/>
          <p:nvPr/>
        </p:nvGrpSpPr>
        <p:grpSpPr>
          <a:xfrm>
            <a:off x="649819" y="3635393"/>
            <a:ext cx="8287600" cy="3034530"/>
            <a:chOff x="677550" y="2981182"/>
            <a:chExt cx="8287600" cy="303453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A7F93A8-0A61-4FB2-B877-C251BBBD58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315" t="22685" r="36998" b="49043"/>
            <a:stretch/>
          </p:blipFill>
          <p:spPr>
            <a:xfrm>
              <a:off x="754602" y="3287745"/>
              <a:ext cx="5353235" cy="1585707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83E2F3D-D295-4BA3-9EE9-A224AF5035AD}"/>
                </a:ext>
              </a:extLst>
            </p:cNvPr>
            <p:cNvGrpSpPr/>
            <p:nvPr/>
          </p:nvGrpSpPr>
          <p:grpSpPr>
            <a:xfrm>
              <a:off x="3286060" y="4183095"/>
              <a:ext cx="4730476" cy="235140"/>
              <a:chOff x="3232794" y="3571387"/>
              <a:chExt cx="3149096" cy="161555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0B27C08B-E052-48E8-817B-4BB6E00B83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" t="92032" r="71011" b="4861"/>
              <a:stretch/>
            </p:blipFill>
            <p:spPr>
              <a:xfrm>
                <a:off x="3232794" y="3571387"/>
                <a:ext cx="2678411" cy="161555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F28C9088-54D7-4534-9E5C-D3664273B3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6213" t="92037" r="28155" b="4822"/>
              <a:stretch/>
            </p:blipFill>
            <p:spPr>
              <a:xfrm>
                <a:off x="5866984" y="3571387"/>
                <a:ext cx="514906" cy="161555"/>
              </a:xfrm>
              <a:prstGeom prst="rect">
                <a:avLst/>
              </a:prstGeom>
            </p:spPr>
          </p:pic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C75DC89-B906-4A03-B4E9-D91E38306CA9}"/>
                </a:ext>
              </a:extLst>
            </p:cNvPr>
            <p:cNvSpPr/>
            <p:nvPr/>
          </p:nvSpPr>
          <p:spPr>
            <a:xfrm>
              <a:off x="7538724" y="4217496"/>
              <a:ext cx="248575" cy="2351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BCBCBCD-D1B6-4179-9119-5C8354CDA9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18" t="19234" r="71165" b="62668"/>
            <a:stretch/>
          </p:blipFill>
          <p:spPr>
            <a:xfrm>
              <a:off x="754602" y="5024251"/>
              <a:ext cx="2388093" cy="930846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B936994-4DC7-4615-9788-887A13B8C814}"/>
                </a:ext>
              </a:extLst>
            </p:cNvPr>
            <p:cNvGrpSpPr/>
            <p:nvPr/>
          </p:nvGrpSpPr>
          <p:grpSpPr>
            <a:xfrm>
              <a:off x="2917470" y="5237317"/>
              <a:ext cx="4797225" cy="354450"/>
              <a:chOff x="2864204" y="4624609"/>
              <a:chExt cx="3568823" cy="213064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48CE24DF-DA75-4132-8CD2-DECE753FDD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90690" r="69418" b="5340"/>
              <a:stretch/>
            </p:blipFill>
            <p:spPr>
              <a:xfrm>
                <a:off x="2864204" y="4633487"/>
                <a:ext cx="2796466" cy="204186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D8AE575E-EA27-4997-8A7D-9A64854EBF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8721" t="90514" r="32849" b="5524"/>
              <a:stretch/>
            </p:blipFill>
            <p:spPr>
              <a:xfrm>
                <a:off x="5660670" y="4624609"/>
                <a:ext cx="772357" cy="204186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FDFC512-CDE7-4BAA-887F-3737991FBF28}"/>
                </a:ext>
              </a:extLst>
            </p:cNvPr>
            <p:cNvSpPr/>
            <p:nvPr/>
          </p:nvSpPr>
          <p:spPr>
            <a:xfrm>
              <a:off x="7071304" y="5289587"/>
              <a:ext cx="248575" cy="2351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3FC410-6411-4367-9EAF-71C0880013DA}"/>
                </a:ext>
              </a:extLst>
            </p:cNvPr>
            <p:cNvSpPr txBox="1"/>
            <p:nvPr/>
          </p:nvSpPr>
          <p:spPr>
            <a:xfrm>
              <a:off x="6285298" y="4504120"/>
              <a:ext cx="2512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개가 가져와진 상위 태그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036A09-196C-4E49-A8D3-8626E8003655}"/>
                </a:ext>
              </a:extLst>
            </p:cNvPr>
            <p:cNvSpPr txBox="1"/>
            <p:nvPr/>
          </p:nvSpPr>
          <p:spPr>
            <a:xfrm>
              <a:off x="5989655" y="5646380"/>
              <a:ext cx="2975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개가 가져와진 일반 날짜 태그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E90433-F3FE-438C-AD1A-CBC201E397E4}"/>
                </a:ext>
              </a:extLst>
            </p:cNvPr>
            <p:cNvSpPr txBox="1"/>
            <p:nvPr/>
          </p:nvSpPr>
          <p:spPr>
            <a:xfrm>
              <a:off x="677550" y="2981182"/>
              <a:ext cx="68611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u="sng" dirty="0"/>
                <a:t>&lt;</a:t>
              </a:r>
              <a:r>
                <a:rPr lang="ko-KR" altLang="en-US" sz="1600" u="sng" dirty="0"/>
                <a:t>한페이지에 </a:t>
              </a:r>
              <a:r>
                <a:rPr lang="en-US" altLang="ko-KR" sz="1600" u="sng" dirty="0"/>
                <a:t>5</a:t>
              </a:r>
              <a:r>
                <a:rPr lang="ko-KR" altLang="en-US" sz="1600" u="sng" dirty="0"/>
                <a:t>개의 리뷰가 있고</a:t>
              </a:r>
              <a:r>
                <a:rPr lang="en-US" altLang="ko-KR" sz="1600" u="sng" dirty="0"/>
                <a:t>, </a:t>
              </a:r>
              <a:r>
                <a:rPr lang="ko-KR" altLang="en-US" sz="1600" u="sng" dirty="0"/>
                <a:t>그 중 한 개의 리뷰에 날짜가 기입되지 않은 경우</a:t>
              </a:r>
              <a:r>
                <a:rPr lang="en-US" altLang="ko-KR" sz="1600" u="sng" dirty="0"/>
                <a:t>&gt;</a:t>
              </a:r>
              <a:endParaRPr lang="ko-KR" altLang="en-US" sz="16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39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520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2. </a:t>
            </a:r>
            <a:r>
              <a:rPr lang="ko-KR" altLang="en-US" sz="4400" dirty="0" err="1">
                <a:solidFill>
                  <a:schemeClr val="accent1"/>
                </a:solidFill>
              </a:rPr>
              <a:t>크롤링</a:t>
            </a:r>
            <a:r>
              <a:rPr lang="ko-KR" altLang="en-US" sz="4400" dirty="0">
                <a:solidFill>
                  <a:schemeClr val="accent1"/>
                </a:solidFill>
              </a:rPr>
              <a:t> 코드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874" y="1515518"/>
            <a:ext cx="85391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Visiting Date</a:t>
            </a:r>
            <a:r>
              <a:rPr lang="ko-KR" altLang="en-US" sz="1600" dirty="0"/>
              <a:t>           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</a:t>
            </a:r>
            <a:r>
              <a:rPr lang="ko-KR" altLang="en-US" sz="1600" dirty="0"/>
              <a:t>상위 태그 가져오기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                                                            </a:t>
            </a:r>
          </a:p>
          <a:p>
            <a:r>
              <a:rPr lang="en-US" altLang="ko-KR" sz="1600" dirty="0"/>
              <a:t>                                                            </a:t>
            </a:r>
          </a:p>
          <a:p>
            <a:r>
              <a:rPr lang="en-US" altLang="ko-KR" sz="1600" dirty="0"/>
              <a:t>                                                                                                </a:t>
            </a:r>
            <a:r>
              <a:rPr lang="ko-KR" altLang="en-US" sz="1600" dirty="0"/>
              <a:t>상위 태그 속에서 날짜 태그를 다시 한번 검색</a:t>
            </a:r>
            <a:endParaRPr lang="en-US" altLang="ko-KR" sz="1600" dirty="0"/>
          </a:p>
          <a:p>
            <a:r>
              <a:rPr lang="en-US" altLang="ko-KR" sz="1600" dirty="0"/>
              <a:t>						&amp; </a:t>
            </a:r>
            <a:r>
              <a:rPr lang="ko-KR" altLang="en-US" sz="1600" dirty="0"/>
              <a:t>정규 표현식 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54963A-FCF8-4167-A662-64378067E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86"/>
          <a:stretch/>
        </p:blipFill>
        <p:spPr>
          <a:xfrm>
            <a:off x="3472404" y="1442254"/>
            <a:ext cx="4825317" cy="1986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4DAB79-2890-48E2-A030-EACE96DE3D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48607" b="24812"/>
          <a:stretch/>
        </p:blipFill>
        <p:spPr>
          <a:xfrm>
            <a:off x="717724" y="3599727"/>
            <a:ext cx="4224665" cy="300958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78129E-8E30-4D09-BF4B-1FB5E1F32570}"/>
              </a:ext>
            </a:extLst>
          </p:cNvPr>
          <p:cNvSpPr/>
          <p:nvPr/>
        </p:nvSpPr>
        <p:spPr>
          <a:xfrm>
            <a:off x="3680749" y="2353144"/>
            <a:ext cx="4352081" cy="864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165039-76CE-47EC-953D-9737AB612D53}"/>
              </a:ext>
            </a:extLst>
          </p:cNvPr>
          <p:cNvSpPr/>
          <p:nvPr/>
        </p:nvSpPr>
        <p:spPr>
          <a:xfrm>
            <a:off x="1296365" y="4490977"/>
            <a:ext cx="2929451" cy="300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74CA9F-F6C1-4A49-A181-E352C0A2FDCA}"/>
              </a:ext>
            </a:extLst>
          </p:cNvPr>
          <p:cNvSpPr/>
          <p:nvPr/>
        </p:nvSpPr>
        <p:spPr>
          <a:xfrm>
            <a:off x="1874123" y="3642380"/>
            <a:ext cx="248575" cy="235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97FD83A-CBAB-40AA-BFA8-DD22CE5579EE}"/>
              </a:ext>
            </a:extLst>
          </p:cNvPr>
          <p:cNvSpPr/>
          <p:nvPr/>
        </p:nvSpPr>
        <p:spPr>
          <a:xfrm>
            <a:off x="3680749" y="2416081"/>
            <a:ext cx="248575" cy="235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F383B6B-7605-4262-82E3-F292606DA2B5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10800000" flipV="1">
            <a:off x="1998411" y="2533650"/>
            <a:ext cx="1682338" cy="110872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07A06E-D78D-4AC9-84DF-0AE0046CA446}"/>
              </a:ext>
            </a:extLst>
          </p:cNvPr>
          <p:cNvCxnSpPr/>
          <p:nvPr/>
        </p:nvCxnSpPr>
        <p:spPr>
          <a:xfrm>
            <a:off x="1296365" y="4120589"/>
            <a:ext cx="34970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7B32EE-4017-44B9-8AB8-6A53396E8CAC}"/>
              </a:ext>
            </a:extLst>
          </p:cNvPr>
          <p:cNvSpPr/>
          <p:nvPr/>
        </p:nvSpPr>
        <p:spPr>
          <a:xfrm>
            <a:off x="1089949" y="5279323"/>
            <a:ext cx="3250557" cy="1329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3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520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3. </a:t>
            </a:r>
            <a:r>
              <a:rPr lang="ko-KR" altLang="en-US" sz="4400" dirty="0">
                <a:solidFill>
                  <a:schemeClr val="accent1"/>
                </a:solidFill>
              </a:rPr>
              <a:t>파일의 저장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875" y="1524397"/>
            <a:ext cx="8336040" cy="526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리뷰 </a:t>
            </a:r>
            <a:r>
              <a:rPr lang="ko-KR" altLang="en-US" sz="1600" dirty="0" err="1"/>
              <a:t>크롤링은</a:t>
            </a:r>
            <a:r>
              <a:rPr lang="ko-KR" altLang="en-US" sz="1600" dirty="0"/>
              <a:t> </a:t>
            </a:r>
            <a:r>
              <a:rPr lang="en-US" altLang="ko-KR" sz="1600" dirty="0" err="1"/>
              <a:t>review_list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기준으로 돌아가게 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 err="1"/>
              <a:t>review_list</a:t>
            </a:r>
            <a:r>
              <a:rPr lang="ko-KR" altLang="en-US" sz="1600" dirty="0"/>
              <a:t>는 </a:t>
            </a:r>
            <a:r>
              <a:rPr lang="en-US" altLang="ko-KR" sz="1600" dirty="0"/>
              <a:t>index, local, rating, </a:t>
            </a:r>
            <a:r>
              <a:rPr lang="en-US" altLang="ko-KR" sz="1600" dirty="0" err="1"/>
              <a:t>scrap_flag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로 이루어진 </a:t>
            </a:r>
            <a:r>
              <a:rPr lang="en-US" altLang="ko-KR" sz="1600" dirty="0"/>
              <a:t>csv </a:t>
            </a:r>
            <a:r>
              <a:rPr lang="ko-KR" altLang="en-US" sz="1600" dirty="0"/>
              <a:t>파일이며</a:t>
            </a:r>
            <a:r>
              <a:rPr lang="en-US" altLang="ko-KR" sz="1600" dirty="0"/>
              <a:t>, </a:t>
            </a:r>
            <a:r>
              <a:rPr lang="ko-KR" altLang="en-US" sz="1600" dirty="0"/>
              <a:t>한 줄이 한 장소를 </a:t>
            </a:r>
            <a:br>
              <a:rPr lang="en-US" altLang="ko-KR" sz="1600" dirty="0"/>
            </a:br>
            <a:r>
              <a:rPr lang="ko-KR" altLang="en-US" sz="1600" dirty="0"/>
              <a:t>의미한다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/>
              <a:t>scrap_flag</a:t>
            </a:r>
            <a:r>
              <a:rPr lang="ko-KR" altLang="en-US" sz="1600" dirty="0"/>
              <a:t> 필드가 </a:t>
            </a:r>
            <a:r>
              <a:rPr lang="en-US" altLang="ko-KR" sz="1600" dirty="0"/>
              <a:t>1</a:t>
            </a:r>
            <a:r>
              <a:rPr lang="ko-KR" altLang="en-US" sz="1600" dirty="0"/>
              <a:t>이면 </a:t>
            </a:r>
            <a:r>
              <a:rPr lang="ko-KR" altLang="en-US" sz="1600" dirty="0" err="1"/>
              <a:t>크롤링이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완료된것</a:t>
            </a:r>
            <a:r>
              <a:rPr lang="en-US" altLang="ko-KR" sz="1600" dirty="0"/>
              <a:t>, 0</a:t>
            </a:r>
            <a:r>
              <a:rPr lang="ko-KR" altLang="en-US" sz="1600" dirty="0"/>
              <a:t>이면 </a:t>
            </a:r>
            <a:r>
              <a:rPr lang="ko-KR" altLang="en-US" sz="1600" dirty="0" err="1"/>
              <a:t>크롤링이</a:t>
            </a:r>
            <a:r>
              <a:rPr lang="ko-KR" altLang="en-US" sz="1600" dirty="0"/>
              <a:t> 진행되지 않은 것을 의미한다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/>
              <a:t>scrap_flag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인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을 순차적으로 읽어와 앞서 말한 </a:t>
            </a:r>
            <a:r>
              <a:rPr lang="ko-KR" altLang="en-US" sz="1600" dirty="0" err="1"/>
              <a:t>크롤링</a:t>
            </a:r>
            <a:r>
              <a:rPr lang="ko-KR" altLang="en-US" sz="1600" dirty="0"/>
              <a:t> 순서에 맞게 </a:t>
            </a:r>
            <a:r>
              <a:rPr lang="ko-KR" altLang="en-US" sz="1600" dirty="0" err="1"/>
              <a:t>크롤링을</a:t>
            </a:r>
            <a:r>
              <a:rPr lang="ko-KR" altLang="en-US" sz="1600" dirty="0"/>
              <a:t> 진행한다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7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한 장소에 대한 </a:t>
            </a:r>
            <a:r>
              <a:rPr lang="ko-KR" altLang="en-US" sz="1600" dirty="0" err="1"/>
              <a:t>크롤링이</a:t>
            </a:r>
            <a:r>
              <a:rPr lang="ko-KR" altLang="en-US" sz="1600" dirty="0"/>
              <a:t> 완료되면 </a:t>
            </a:r>
            <a:r>
              <a:rPr lang="en-US" altLang="ko-KR" sz="1600" dirty="0" err="1"/>
              <a:t>review_list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scrap_flag</a:t>
            </a:r>
            <a:r>
              <a:rPr lang="en-US" altLang="ko-KR" sz="1600" dirty="0"/>
              <a:t> </a:t>
            </a:r>
            <a:r>
              <a:rPr lang="ko-KR" altLang="en-US" sz="1600" dirty="0"/>
              <a:t>필드를 </a:t>
            </a:r>
            <a:r>
              <a:rPr lang="en-US" altLang="ko-KR" sz="1600" dirty="0"/>
              <a:t>0</a:t>
            </a:r>
            <a:r>
              <a:rPr lang="ko-KR" altLang="en-US" sz="1600" dirty="0"/>
              <a:t>에서 </a:t>
            </a:r>
            <a:r>
              <a:rPr lang="en-US" altLang="ko-KR" sz="1600" dirty="0"/>
              <a:t>1</a:t>
            </a:r>
            <a:r>
              <a:rPr lang="ko-KR" altLang="en-US" sz="1600" dirty="0"/>
              <a:t>로 바꾸어 중간에 </a:t>
            </a:r>
            <a:br>
              <a:rPr lang="en-US" altLang="ko-KR" sz="1600" dirty="0"/>
            </a:br>
            <a:r>
              <a:rPr lang="ko-KR" altLang="en-US" sz="1600" dirty="0"/>
              <a:t>의도치 않은 에러가 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다시 </a:t>
            </a:r>
            <a:r>
              <a:rPr lang="ko-KR" altLang="en-US" sz="1600" dirty="0" err="1"/>
              <a:t>크롤링을</a:t>
            </a:r>
            <a:r>
              <a:rPr lang="ko-KR" altLang="en-US" sz="1600" dirty="0"/>
              <a:t> 진행 할 때 이미 완료된 장소는 넘어가도록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D50A2-8205-4628-866F-5878DE2A0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725"/>
          <a:stretch/>
        </p:blipFill>
        <p:spPr>
          <a:xfrm>
            <a:off x="1464813" y="2731641"/>
            <a:ext cx="5833549" cy="20472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7544F5-195A-4A94-805F-5386FB9E9230}"/>
              </a:ext>
            </a:extLst>
          </p:cNvPr>
          <p:cNvSpPr/>
          <p:nvPr/>
        </p:nvSpPr>
        <p:spPr>
          <a:xfrm>
            <a:off x="2793147" y="3906173"/>
            <a:ext cx="239697" cy="577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A6990-09E6-42CE-86E2-E051B213DD63}"/>
              </a:ext>
            </a:extLst>
          </p:cNvPr>
          <p:cNvSpPr txBox="1"/>
          <p:nvPr/>
        </p:nvSpPr>
        <p:spPr>
          <a:xfrm>
            <a:off x="1455935" y="2415245"/>
            <a:ext cx="10120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Review_list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678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520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3. </a:t>
            </a:r>
            <a:r>
              <a:rPr lang="ko-KR" altLang="en-US" sz="4400" dirty="0">
                <a:solidFill>
                  <a:schemeClr val="accent1"/>
                </a:solidFill>
              </a:rPr>
              <a:t>파일의 저장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875" y="1383055"/>
            <a:ext cx="83360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5.  </a:t>
            </a:r>
            <a:r>
              <a:rPr lang="ko-KR" altLang="en-US" sz="1600" dirty="0" err="1"/>
              <a:t>크롤링이</a:t>
            </a:r>
            <a:r>
              <a:rPr lang="ko-KR" altLang="en-US" sz="1600" dirty="0"/>
              <a:t> 진행되면 </a:t>
            </a:r>
            <a:r>
              <a:rPr lang="en-US" altLang="ko-KR" sz="1600" dirty="0" err="1"/>
              <a:t>review_list</a:t>
            </a:r>
            <a:r>
              <a:rPr lang="ko-KR" altLang="en-US" sz="1600" dirty="0"/>
              <a:t>의 인덱스 번호 기준으로 </a:t>
            </a:r>
            <a:r>
              <a:rPr lang="en-US" altLang="ko-KR" sz="1600" dirty="0"/>
              <a:t>1</a:t>
            </a:r>
            <a:r>
              <a:rPr lang="ko-KR" altLang="en-US" sz="1600" dirty="0"/>
              <a:t>개의 파일로 저장되어진다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r>
              <a:rPr lang="en-US" altLang="ko-KR" sz="1600" dirty="0"/>
              <a:t>6.  </a:t>
            </a:r>
            <a:r>
              <a:rPr lang="ko-KR" altLang="en-US" sz="1600" dirty="0"/>
              <a:t>해당 파일은 </a:t>
            </a:r>
            <a:r>
              <a:rPr lang="en-US" altLang="ko-KR" sz="1600" dirty="0"/>
              <a:t>index, title, rating, content, date, </a:t>
            </a:r>
            <a:r>
              <a:rPr lang="en-US" altLang="ko-KR" sz="1600" dirty="0" err="1"/>
              <a:t>lang</a:t>
            </a:r>
            <a:r>
              <a:rPr lang="en-US" altLang="ko-KR" sz="1600" dirty="0"/>
              <a:t> 6</a:t>
            </a:r>
            <a:r>
              <a:rPr lang="ko-KR" altLang="en-US" sz="1600" dirty="0"/>
              <a:t>개의 필드를 가진 </a:t>
            </a:r>
            <a:r>
              <a:rPr lang="en-US" altLang="ko-KR" sz="1600" dirty="0"/>
              <a:t>csv </a:t>
            </a:r>
            <a:r>
              <a:rPr lang="ko-KR" altLang="en-US" sz="1600" dirty="0"/>
              <a:t>파일로 저장된다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    </a:t>
            </a:r>
            <a:r>
              <a:rPr lang="ko-KR" altLang="en-US" sz="1600" dirty="0"/>
              <a:t>여기서 생성된 </a:t>
            </a:r>
            <a:r>
              <a:rPr lang="en-US" altLang="ko-KR" sz="1600" dirty="0"/>
              <a:t>index</a:t>
            </a:r>
            <a:r>
              <a:rPr lang="ko-KR" altLang="en-US" sz="1600" dirty="0"/>
              <a:t>는 리뷰 순서가 아닌 </a:t>
            </a:r>
            <a:r>
              <a:rPr lang="en-US" altLang="ko-KR" sz="1600" dirty="0" err="1"/>
              <a:t>review_list</a:t>
            </a:r>
            <a:r>
              <a:rPr lang="ko-KR" altLang="en-US" sz="1600" dirty="0"/>
              <a:t>에 있는 </a:t>
            </a:r>
            <a:r>
              <a:rPr lang="en-US" altLang="ko-KR" sz="1600" dirty="0"/>
              <a:t>index</a:t>
            </a:r>
            <a:r>
              <a:rPr lang="ko-KR" altLang="en-US" sz="1600" dirty="0"/>
              <a:t>번호를 의미한다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9F4C3A-4A0F-476A-91C9-2DC7D5494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60" t="27757" r="25729" b="41359"/>
          <a:stretch/>
        </p:blipFill>
        <p:spPr>
          <a:xfrm>
            <a:off x="3491598" y="1885461"/>
            <a:ext cx="5235153" cy="22959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3133BD-1E7A-45CF-BB38-55D6564C3B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281"/>
          <a:stretch/>
        </p:blipFill>
        <p:spPr>
          <a:xfrm>
            <a:off x="835747" y="1885461"/>
            <a:ext cx="1917852" cy="229592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6DA76F3-2938-4E6E-B07C-A550BA1316F8}"/>
              </a:ext>
            </a:extLst>
          </p:cNvPr>
          <p:cNvSpPr/>
          <p:nvPr/>
        </p:nvSpPr>
        <p:spPr>
          <a:xfrm>
            <a:off x="834502" y="1961963"/>
            <a:ext cx="390617" cy="2139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6FD79F-2349-46A8-A02B-CEBEAF22E2E3}"/>
              </a:ext>
            </a:extLst>
          </p:cNvPr>
          <p:cNvCxnSpPr/>
          <p:nvPr/>
        </p:nvCxnSpPr>
        <p:spPr>
          <a:xfrm>
            <a:off x="1297662" y="2876364"/>
            <a:ext cx="24857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B3FA5330-0A0F-4111-AC1D-34C181542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72101"/>
          <a:stretch/>
        </p:blipFill>
        <p:spPr>
          <a:xfrm>
            <a:off x="5341122" y="5083631"/>
            <a:ext cx="2551128" cy="124765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D49FEA-0E54-49C8-A856-83D705B6DE45}"/>
              </a:ext>
            </a:extLst>
          </p:cNvPr>
          <p:cNvSpPr/>
          <p:nvPr/>
        </p:nvSpPr>
        <p:spPr>
          <a:xfrm>
            <a:off x="5341122" y="5193437"/>
            <a:ext cx="163033" cy="1137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C0E716B-2DDD-4BBB-AD46-693209782F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r="61551" b="41296"/>
          <a:stretch/>
        </p:blipFill>
        <p:spPr>
          <a:xfrm>
            <a:off x="3601778" y="4983928"/>
            <a:ext cx="1122442" cy="140184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5EC3B2F-246E-48CE-B065-D92A4CBF79CA}"/>
              </a:ext>
            </a:extLst>
          </p:cNvPr>
          <p:cNvCxnSpPr>
            <a:cxnSpLocks/>
          </p:cNvCxnSpPr>
          <p:nvPr/>
        </p:nvCxnSpPr>
        <p:spPr>
          <a:xfrm>
            <a:off x="4572000" y="5550025"/>
            <a:ext cx="6544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93561-AEC7-4BF8-992D-799C6593EF80}"/>
              </a:ext>
            </a:extLst>
          </p:cNvPr>
          <p:cNvSpPr/>
          <p:nvPr/>
        </p:nvSpPr>
        <p:spPr>
          <a:xfrm>
            <a:off x="3842508" y="5418195"/>
            <a:ext cx="707234" cy="230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A0DF095-E88C-4C5F-A0DB-07FC0EF6EE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9255"/>
          <a:stretch/>
        </p:blipFill>
        <p:spPr>
          <a:xfrm>
            <a:off x="858102" y="5018275"/>
            <a:ext cx="2228473" cy="136750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9EDB0B-C24C-4666-9E40-2A5FD6BA97B9}"/>
              </a:ext>
            </a:extLst>
          </p:cNvPr>
          <p:cNvSpPr/>
          <p:nvPr/>
        </p:nvSpPr>
        <p:spPr>
          <a:xfrm>
            <a:off x="871501" y="5586743"/>
            <a:ext cx="2228012" cy="237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FBC008D-7226-40E9-8DB2-2530EEDB700E}"/>
              </a:ext>
            </a:extLst>
          </p:cNvPr>
          <p:cNvCxnSpPr>
            <a:stCxn id="26" idx="3"/>
          </p:cNvCxnSpPr>
          <p:nvPr/>
        </p:nvCxnSpPr>
        <p:spPr>
          <a:xfrm flipV="1">
            <a:off x="3099513" y="5550025"/>
            <a:ext cx="742995" cy="155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0B9875-1CED-4B96-95A7-2A3FCA36C6F0}"/>
              </a:ext>
            </a:extLst>
          </p:cNvPr>
          <p:cNvSpPr txBox="1"/>
          <p:nvPr/>
        </p:nvSpPr>
        <p:spPr>
          <a:xfrm>
            <a:off x="1411255" y="6470808"/>
            <a:ext cx="112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Review_list.csv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8109EE-73F6-4301-953C-A0959C44218C}"/>
              </a:ext>
            </a:extLst>
          </p:cNvPr>
          <p:cNvSpPr txBox="1"/>
          <p:nvPr/>
        </p:nvSpPr>
        <p:spPr>
          <a:xfrm>
            <a:off x="3354482" y="6477283"/>
            <a:ext cx="1806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저장된 리뷰 파일 디렉토리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94C357-0945-4B3D-A453-016E07266740}"/>
              </a:ext>
            </a:extLst>
          </p:cNvPr>
          <p:cNvSpPr txBox="1"/>
          <p:nvPr/>
        </p:nvSpPr>
        <p:spPr>
          <a:xfrm>
            <a:off x="5926400" y="6431544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저장된 리뷰 파일</a:t>
            </a:r>
          </a:p>
        </p:txBody>
      </p:sp>
    </p:spTree>
    <p:extLst>
      <p:ext uri="{BB962C8B-B14F-4D97-AF65-F5344CB8AC3E}">
        <p14:creationId xmlns:p14="http://schemas.microsoft.com/office/powerpoint/2010/main" val="396853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2844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</a:rPr>
              <a:t>감사합니다</a:t>
            </a:r>
            <a:r>
              <a:rPr lang="en-US" altLang="ko-KR" sz="4400" dirty="0">
                <a:solidFill>
                  <a:schemeClr val="accent1"/>
                </a:solidFill>
              </a:rPr>
              <a:t>.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018945-00DF-424F-8963-9375408D7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77523" y="3390102"/>
            <a:ext cx="2858598" cy="285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392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1. </a:t>
            </a:r>
            <a:r>
              <a:rPr lang="ko-KR" altLang="en-US" sz="4400" dirty="0" err="1">
                <a:solidFill>
                  <a:schemeClr val="accent1"/>
                </a:solidFill>
              </a:rPr>
              <a:t>크롤링</a:t>
            </a:r>
            <a:r>
              <a:rPr lang="ko-KR" altLang="en-US" sz="4400" dirty="0">
                <a:solidFill>
                  <a:schemeClr val="accent1"/>
                </a:solidFill>
              </a:rPr>
              <a:t> 알고리즘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7823" y="1627632"/>
            <a:ext cx="73041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가장 먼저 언어를 선택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-</a:t>
            </a:r>
            <a:r>
              <a:rPr lang="ko-KR" altLang="en-US" sz="1400" dirty="0"/>
              <a:t>영어</a:t>
            </a:r>
            <a:r>
              <a:rPr lang="en-US" altLang="ko-KR" sz="1400" dirty="0"/>
              <a:t>, ko-</a:t>
            </a:r>
            <a:r>
              <a:rPr lang="ko-KR" altLang="en-US" sz="1400" dirty="0"/>
              <a:t>한국어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zhCN</a:t>
            </a:r>
            <a:r>
              <a:rPr lang="en-US" altLang="ko-KR" sz="1400" dirty="0"/>
              <a:t>-</a:t>
            </a:r>
            <a:r>
              <a:rPr lang="ko-KR" altLang="en-US" sz="1400" dirty="0"/>
              <a:t>중국어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jp</a:t>
            </a:r>
            <a:r>
              <a:rPr lang="en-US" altLang="ko-KR" sz="1400" dirty="0"/>
              <a:t>-</a:t>
            </a:r>
            <a:r>
              <a:rPr lang="ko-KR" altLang="en-US" sz="1400" dirty="0"/>
              <a:t>일본어 </a:t>
            </a:r>
            <a:r>
              <a:rPr lang="en-US" altLang="ko-KR" sz="1400" dirty="0"/>
              <a:t> </a:t>
            </a:r>
            <a:r>
              <a:rPr lang="ko-KR" altLang="en-US" sz="1400" dirty="0"/>
              <a:t>중 </a:t>
            </a:r>
            <a:r>
              <a:rPr lang="ko-KR" altLang="en-US" sz="1400" dirty="0" err="1"/>
              <a:t>택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리뷰개수</a:t>
            </a:r>
            <a:r>
              <a:rPr lang="en-US" altLang="ko-KR" dirty="0"/>
              <a:t>(=</a:t>
            </a:r>
            <a:r>
              <a:rPr lang="ko-KR" altLang="en-US" dirty="0"/>
              <a:t>마지막 페이지 수</a:t>
            </a:r>
            <a:r>
              <a:rPr lang="en-US" altLang="ko-KR" dirty="0"/>
              <a:t>)</a:t>
            </a:r>
            <a:r>
              <a:rPr lang="ko-KR" altLang="en-US" dirty="0"/>
              <a:t>를 파악한다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=&gt; </a:t>
            </a:r>
            <a:r>
              <a:rPr lang="ko-KR" altLang="en-US" sz="1400" dirty="0">
                <a:solidFill>
                  <a:srgbClr val="FF0000"/>
                </a:solidFill>
              </a:rPr>
              <a:t>마지막 페이지 수</a:t>
            </a:r>
            <a:r>
              <a:rPr lang="en-US" altLang="ko-KR" sz="1400" dirty="0">
                <a:solidFill>
                  <a:srgbClr val="FF0000"/>
                </a:solidFill>
              </a:rPr>
              <a:t>-1 </a:t>
            </a:r>
            <a:r>
              <a:rPr lang="ko-KR" altLang="en-US" sz="1400" dirty="0">
                <a:solidFill>
                  <a:srgbClr val="FF0000"/>
                </a:solidFill>
              </a:rPr>
              <a:t>만큼 다음 버튼을 클릭하기 위함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14" y="2059991"/>
            <a:ext cx="2113026" cy="20747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89" y="5300270"/>
            <a:ext cx="6331268" cy="999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EE6587-8176-4FFA-A329-D39CDF36A096}"/>
              </a:ext>
            </a:extLst>
          </p:cNvPr>
          <p:cNvSpPr txBox="1"/>
          <p:nvPr/>
        </p:nvSpPr>
        <p:spPr>
          <a:xfrm>
            <a:off x="4903889" y="538501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간단 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DEB4A8-AA11-49BB-9394-9F1FE9023F6D}"/>
              </a:ext>
            </a:extLst>
          </p:cNvPr>
          <p:cNvSpPr/>
          <p:nvPr/>
        </p:nvSpPr>
        <p:spPr>
          <a:xfrm>
            <a:off x="4939574" y="5663279"/>
            <a:ext cx="352165" cy="227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392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1. </a:t>
            </a:r>
            <a:r>
              <a:rPr lang="ko-KR" altLang="en-US" sz="4400" dirty="0" err="1">
                <a:solidFill>
                  <a:schemeClr val="accent1"/>
                </a:solidFill>
              </a:rPr>
              <a:t>크롤링</a:t>
            </a:r>
            <a:r>
              <a:rPr lang="ko-KR" altLang="en-US" sz="4400" dirty="0">
                <a:solidFill>
                  <a:schemeClr val="accent1"/>
                </a:solidFill>
              </a:rPr>
              <a:t> 알고리즘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7824" y="1627632"/>
            <a:ext cx="65013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리뷰 데이터를 </a:t>
            </a:r>
            <a:r>
              <a:rPr lang="ko-KR" altLang="en-US" dirty="0" err="1"/>
              <a:t>크롤링함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en-US" altLang="ko-KR" sz="1400" dirty="0"/>
              <a:t>- 4</a:t>
            </a:r>
            <a:r>
              <a:rPr lang="ko-KR" altLang="en-US" sz="1400" dirty="0"/>
              <a:t>가지 요소인 </a:t>
            </a:r>
            <a:r>
              <a:rPr lang="ko-KR" altLang="en-US" sz="1400" dirty="0">
                <a:solidFill>
                  <a:srgbClr val="FF0000"/>
                </a:solidFill>
              </a:rPr>
              <a:t>평점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리뷰 제목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리뷰 내용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방문날짜</a:t>
            </a:r>
            <a:r>
              <a:rPr lang="ko-KR" altLang="en-US" sz="1400" dirty="0"/>
              <a:t>를 크롤링함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  - </a:t>
            </a:r>
            <a:r>
              <a:rPr lang="ko-KR" altLang="en-US" sz="1400" dirty="0"/>
              <a:t>다음버튼을 누르며 한페이지 씩 통째로 저장한다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크롤링을</a:t>
            </a:r>
            <a:r>
              <a:rPr lang="ko-KR" altLang="en-US" dirty="0"/>
              <a:t> 완료했다는 표식을 남긴 후 다음 </a:t>
            </a:r>
            <a:r>
              <a:rPr lang="en-US" altLang="ko-KR" dirty="0" err="1"/>
              <a:t>url</a:t>
            </a:r>
            <a:r>
              <a:rPr lang="ko-KR" altLang="en-US" dirty="0"/>
              <a:t>을 가지고 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en-US" altLang="ko-KR" sz="1400" dirty="0"/>
              <a:t>1~4</a:t>
            </a:r>
            <a:r>
              <a:rPr lang="en-US" altLang="ko-KR" dirty="0"/>
              <a:t>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89" y="2527122"/>
            <a:ext cx="5971032" cy="207009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90498" y="3157861"/>
            <a:ext cx="693546" cy="124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0498" y="3334579"/>
            <a:ext cx="1766696" cy="18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0498" y="3587952"/>
            <a:ext cx="5937567" cy="655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0498" y="4424174"/>
            <a:ext cx="1830196" cy="173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8E863A-BE3A-42FF-B181-BD64DE8282AB}"/>
              </a:ext>
            </a:extLst>
          </p:cNvPr>
          <p:cNvSpPr txBox="1"/>
          <p:nvPr/>
        </p:nvSpPr>
        <p:spPr>
          <a:xfrm>
            <a:off x="4903889" y="538501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간단 정리</a:t>
            </a:r>
          </a:p>
        </p:txBody>
      </p:sp>
    </p:spTree>
    <p:extLst>
      <p:ext uri="{BB962C8B-B14F-4D97-AF65-F5344CB8AC3E}">
        <p14:creationId xmlns:p14="http://schemas.microsoft.com/office/powerpoint/2010/main" val="367650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520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2. </a:t>
            </a:r>
            <a:r>
              <a:rPr lang="ko-KR" altLang="en-US" sz="4400" dirty="0" err="1">
                <a:solidFill>
                  <a:schemeClr val="accent1"/>
                </a:solidFill>
              </a:rPr>
              <a:t>크롤링</a:t>
            </a:r>
            <a:r>
              <a:rPr lang="ko-KR" altLang="en-US" sz="4400" dirty="0">
                <a:solidFill>
                  <a:schemeClr val="accent1"/>
                </a:solidFill>
              </a:rPr>
              <a:t> 코드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875" y="1515518"/>
            <a:ext cx="76581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800" dirty="0"/>
              <a:t>Strapy.py</a:t>
            </a:r>
          </a:p>
          <a:p>
            <a:r>
              <a:rPr lang="en-US" altLang="ko-KR" dirty="0"/>
              <a:t>     </a:t>
            </a:r>
            <a:r>
              <a:rPr lang="ko-KR" altLang="en-US" sz="1600" dirty="0" err="1"/>
              <a:t>크롤링을</a:t>
            </a:r>
            <a:r>
              <a:rPr lang="ko-KR" altLang="en-US" sz="1600" dirty="0"/>
              <a:t> 하기 위한 기본이 되는 함수들을 모아놓은 파일</a:t>
            </a:r>
            <a:endParaRPr lang="en-US" altLang="ko-KR" sz="1600" dirty="0"/>
          </a:p>
          <a:p>
            <a:r>
              <a:rPr lang="en-US" altLang="ko-KR" sz="1600" dirty="0"/>
              <a:t>      </a:t>
            </a:r>
            <a:r>
              <a:rPr lang="ko-KR" altLang="en-US" sz="1600" dirty="0"/>
              <a:t>리뷰 </a:t>
            </a:r>
            <a:r>
              <a:rPr lang="ko-KR" altLang="en-US" sz="1600" dirty="0" err="1"/>
              <a:t>크롤링</a:t>
            </a:r>
            <a:r>
              <a:rPr lang="ko-KR" altLang="en-US" sz="1600" dirty="0"/>
              <a:t> 코드를 포함한 모든 </a:t>
            </a:r>
            <a:r>
              <a:rPr lang="ko-KR" altLang="en-US" sz="1600" dirty="0" err="1"/>
              <a:t>크롤링</a:t>
            </a:r>
            <a:r>
              <a:rPr lang="ko-KR" altLang="en-US" sz="1600" dirty="0"/>
              <a:t> 코드에 기본적으로 </a:t>
            </a:r>
            <a:r>
              <a:rPr lang="en-US" altLang="ko-KR" sz="1600" dirty="0"/>
              <a:t>import </a:t>
            </a:r>
            <a:r>
              <a:rPr lang="ko-KR" altLang="en-US" sz="1600" dirty="0"/>
              <a:t>되어 사용된다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refresh </a:t>
            </a:r>
            <a:r>
              <a:rPr lang="ko-KR" altLang="en-US" sz="1400" dirty="0" err="1"/>
              <a:t>메소드</a:t>
            </a:r>
            <a:r>
              <a:rPr lang="en-US" altLang="ko-KR" sz="1400" dirty="0"/>
              <a:t> : </a:t>
            </a:r>
            <a:r>
              <a:rPr lang="ko-KR" altLang="en-US" sz="1400" dirty="0" err="1"/>
              <a:t>새로고침하기</a:t>
            </a:r>
            <a:r>
              <a:rPr lang="ko-KR" altLang="en-US" sz="1400" dirty="0"/>
              <a:t> 위한 크롬 드라이버의 </a:t>
            </a:r>
            <a:r>
              <a:rPr lang="en-US" altLang="ko-KR" sz="1400" dirty="0"/>
              <a:t>attribute</a:t>
            </a:r>
            <a:r>
              <a:rPr lang="ko-KR" altLang="en-US" sz="1400" dirty="0"/>
              <a:t>를 이용한 함수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loadWebdriver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크롬 드라이버를 이용해 </a:t>
            </a:r>
            <a:r>
              <a:rPr lang="ko-KR" altLang="en-US" sz="1400" dirty="0" err="1"/>
              <a:t>웹페이지를</a:t>
            </a:r>
            <a:r>
              <a:rPr lang="ko-KR" altLang="en-US" sz="1400" dirty="0"/>
              <a:t> 여는 </a:t>
            </a:r>
            <a:r>
              <a:rPr lang="ko-KR" altLang="en-US" sz="1400" dirty="0" err="1"/>
              <a:t>메소드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getStringToNum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en-US" altLang="ko-KR" sz="1400" dirty="0"/>
              <a:t>: string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로 변환해주는 메소드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r>
              <a:rPr lang="en-US" altLang="ko-KR" sz="1400" dirty="0"/>
              <a:t>       </a:t>
            </a:r>
            <a:r>
              <a:rPr lang="ko-KR" altLang="en-US" sz="1600" dirty="0"/>
              <a:t>등이 포함되어 있다</a:t>
            </a:r>
            <a:r>
              <a:rPr lang="en-US" altLang="ko-KR" sz="1600" dirty="0"/>
              <a:t>.</a:t>
            </a:r>
          </a:p>
          <a:p>
            <a:r>
              <a:rPr lang="en-US" altLang="ko-KR" sz="1400" dirty="0"/>
              <a:t>  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A342ED-6E46-45AD-BFDF-0AEF02CB4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665" y="4066469"/>
            <a:ext cx="4758616" cy="248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9AB968-E003-4A02-9659-98C439F5497A}"/>
              </a:ext>
            </a:extLst>
          </p:cNvPr>
          <p:cNvSpPr txBox="1"/>
          <p:nvPr/>
        </p:nvSpPr>
        <p:spPr>
          <a:xfrm>
            <a:off x="7666449" y="3849667"/>
            <a:ext cx="1031051" cy="2616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예시 이미지 ▼ </a:t>
            </a:r>
          </a:p>
        </p:txBody>
      </p:sp>
    </p:spTree>
    <p:extLst>
      <p:ext uri="{BB962C8B-B14F-4D97-AF65-F5344CB8AC3E}">
        <p14:creationId xmlns:p14="http://schemas.microsoft.com/office/powerpoint/2010/main" val="124644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520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2. </a:t>
            </a:r>
            <a:r>
              <a:rPr lang="ko-KR" altLang="en-US" sz="4400" dirty="0" err="1">
                <a:solidFill>
                  <a:schemeClr val="accent1"/>
                </a:solidFill>
              </a:rPr>
              <a:t>크롤링</a:t>
            </a:r>
            <a:r>
              <a:rPr lang="ko-KR" altLang="en-US" sz="4400" dirty="0">
                <a:solidFill>
                  <a:schemeClr val="accent1"/>
                </a:solidFill>
              </a:rPr>
              <a:t> 코드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875" y="1515518"/>
            <a:ext cx="7658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Title</a:t>
            </a:r>
          </a:p>
          <a:p>
            <a:r>
              <a:rPr lang="en-US" altLang="ko-KR" sz="1400" dirty="0"/>
              <a:t>       </a:t>
            </a:r>
            <a:r>
              <a:rPr lang="ko-KR" altLang="en-US" sz="1600" dirty="0"/>
              <a:t>간단하게 </a:t>
            </a:r>
            <a:r>
              <a:rPr lang="en-US" altLang="ko-KR" sz="1600" dirty="0" err="1"/>
              <a:t>css_selector</a:t>
            </a:r>
            <a:r>
              <a:rPr lang="ko-KR" altLang="en-US" sz="1600" dirty="0"/>
              <a:t>를 이용하여 가지고 온다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</a:t>
            </a:r>
            <a:r>
              <a:rPr lang="ko-KR" altLang="en-US" sz="1600" dirty="0"/>
              <a:t>특징 </a:t>
            </a:r>
            <a:r>
              <a:rPr lang="en-US" altLang="ko-KR" sz="1600" dirty="0"/>
              <a:t>: </a:t>
            </a:r>
            <a:r>
              <a:rPr lang="ko-KR" altLang="en-US" sz="1600" dirty="0"/>
              <a:t>태그 구조가 여러 개인 경우가 있어</a:t>
            </a:r>
            <a:r>
              <a:rPr lang="en-US" altLang="ko-KR" sz="1600" dirty="0"/>
              <a:t>, if not </a:t>
            </a:r>
            <a:r>
              <a:rPr lang="ko-KR" altLang="en-US" sz="1600" dirty="0"/>
              <a:t>문을 이용하여 여러가지 </a:t>
            </a:r>
            <a:r>
              <a:rPr lang="en-US" altLang="ko-KR" sz="1600" dirty="0"/>
              <a:t>selector</a:t>
            </a:r>
            <a:r>
              <a:rPr lang="ko-KR" altLang="en-US" sz="1600" dirty="0"/>
              <a:t>를 </a:t>
            </a:r>
            <a:endParaRPr lang="en-US" altLang="ko-KR" sz="1600" dirty="0"/>
          </a:p>
          <a:p>
            <a:r>
              <a:rPr lang="en-US" altLang="ko-KR" sz="1600" dirty="0"/>
              <a:t>                 </a:t>
            </a:r>
            <a:r>
              <a:rPr lang="ko-KR" altLang="en-US" sz="1600" dirty="0"/>
              <a:t>예외처리</a:t>
            </a:r>
            <a:endParaRPr lang="en-US" altLang="ko-KR" sz="1600" dirty="0"/>
          </a:p>
          <a:p>
            <a:endParaRPr lang="en-US" altLang="ko-KR" sz="1400" dirty="0"/>
          </a:p>
          <a:p>
            <a:r>
              <a:rPr lang="en-US" altLang="ko-KR" sz="1400" dirty="0"/>
              <a:t>       *</a:t>
            </a:r>
            <a:r>
              <a:rPr lang="en-US" altLang="ko-KR" sz="1400" dirty="0" err="1"/>
              <a:t>chrome_instance</a:t>
            </a:r>
            <a:r>
              <a:rPr lang="en-US" altLang="ko-KR" sz="1400" dirty="0"/>
              <a:t> : </a:t>
            </a:r>
            <a:r>
              <a:rPr lang="ko-KR" altLang="en-US" sz="1400" dirty="0"/>
              <a:t>크롬드라이버를 이용한 </a:t>
            </a:r>
            <a:r>
              <a:rPr lang="ko-KR" altLang="en-US" sz="1400" dirty="0" err="1"/>
              <a:t>셀레니움</a:t>
            </a:r>
            <a:endParaRPr lang="en-US" altLang="ko-KR" sz="1400" dirty="0"/>
          </a:p>
          <a:p>
            <a:r>
              <a:rPr lang="en-US" altLang="ko-KR" sz="1400" dirty="0"/>
              <a:t>       *</a:t>
            </a:r>
            <a:r>
              <a:rPr lang="en-US" altLang="ko-KR" sz="1400" dirty="0" err="1"/>
              <a:t>find_element_by_css_selector</a:t>
            </a:r>
            <a:r>
              <a:rPr lang="en-US" altLang="ko-KR" sz="1400" dirty="0"/>
              <a:t> : </a:t>
            </a:r>
            <a:r>
              <a:rPr lang="ko-KR" altLang="en-US" sz="1400" dirty="0"/>
              <a:t>해당 </a:t>
            </a:r>
            <a:r>
              <a:rPr lang="en-US" altLang="ko-KR" sz="1400" dirty="0"/>
              <a:t>selector</a:t>
            </a:r>
            <a:r>
              <a:rPr lang="ko-KR" altLang="en-US" sz="1400" dirty="0"/>
              <a:t>에 해당하는 </a:t>
            </a:r>
            <a:r>
              <a:rPr lang="en-US" altLang="ko-KR" sz="1400" dirty="0" err="1"/>
              <a:t>elemen</a:t>
            </a:r>
            <a:r>
              <a:rPr lang="ko-KR" altLang="en-US" sz="1400" dirty="0"/>
              <a:t>를 가지고 온다는 의미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B9B888-AB8F-4AB4-971A-3459E618E4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23"/>
          <a:stretch/>
        </p:blipFill>
        <p:spPr>
          <a:xfrm>
            <a:off x="541631" y="3727956"/>
            <a:ext cx="8220630" cy="24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520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2. </a:t>
            </a:r>
            <a:r>
              <a:rPr lang="ko-KR" altLang="en-US" sz="4400" dirty="0" err="1">
                <a:solidFill>
                  <a:schemeClr val="accent1"/>
                </a:solidFill>
              </a:rPr>
              <a:t>크롤링</a:t>
            </a:r>
            <a:r>
              <a:rPr lang="ko-KR" altLang="en-US" sz="4400" dirty="0">
                <a:solidFill>
                  <a:schemeClr val="accent1"/>
                </a:solidFill>
              </a:rPr>
              <a:t> 코드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875" y="1515518"/>
            <a:ext cx="76581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Rating</a:t>
            </a:r>
          </a:p>
          <a:p>
            <a:r>
              <a:rPr lang="en-US" altLang="ko-KR" sz="2000" dirty="0"/>
              <a:t>     </a:t>
            </a:r>
            <a:r>
              <a:rPr lang="en-US" altLang="ko-KR" sz="1600" dirty="0" err="1"/>
              <a:t>css_selector</a:t>
            </a:r>
            <a:r>
              <a:rPr lang="en-US" altLang="ko-KR" sz="1600" dirty="0"/>
              <a:t> </a:t>
            </a:r>
            <a:r>
              <a:rPr lang="ko-KR" altLang="en-US" sz="1600" dirty="0"/>
              <a:t>경로에 있는 </a:t>
            </a:r>
            <a:r>
              <a:rPr lang="ko-KR" altLang="en-US" sz="1600" dirty="0" err="1"/>
              <a:t>레이팅에</a:t>
            </a:r>
            <a:r>
              <a:rPr lang="ko-KR" altLang="en-US" sz="1600" dirty="0"/>
              <a:t> 해당하는 웹 요소의 </a:t>
            </a:r>
            <a:r>
              <a:rPr lang="ko-KR" altLang="en-US" sz="1600" dirty="0" err="1"/>
              <a:t>클래스명을</a:t>
            </a:r>
            <a:r>
              <a:rPr lang="ko-KR" altLang="en-US" sz="1600" dirty="0"/>
              <a:t> 가지고 온다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    </a:t>
            </a:r>
            <a:endParaRPr lang="en-US" altLang="ko-KR" sz="1200" dirty="0"/>
          </a:p>
          <a:p>
            <a:endParaRPr lang="en-US" altLang="ko-KR" sz="1600" dirty="0"/>
          </a:p>
          <a:p>
            <a:r>
              <a:rPr lang="en-US" altLang="ko-KR" sz="1600" dirty="0"/>
              <a:t>      strapy.py</a:t>
            </a:r>
            <a:r>
              <a:rPr lang="ko-KR" altLang="en-US" sz="1600" dirty="0"/>
              <a:t>에 있는 메소드를 활용해 정규 표현식과 형 변환을 하여 클래스명의 평점을 </a:t>
            </a:r>
            <a:endParaRPr lang="en-US" altLang="ko-KR" sz="1600" dirty="0"/>
          </a:p>
          <a:p>
            <a:r>
              <a:rPr lang="en-US" altLang="ko-KR" sz="1600" dirty="0"/>
              <a:t>      </a:t>
            </a:r>
            <a:r>
              <a:rPr lang="ko-KR" altLang="en-US" sz="1600" dirty="0" err="1"/>
              <a:t>정수화한다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C63B96-DD12-4C65-BF13-F6DE75466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71" y="2418012"/>
            <a:ext cx="6652888" cy="1230714"/>
          </a:xfrm>
          <a:prstGeom prst="rect">
            <a:avLst/>
          </a:prstGeom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59288C85-4D59-4616-9E33-4F404BB0D49B}"/>
              </a:ext>
            </a:extLst>
          </p:cNvPr>
          <p:cNvSpPr/>
          <p:nvPr/>
        </p:nvSpPr>
        <p:spPr>
          <a:xfrm>
            <a:off x="3838576" y="2805345"/>
            <a:ext cx="740430" cy="29296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266455-745B-4ACD-BE10-4C0A2EC5EA52}"/>
              </a:ext>
            </a:extLst>
          </p:cNvPr>
          <p:cNvSpPr/>
          <p:nvPr/>
        </p:nvSpPr>
        <p:spPr>
          <a:xfrm>
            <a:off x="2104008" y="2805345"/>
            <a:ext cx="1553592" cy="29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FFD4C0-6F60-4F7E-819D-868B492CF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67" y="4817551"/>
            <a:ext cx="4414354" cy="10399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53F913-93DF-4418-9074-45A8D6966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66" t="34238" r="58795" b="52688"/>
          <a:stretch/>
        </p:blipFill>
        <p:spPr>
          <a:xfrm>
            <a:off x="5723213" y="4817551"/>
            <a:ext cx="1645790" cy="160910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4F06A61-35EA-4577-993D-ECA25E70D6B9}"/>
              </a:ext>
            </a:extLst>
          </p:cNvPr>
          <p:cNvSpPr/>
          <p:nvPr/>
        </p:nvSpPr>
        <p:spPr>
          <a:xfrm>
            <a:off x="7107715" y="5094655"/>
            <a:ext cx="305328" cy="3153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580B68-5A4F-422F-9746-E431F2C9E546}"/>
              </a:ext>
            </a:extLst>
          </p:cNvPr>
          <p:cNvSpPr txBox="1"/>
          <p:nvPr/>
        </p:nvSpPr>
        <p:spPr>
          <a:xfrm>
            <a:off x="7016672" y="5392814"/>
            <a:ext cx="64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5.0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23B7CF-1A8C-468A-97E2-142FE0596B2C}"/>
              </a:ext>
            </a:extLst>
          </p:cNvPr>
          <p:cNvSpPr/>
          <p:nvPr/>
        </p:nvSpPr>
        <p:spPr>
          <a:xfrm>
            <a:off x="7145655" y="4779451"/>
            <a:ext cx="238588" cy="257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902B942-ED6A-4EB6-92E0-E79C9C39F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981" y="2471279"/>
            <a:ext cx="1459984" cy="89534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741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520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2. </a:t>
            </a:r>
            <a:r>
              <a:rPr lang="ko-KR" altLang="en-US" sz="4400" dirty="0" err="1">
                <a:solidFill>
                  <a:schemeClr val="accent1"/>
                </a:solidFill>
              </a:rPr>
              <a:t>크롤링</a:t>
            </a:r>
            <a:r>
              <a:rPr lang="ko-KR" altLang="en-US" sz="4400" dirty="0">
                <a:solidFill>
                  <a:schemeClr val="accent1"/>
                </a:solidFill>
              </a:rPr>
              <a:t> 코드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875" y="1515518"/>
            <a:ext cx="76581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Rating</a:t>
            </a:r>
            <a:endParaRPr lang="en-US" altLang="ko-KR" sz="1600" dirty="0"/>
          </a:p>
          <a:p>
            <a:r>
              <a:rPr lang="en-US" altLang="ko-KR" sz="1600" dirty="0"/>
              <a:t>     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FAA2ED-8A8E-4310-8450-56E6D37C4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17"/>
          <a:stretch/>
        </p:blipFill>
        <p:spPr>
          <a:xfrm>
            <a:off x="673993" y="2025570"/>
            <a:ext cx="7688957" cy="48324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AF3B6A-85C2-4DB8-BCFA-816ABD0A0C3D}"/>
              </a:ext>
            </a:extLst>
          </p:cNvPr>
          <p:cNvSpPr/>
          <p:nvPr/>
        </p:nvSpPr>
        <p:spPr>
          <a:xfrm>
            <a:off x="1340078" y="6080981"/>
            <a:ext cx="2282797" cy="180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C4DA18-751B-4B4D-A336-62315A2F40D8}"/>
              </a:ext>
            </a:extLst>
          </p:cNvPr>
          <p:cNvSpPr/>
          <p:nvPr/>
        </p:nvSpPr>
        <p:spPr>
          <a:xfrm>
            <a:off x="4379728" y="6261905"/>
            <a:ext cx="2472485" cy="180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8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520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2. </a:t>
            </a:r>
            <a:r>
              <a:rPr lang="ko-KR" altLang="en-US" sz="4400" dirty="0" err="1">
                <a:solidFill>
                  <a:schemeClr val="accent1"/>
                </a:solidFill>
              </a:rPr>
              <a:t>크롤링</a:t>
            </a:r>
            <a:r>
              <a:rPr lang="ko-KR" altLang="en-US" sz="4400" dirty="0">
                <a:solidFill>
                  <a:schemeClr val="accent1"/>
                </a:solidFill>
              </a:rPr>
              <a:t> 코드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875" y="1515518"/>
            <a:ext cx="7658100" cy="4362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Content</a:t>
            </a:r>
          </a:p>
          <a:p>
            <a:r>
              <a:rPr lang="en-US" altLang="ko-KR" sz="1400" dirty="0"/>
              <a:t>      </a:t>
            </a:r>
          </a:p>
          <a:p>
            <a:r>
              <a:rPr lang="en-US" altLang="ko-KR" sz="1400" dirty="0"/>
              <a:t>      </a:t>
            </a:r>
            <a:r>
              <a:rPr lang="ko-KR" altLang="en-US" sz="1600" dirty="0"/>
              <a:t>리뷰의 내용이 길어지면 </a:t>
            </a:r>
            <a:r>
              <a:rPr lang="ko-KR" altLang="en-US" sz="1600" dirty="0" err="1"/>
              <a:t>더보기</a:t>
            </a:r>
            <a:r>
              <a:rPr lang="ko-KR" altLang="en-US" sz="1600" dirty="0"/>
              <a:t> 버튼이 생성된다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   </a:t>
            </a:r>
            <a:r>
              <a:rPr lang="ko-KR" altLang="en-US" sz="1600" dirty="0" err="1"/>
              <a:t>더보기</a:t>
            </a:r>
            <a:r>
              <a:rPr lang="ko-KR" altLang="en-US" sz="1600" dirty="0"/>
              <a:t> 버튼을 클릭해야 리뷰가 잘리지 않고 모두 가져와진다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</a:t>
            </a:r>
            <a:r>
              <a:rPr lang="ko-KR" altLang="en-US" sz="1600" dirty="0"/>
              <a:t>따라서 </a:t>
            </a:r>
            <a:r>
              <a:rPr lang="ko-KR" altLang="en-US" sz="1600" dirty="0" err="1"/>
              <a:t>더보기</a:t>
            </a:r>
            <a:r>
              <a:rPr lang="ko-KR" altLang="en-US" sz="1600" dirty="0"/>
              <a:t> 버튼을 가장 먼저 눌러줘야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AB86C-11CF-40F5-A8E1-CF122B64F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65243" b="-1256"/>
          <a:stretch/>
        </p:blipFill>
        <p:spPr>
          <a:xfrm>
            <a:off x="763480" y="2646629"/>
            <a:ext cx="3178206" cy="14157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72E866-507D-49ED-8226-E8D6F8D79E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847"/>
          <a:stretch/>
        </p:blipFill>
        <p:spPr>
          <a:xfrm>
            <a:off x="4363190" y="2646629"/>
            <a:ext cx="3397281" cy="21618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1C68CA1-256A-469F-8121-9F54B2F8ACFB}"/>
              </a:ext>
            </a:extLst>
          </p:cNvPr>
          <p:cNvSpPr/>
          <p:nvPr/>
        </p:nvSpPr>
        <p:spPr>
          <a:xfrm>
            <a:off x="790114" y="3741770"/>
            <a:ext cx="1179574" cy="306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074179-F6EC-461D-AFF4-9D1DFB678E11}"/>
              </a:ext>
            </a:extLst>
          </p:cNvPr>
          <p:cNvSpPr/>
          <p:nvPr/>
        </p:nvSpPr>
        <p:spPr>
          <a:xfrm>
            <a:off x="4262437" y="4492101"/>
            <a:ext cx="1206208" cy="316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1A9C077-6A4E-40E7-8D2D-5557307F469E}"/>
              </a:ext>
            </a:extLst>
          </p:cNvPr>
          <p:cNvCxnSpPr/>
          <p:nvPr/>
        </p:nvCxnSpPr>
        <p:spPr>
          <a:xfrm>
            <a:off x="2192784" y="3894993"/>
            <a:ext cx="1846556" cy="7746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89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520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2. </a:t>
            </a:r>
            <a:r>
              <a:rPr lang="ko-KR" altLang="en-US" sz="4400" dirty="0" err="1">
                <a:solidFill>
                  <a:schemeClr val="accent1"/>
                </a:solidFill>
              </a:rPr>
              <a:t>크롤링</a:t>
            </a:r>
            <a:r>
              <a:rPr lang="ko-KR" altLang="en-US" sz="4400" dirty="0">
                <a:solidFill>
                  <a:schemeClr val="accent1"/>
                </a:solidFill>
              </a:rPr>
              <a:t> 코드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875" y="1515518"/>
            <a:ext cx="76581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Content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</a:t>
            </a:r>
            <a:r>
              <a:rPr lang="en-US" altLang="ko-KR" sz="1400" dirty="0">
                <a:solidFill>
                  <a:srgbClr val="FF0000"/>
                </a:solidFill>
              </a:rPr>
              <a:t>*</a:t>
            </a:r>
            <a:r>
              <a:rPr lang="ko-KR" altLang="en-US" sz="1400" dirty="0" err="1">
                <a:solidFill>
                  <a:srgbClr val="FF0000"/>
                </a:solidFill>
              </a:rPr>
              <a:t>더보기</a:t>
            </a:r>
            <a:r>
              <a:rPr lang="ko-KR" altLang="en-US" sz="1400" dirty="0">
                <a:solidFill>
                  <a:srgbClr val="FF0000"/>
                </a:solidFill>
              </a:rPr>
              <a:t> 버튼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맨 위의 </a:t>
            </a:r>
            <a:r>
              <a:rPr lang="ko-KR" altLang="en-US" sz="1400" dirty="0" err="1">
                <a:solidFill>
                  <a:srgbClr val="FF0000"/>
                </a:solidFill>
              </a:rPr>
              <a:t>더보기</a:t>
            </a:r>
            <a:r>
              <a:rPr lang="ko-KR" altLang="en-US" sz="1400" dirty="0">
                <a:solidFill>
                  <a:srgbClr val="FF0000"/>
                </a:solidFill>
              </a:rPr>
              <a:t> 버튼을 눌러야 그 리뷰를 기준으로 밑의 리뷰들까지 더보기가 펼쳐진다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</a:t>
            </a:r>
            <a:r>
              <a:rPr lang="ko-KR" altLang="en-US" sz="1600" dirty="0" err="1"/>
              <a:t>더보기</a:t>
            </a:r>
            <a:r>
              <a:rPr lang="ko-KR" altLang="en-US" sz="1600" dirty="0"/>
              <a:t> 버튼을 누른 후 </a:t>
            </a:r>
            <a:r>
              <a:rPr lang="en-US" altLang="ko-KR" sz="1600" dirty="0"/>
              <a:t>content</a:t>
            </a:r>
            <a:r>
              <a:rPr lang="ko-KR" altLang="en-US" sz="1600" dirty="0"/>
              <a:t>를 크롤링한다</a:t>
            </a:r>
            <a:r>
              <a:rPr lang="en-US" altLang="ko-KR" sz="16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</a:t>
            </a:r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6CD281-964C-4519-92B3-DCA7ADCF79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91"/>
          <a:stretch/>
        </p:blipFill>
        <p:spPr>
          <a:xfrm>
            <a:off x="523875" y="2389651"/>
            <a:ext cx="7956148" cy="20786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BE1A00-59D5-419C-B7A2-F84E8BB6FC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582" b="7490"/>
          <a:stretch/>
        </p:blipFill>
        <p:spPr>
          <a:xfrm>
            <a:off x="846279" y="4902113"/>
            <a:ext cx="5798917" cy="207869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85640B-62D0-49CE-B43B-95146584F3C8}"/>
              </a:ext>
            </a:extLst>
          </p:cNvPr>
          <p:cNvSpPr/>
          <p:nvPr/>
        </p:nvSpPr>
        <p:spPr>
          <a:xfrm>
            <a:off x="4456253" y="4016415"/>
            <a:ext cx="891251" cy="289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F5A56-FC33-47FA-83E8-7408C31076B1}"/>
              </a:ext>
            </a:extLst>
          </p:cNvPr>
          <p:cNvCxnSpPr/>
          <p:nvPr/>
        </p:nvCxnSpPr>
        <p:spPr>
          <a:xfrm>
            <a:off x="5220182" y="3686813"/>
            <a:ext cx="0" cy="422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8E15C9-2770-4584-B50F-579787E4E561}"/>
              </a:ext>
            </a:extLst>
          </p:cNvPr>
          <p:cNvSpPr/>
          <p:nvPr/>
        </p:nvSpPr>
        <p:spPr>
          <a:xfrm>
            <a:off x="987103" y="5092861"/>
            <a:ext cx="1675074" cy="150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84A7FD-F1A4-4B66-B94D-6732B23CE75A}"/>
              </a:ext>
            </a:extLst>
          </p:cNvPr>
          <p:cNvSpPr/>
          <p:nvPr/>
        </p:nvSpPr>
        <p:spPr>
          <a:xfrm>
            <a:off x="1113099" y="5511458"/>
            <a:ext cx="5322425" cy="740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03D3888-EF89-4B62-A28F-8146A376F7A1}"/>
              </a:ext>
            </a:extLst>
          </p:cNvPr>
          <p:cNvCxnSpPr>
            <a:stCxn id="17" idx="1"/>
            <a:endCxn id="12" idx="1"/>
          </p:cNvCxnSpPr>
          <p:nvPr/>
        </p:nvCxnSpPr>
        <p:spPr>
          <a:xfrm rot="10800000">
            <a:off x="523875" y="3429001"/>
            <a:ext cx="463228" cy="1739097"/>
          </a:xfrm>
          <a:prstGeom prst="bentConnector3">
            <a:avLst>
              <a:gd name="adj1" fmla="val 1493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0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31_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1969</Words>
  <Application>Microsoft Office PowerPoint</Application>
  <PresentationFormat>화면 슬라이드 쇼(4:3)</PresentationFormat>
  <Paragraphs>297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박수현</cp:lastModifiedBy>
  <cp:revision>57</cp:revision>
  <dcterms:created xsi:type="dcterms:W3CDTF">2015-01-21T11:35:38Z</dcterms:created>
  <dcterms:modified xsi:type="dcterms:W3CDTF">2020-03-08T22:11:54Z</dcterms:modified>
</cp:coreProperties>
</file>