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5" r:id="rId4"/>
    <p:sldId id="267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399-720A-4CE0-B060-D7BBAE869CB5}" type="datetimeFigureOut">
              <a:rPr lang="ko-KR" altLang="en-US" smtClean="0"/>
              <a:t>2019. 6. 14.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80E3-7E3B-45BF-ABA1-741CCF5BB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399-720A-4CE0-B060-D7BBAE869CB5}" type="datetimeFigureOut">
              <a:rPr lang="ko-KR" altLang="en-US" smtClean="0"/>
              <a:t>2019. 6. 14.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80E3-7E3B-45BF-ABA1-741CCF5BB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399-720A-4CE0-B060-D7BBAE869CB5}" type="datetimeFigureOut">
              <a:rPr lang="ko-KR" altLang="en-US" smtClean="0"/>
              <a:t>2019. 6. 14.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80E3-7E3B-45BF-ABA1-741CCF5BB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2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17DA-6B9B-4949-8F81-C0186100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8F87E-C6B0-A449-B8D3-48E5491D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E472A-1ACE-6446-9B6E-96D7BFAF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C3FE-8884-AC49-A63B-2BCB7D0D4CF3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16C18-F853-ED42-A841-9B4D4407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1DAFE-DD91-1D44-AA3E-EFF31ABA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F329-14D8-A847-BD5A-B55DA401CD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380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1" y="6520069"/>
            <a:ext cx="12192000" cy="337930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-1" y="781878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960759" y="828260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399-720A-4CE0-B060-D7BBAE869CB5}" type="datetimeFigureOut">
              <a:rPr lang="ko-KR" altLang="en-US" smtClean="0"/>
              <a:t>2019. 6. 14.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80E3-7E3B-45BF-ABA1-741CCF5BB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5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399-720A-4CE0-B060-D7BBAE869CB5}" type="datetimeFigureOut">
              <a:rPr lang="ko-KR" altLang="en-US" smtClean="0"/>
              <a:t>2019. 6. 14.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80E3-7E3B-45BF-ABA1-741CCF5BB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399-720A-4CE0-B060-D7BBAE869CB5}" type="datetimeFigureOut">
              <a:rPr lang="ko-KR" altLang="en-US" smtClean="0"/>
              <a:t>2019. 6. 14.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80E3-7E3B-45BF-ABA1-741CCF5BB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72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399-720A-4CE0-B060-D7BBAE869CB5}" type="datetimeFigureOut">
              <a:rPr lang="ko-KR" altLang="en-US" smtClean="0"/>
              <a:t>2019. 6. 14.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80E3-7E3B-45BF-ABA1-741CCF5BB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399-720A-4CE0-B060-D7BBAE869CB5}" type="datetimeFigureOut">
              <a:rPr lang="ko-KR" altLang="en-US" smtClean="0"/>
              <a:t>2019. 6. 14.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80E3-7E3B-45BF-ABA1-741CCF5BB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0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399-720A-4CE0-B060-D7BBAE869CB5}" type="datetimeFigureOut">
              <a:rPr lang="ko-KR" altLang="en-US" smtClean="0"/>
              <a:t>2019. 6. 14.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80E3-7E3B-45BF-ABA1-741CCF5BB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50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399-720A-4CE0-B060-D7BBAE869CB5}" type="datetimeFigureOut">
              <a:rPr lang="ko-KR" altLang="en-US" smtClean="0"/>
              <a:t>2019. 6. 14.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80E3-7E3B-45BF-ABA1-741CCF5BB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01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F399-720A-4CE0-B060-D7BBAE869CB5}" type="datetimeFigureOut">
              <a:rPr lang="ko-KR" altLang="en-US" smtClean="0"/>
              <a:t>2019. 6. 14.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180E3-7E3B-45BF-ABA1-741CCF5BB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3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3517287" cy="6858000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5400000">
            <a:off x="3491925" y="3015654"/>
            <a:ext cx="367750" cy="317026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04051" y="4608306"/>
            <a:ext cx="339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+mj-ea"/>
                <a:ea typeface="+mj-ea"/>
              </a:rPr>
              <a:t>2015310884 </a:t>
            </a:r>
            <a:r>
              <a:rPr lang="ko-KR" altLang="en-US" sz="2000" dirty="0">
                <a:ln>
                  <a:solidFill>
                    <a:schemeClr val="accent1">
                      <a:alpha val="15000"/>
                    </a:schemeClr>
                  </a:solidFill>
                </a:ln>
                <a:solidFill>
                  <a:srgbClr val="235884"/>
                </a:solidFill>
                <a:latin typeface="+mj-ea"/>
                <a:ea typeface="+mj-ea"/>
              </a:rPr>
              <a:t>철학과 박소현</a:t>
            </a:r>
            <a:endParaRPr lang="en-US" altLang="ko-KR" sz="2000" dirty="0">
              <a:ln>
                <a:solidFill>
                  <a:schemeClr val="accent1">
                    <a:alpha val="15000"/>
                  </a:schemeClr>
                </a:solidFill>
              </a:ln>
              <a:solidFill>
                <a:srgbClr val="235884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ì±ê· ê´ë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024" y="6172200"/>
            <a:ext cx="22129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655C6B-421F-A049-9192-4E949B16D232}"/>
              </a:ext>
            </a:extLst>
          </p:cNvPr>
          <p:cNvSpPr txBox="1"/>
          <p:nvPr/>
        </p:nvSpPr>
        <p:spPr>
          <a:xfrm>
            <a:off x="3904051" y="2466281"/>
            <a:ext cx="50645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latin typeface="+mj-lt"/>
              </a:rPr>
              <a:t>Sentiment Analysis </a:t>
            </a:r>
          </a:p>
          <a:p>
            <a:r>
              <a:rPr kumimoji="1" lang="en-US" altLang="ko-KR" sz="4000" b="1" dirty="0">
                <a:latin typeface="+mj-lt"/>
              </a:rPr>
              <a:t>with Movie Reviews</a:t>
            </a:r>
          </a:p>
          <a:p>
            <a:r>
              <a:rPr kumimoji="1" lang="en-US" altLang="ko-KR" sz="4000" b="1" dirty="0">
                <a:latin typeface="+mj-lt"/>
              </a:rPr>
              <a:t>(NLP)</a:t>
            </a:r>
            <a:endParaRPr kumimoji="1" lang="ko-KR" alt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2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F853831-3789-5948-B84C-18207D422F4E}"/>
              </a:ext>
            </a:extLst>
          </p:cNvPr>
          <p:cNvSpPr txBox="1"/>
          <p:nvPr/>
        </p:nvSpPr>
        <p:spPr>
          <a:xfrm>
            <a:off x="189965" y="235467"/>
            <a:ext cx="3283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EB" panose="02020603020101020101" pitchFamily="18" charset="-127"/>
              </a:rPr>
              <a:t>Prediction on Test</a:t>
            </a:r>
            <a:endParaRPr lang="ko-KR" altLang="en-US" sz="2800" b="1" dirty="0">
              <a:ln>
                <a:solidFill>
                  <a:schemeClr val="tx1">
                    <a:lumMod val="85000"/>
                    <a:lumOff val="1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3AEC32-DEE9-BF4C-A895-80DA75D65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8" y="1625600"/>
            <a:ext cx="6724192" cy="4660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352770-51FE-684B-B8D3-32937C2046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2" t="13528" r="2684" b="1326"/>
          <a:stretch/>
        </p:blipFill>
        <p:spPr>
          <a:xfrm>
            <a:off x="7174741" y="1644352"/>
            <a:ext cx="2950358" cy="40472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036F1FE-4126-0B48-BD59-BFA12B0F68C7}"/>
              </a:ext>
            </a:extLst>
          </p:cNvPr>
          <p:cNvSpPr/>
          <p:nvPr/>
        </p:nvSpPr>
        <p:spPr>
          <a:xfrm>
            <a:off x="7572847" y="1189623"/>
            <a:ext cx="1205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- output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AEC158-B140-6741-8C70-D568C023A902}"/>
              </a:ext>
            </a:extLst>
          </p:cNvPr>
          <p:cNvSpPr/>
          <p:nvPr/>
        </p:nvSpPr>
        <p:spPr>
          <a:xfrm>
            <a:off x="450548" y="1189623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- code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5307A-57BB-7043-BD97-23547C5925FD}"/>
              </a:ext>
            </a:extLst>
          </p:cNvPr>
          <p:cNvSpPr/>
          <p:nvPr/>
        </p:nvSpPr>
        <p:spPr>
          <a:xfrm>
            <a:off x="10143876" y="1189623"/>
            <a:ext cx="1023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- score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C4AC82-D432-2E49-9610-72A5697AC630}"/>
              </a:ext>
            </a:extLst>
          </p:cNvPr>
          <p:cNvSpPr/>
          <p:nvPr/>
        </p:nvSpPr>
        <p:spPr>
          <a:xfrm>
            <a:off x="8515670" y="5684795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...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06EC18F-F23C-164C-AB32-6038ECB58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9" y="1627833"/>
            <a:ext cx="1041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4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3517287" cy="6858000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5400000">
            <a:off x="3491925" y="3015654"/>
            <a:ext cx="367750" cy="317026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18883" y="2449398"/>
            <a:ext cx="1479518" cy="1479518"/>
          </a:xfrm>
          <a:prstGeom prst="ellipse">
            <a:avLst/>
          </a:prstGeom>
          <a:solidFill>
            <a:srgbClr val="23588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141408" y="2571923"/>
            <a:ext cx="1234468" cy="12344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±ê· ê´ë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024" y="6172200"/>
            <a:ext cx="22129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655C6B-421F-A049-9192-4E949B16D232}"/>
              </a:ext>
            </a:extLst>
          </p:cNvPr>
          <p:cNvSpPr txBox="1"/>
          <p:nvPr/>
        </p:nvSpPr>
        <p:spPr>
          <a:xfrm>
            <a:off x="1518031" y="280582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latin typeface="+mj-lt"/>
              </a:rPr>
              <a:t>2</a:t>
            </a:r>
            <a:endParaRPr kumimoji="1" lang="ko-KR" altLang="en-US" sz="40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44BA9-DD0A-F243-9190-6449C82FABEA}"/>
              </a:ext>
            </a:extLst>
          </p:cNvPr>
          <p:cNvSpPr txBox="1"/>
          <p:nvPr/>
        </p:nvSpPr>
        <p:spPr>
          <a:xfrm>
            <a:off x="3983073" y="2835214"/>
            <a:ext cx="7905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latin typeface="+mj-lt"/>
              </a:rPr>
              <a:t>Unsupervised Learning Method</a:t>
            </a:r>
            <a:endParaRPr kumimoji="1" lang="ko-KR" alt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563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F853831-3789-5948-B84C-18207D422F4E}"/>
              </a:ext>
            </a:extLst>
          </p:cNvPr>
          <p:cNvSpPr txBox="1"/>
          <p:nvPr/>
        </p:nvSpPr>
        <p:spPr>
          <a:xfrm>
            <a:off x="189965" y="235467"/>
            <a:ext cx="57941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Loading </a:t>
            </a:r>
            <a:r>
              <a:rPr kumimoji="1" lang="en-US" altLang="ko-KR" sz="2800" b="1" dirty="0" err="1"/>
              <a:t>unlabeled_train</a:t>
            </a:r>
            <a:r>
              <a:rPr kumimoji="1" lang="en-US" altLang="ko-KR" sz="2800" b="1" dirty="0"/>
              <a:t> data set</a:t>
            </a:r>
            <a:endParaRPr lang="ko-KR" altLang="en-US" sz="2800" dirty="0"/>
          </a:p>
          <a:p>
            <a:endParaRPr lang="ko-KR" altLang="en-US" sz="2800" b="1" dirty="0">
              <a:ln>
                <a:solidFill>
                  <a:schemeClr val="tx1">
                    <a:lumMod val="85000"/>
                    <a:lumOff val="1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2AC3D2-FC64-AE4F-B388-C1554BAD49FE}"/>
              </a:ext>
            </a:extLst>
          </p:cNvPr>
          <p:cNvSpPr/>
          <p:nvPr/>
        </p:nvSpPr>
        <p:spPr>
          <a:xfrm>
            <a:off x="360050" y="1938874"/>
            <a:ext cx="1919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- data loading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AD3F7-B131-354E-96FF-CA546D910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5" y="2488744"/>
            <a:ext cx="10020300" cy="76154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A3D1C2-9111-5347-887A-4027575CBD34}"/>
              </a:ext>
            </a:extLst>
          </p:cNvPr>
          <p:cNvSpPr/>
          <p:nvPr/>
        </p:nvSpPr>
        <p:spPr>
          <a:xfrm>
            <a:off x="510225" y="3333354"/>
            <a:ext cx="6977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- </a:t>
            </a:r>
            <a:r>
              <a:rPr kumimoji="1" lang="en-US" altLang="ko-KR" b="1" dirty="0" err="1"/>
              <a:t>unlabeledTrainData.tsv</a:t>
            </a:r>
            <a:r>
              <a:rPr kumimoji="1" lang="en-US" altLang="ko-KR" b="1" dirty="0"/>
              <a:t> -&gt; doesn’t have ‘sentiment’ column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74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F853831-3789-5948-B84C-18207D422F4E}"/>
              </a:ext>
            </a:extLst>
          </p:cNvPr>
          <p:cNvSpPr txBox="1"/>
          <p:nvPr/>
        </p:nvSpPr>
        <p:spPr>
          <a:xfrm>
            <a:off x="189965" y="235467"/>
            <a:ext cx="293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Data processing</a:t>
            </a:r>
            <a:endParaRPr lang="ko-KR" altLang="en-US" sz="2800" b="1" dirty="0">
              <a:ln>
                <a:solidFill>
                  <a:schemeClr val="tx1">
                    <a:lumMod val="85000"/>
                    <a:lumOff val="1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B8052B-0383-B845-BC41-297910C29E7E}"/>
              </a:ext>
            </a:extLst>
          </p:cNvPr>
          <p:cNvSpPr/>
          <p:nvPr/>
        </p:nvSpPr>
        <p:spPr>
          <a:xfrm>
            <a:off x="189965" y="1189574"/>
            <a:ext cx="2315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- data processing</a:t>
            </a:r>
            <a:endParaRPr lang="ko-KR" altLang="en-US" sz="2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E08D54-566F-654B-BAED-3B1B23BFB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42" y="1320127"/>
            <a:ext cx="4647195" cy="37246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011E73-9748-1744-94A5-5F2916FFF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30" y="1320127"/>
            <a:ext cx="4636574" cy="32928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0720BF-26AD-F048-828B-7163B8541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185" y="4816180"/>
            <a:ext cx="4616419" cy="149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1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F853831-3789-5948-B84C-18207D422F4E}"/>
              </a:ext>
            </a:extLst>
          </p:cNvPr>
          <p:cNvSpPr txBox="1"/>
          <p:nvPr/>
        </p:nvSpPr>
        <p:spPr>
          <a:xfrm>
            <a:off x="189965" y="235467"/>
            <a:ext cx="58605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Creating features with Word2Vec</a:t>
            </a:r>
            <a:endParaRPr lang="ko-KR" altLang="en-US" sz="2800" dirty="0"/>
          </a:p>
          <a:p>
            <a:endParaRPr lang="ko-KR" altLang="en-US" sz="2800" b="1" dirty="0">
              <a:ln>
                <a:solidFill>
                  <a:schemeClr val="tx1">
                    <a:lumMod val="85000"/>
                    <a:lumOff val="1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2AC3D2-FC64-AE4F-B388-C1554BAD49FE}"/>
              </a:ext>
            </a:extLst>
          </p:cNvPr>
          <p:cNvSpPr/>
          <p:nvPr/>
        </p:nvSpPr>
        <p:spPr>
          <a:xfrm>
            <a:off x="556159" y="1166046"/>
            <a:ext cx="10551286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- Word2Vec</a:t>
            </a:r>
          </a:p>
          <a:p>
            <a:endParaRPr lang="en-US" altLang="ko-KR" dirty="0"/>
          </a:p>
          <a:p>
            <a:r>
              <a:rPr lang="en-US" altLang="ko-KR" dirty="0"/>
              <a:t>  - It is not appropriate to use Bag of Word in unsupervised text learning,</a:t>
            </a:r>
          </a:p>
          <a:p>
            <a:r>
              <a:rPr lang="en-US" altLang="ko-KR" dirty="0"/>
              <a:t>    because vector size is very big and sparse so</a:t>
            </a:r>
            <a:r>
              <a:rPr lang="ko-KR" altLang="en-US" dirty="0"/>
              <a:t> </a:t>
            </a:r>
            <a:r>
              <a:rPr lang="en-US" altLang="ko-KR" dirty="0"/>
              <a:t>performance is inefficient.</a:t>
            </a:r>
          </a:p>
          <a:p>
            <a:r>
              <a:rPr lang="en-US" altLang="ko-KR" dirty="0"/>
              <a:t>  - It matches around with</a:t>
            </a:r>
            <a:r>
              <a:rPr lang="ko-KR" altLang="en-US" dirty="0"/>
              <a:t> </a:t>
            </a:r>
            <a:r>
              <a:rPr lang="en-US" altLang="ko-KR" dirty="0"/>
              <a:t>label.</a:t>
            </a:r>
            <a:endParaRPr lang="ko-KR" altLang="en-US" dirty="0"/>
          </a:p>
          <a:p>
            <a:r>
              <a:rPr lang="en-US" altLang="ko-KR" dirty="0"/>
              <a:t>  - Word2Vec is used for </a:t>
            </a:r>
            <a:r>
              <a:rPr lang="en-US" altLang="ko-KR" dirty="0" err="1"/>
              <a:t>sparsed</a:t>
            </a:r>
            <a:r>
              <a:rPr lang="en-US" altLang="ko-KR" dirty="0"/>
              <a:t> text expressions and deduces similarity between words meaning.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1CF258-8167-C147-A67C-48446177BEDD}"/>
              </a:ext>
            </a:extLst>
          </p:cNvPr>
          <p:cNvSpPr/>
          <p:nvPr/>
        </p:nvSpPr>
        <p:spPr>
          <a:xfrm>
            <a:off x="556159" y="3065450"/>
            <a:ext cx="3605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- training and saving model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471D83-75F5-E946-B4A5-2993E82D7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9" r="1895"/>
          <a:stretch/>
        </p:blipFill>
        <p:spPr>
          <a:xfrm>
            <a:off x="4254500" y="3043528"/>
            <a:ext cx="5930900" cy="332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9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F853831-3789-5948-B84C-18207D422F4E}"/>
              </a:ext>
            </a:extLst>
          </p:cNvPr>
          <p:cNvSpPr txBox="1"/>
          <p:nvPr/>
        </p:nvSpPr>
        <p:spPr>
          <a:xfrm>
            <a:off x="189965" y="235467"/>
            <a:ext cx="3524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K-means Clustering</a:t>
            </a:r>
            <a:endParaRPr lang="ko-KR" altLang="en-US" sz="2800" dirty="0"/>
          </a:p>
          <a:p>
            <a:endParaRPr lang="ko-KR" altLang="en-US" sz="2800" b="1" dirty="0">
              <a:ln>
                <a:solidFill>
                  <a:schemeClr val="tx1">
                    <a:lumMod val="85000"/>
                    <a:lumOff val="1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B8052B-0383-B845-BC41-297910C29E7E}"/>
              </a:ext>
            </a:extLst>
          </p:cNvPr>
          <p:cNvSpPr/>
          <p:nvPr/>
        </p:nvSpPr>
        <p:spPr>
          <a:xfrm>
            <a:off x="348342" y="1291174"/>
            <a:ext cx="1763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- load model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D6A4EA-0D10-0842-981A-332A0FC63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7590" r="1718"/>
          <a:stretch/>
        </p:blipFill>
        <p:spPr>
          <a:xfrm>
            <a:off x="571127" y="1879600"/>
            <a:ext cx="6178550" cy="552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1E7DFA-1063-CF4E-A41C-133F54AF6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10" y="3448050"/>
            <a:ext cx="6413500" cy="18923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8B2FA0-1E9D-8B46-A5F9-15C66D7176D6}"/>
              </a:ext>
            </a:extLst>
          </p:cNvPr>
          <p:cNvSpPr/>
          <p:nvPr/>
        </p:nvSpPr>
        <p:spPr>
          <a:xfrm>
            <a:off x="348342" y="2920940"/>
            <a:ext cx="1575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- clustering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584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F853831-3789-5948-B84C-18207D422F4E}"/>
              </a:ext>
            </a:extLst>
          </p:cNvPr>
          <p:cNvSpPr txBox="1"/>
          <p:nvPr/>
        </p:nvSpPr>
        <p:spPr>
          <a:xfrm>
            <a:off x="189965" y="235467"/>
            <a:ext cx="3077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Clustering Result</a:t>
            </a:r>
            <a:endParaRPr lang="ko-KR" altLang="en-US" sz="2800" dirty="0"/>
          </a:p>
          <a:p>
            <a:endParaRPr lang="ko-KR" altLang="en-US" sz="2800" b="1" dirty="0">
              <a:ln>
                <a:solidFill>
                  <a:schemeClr val="tx1">
                    <a:lumMod val="85000"/>
                    <a:lumOff val="1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B8052B-0383-B845-BC41-297910C29E7E}"/>
              </a:ext>
            </a:extLst>
          </p:cNvPr>
          <p:cNvSpPr/>
          <p:nvPr/>
        </p:nvSpPr>
        <p:spPr>
          <a:xfrm>
            <a:off x="348342" y="1291174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- code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06F733-8004-AC47-A33F-E6CE7CE0A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" y="1792884"/>
            <a:ext cx="4809227" cy="24511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4F70E61-933E-A049-85C9-E7AA69768AE4}"/>
              </a:ext>
            </a:extLst>
          </p:cNvPr>
          <p:cNvSpPr/>
          <p:nvPr/>
        </p:nvSpPr>
        <p:spPr>
          <a:xfrm>
            <a:off x="5217029" y="1291174"/>
            <a:ext cx="1205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- output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CEB0EF-D4B3-2C4D-AC08-E5781EE890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9" b="-290"/>
          <a:stretch/>
        </p:blipFill>
        <p:spPr>
          <a:xfrm>
            <a:off x="5217029" y="1792884"/>
            <a:ext cx="6682871" cy="391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F853831-3789-5948-B84C-18207D422F4E}"/>
              </a:ext>
            </a:extLst>
          </p:cNvPr>
          <p:cNvSpPr txBox="1"/>
          <p:nvPr/>
        </p:nvSpPr>
        <p:spPr>
          <a:xfrm>
            <a:off x="189965" y="235467"/>
            <a:ext cx="31793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Bags of centroids</a:t>
            </a:r>
            <a:endParaRPr lang="ko-KR" altLang="en-US" sz="2800" dirty="0"/>
          </a:p>
          <a:p>
            <a:endParaRPr lang="ko-KR" altLang="en-US" sz="2800" b="1" dirty="0">
              <a:ln>
                <a:solidFill>
                  <a:schemeClr val="tx1">
                    <a:lumMod val="85000"/>
                    <a:lumOff val="1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B8052B-0383-B845-BC41-297910C29E7E}"/>
              </a:ext>
            </a:extLst>
          </p:cNvPr>
          <p:cNvSpPr/>
          <p:nvPr/>
        </p:nvSpPr>
        <p:spPr>
          <a:xfrm>
            <a:off x="189965" y="1392774"/>
            <a:ext cx="7384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- transform the training set reviews into bags of centroids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6AE5DE-AF35-A042-A2B6-337DF7EAC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6" y="1997176"/>
            <a:ext cx="5722225" cy="30966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26FFD5-96D3-EE45-A77D-85023AEC9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50" y="1996084"/>
            <a:ext cx="5757108" cy="31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5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F853831-3789-5948-B84C-18207D422F4E}"/>
              </a:ext>
            </a:extLst>
          </p:cNvPr>
          <p:cNvSpPr txBox="1"/>
          <p:nvPr/>
        </p:nvSpPr>
        <p:spPr>
          <a:xfrm>
            <a:off x="189965" y="235467"/>
            <a:ext cx="629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EB" panose="02020603020101020101" pitchFamily="18" charset="-127"/>
              </a:rPr>
              <a:t>Fit a random forest and Prediction</a:t>
            </a:r>
            <a:endParaRPr lang="ko-KR" altLang="en-US" sz="2800" b="1" dirty="0">
              <a:ln>
                <a:solidFill>
                  <a:schemeClr val="tx1">
                    <a:lumMod val="85000"/>
                    <a:lumOff val="1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B8052B-0383-B845-BC41-297910C29E7E}"/>
              </a:ext>
            </a:extLst>
          </p:cNvPr>
          <p:cNvSpPr/>
          <p:nvPr/>
        </p:nvSpPr>
        <p:spPr>
          <a:xfrm>
            <a:off x="355065" y="1392774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- code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3280D7-9CDF-9743-9E66-CE423673B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2" b="3901"/>
          <a:stretch/>
        </p:blipFill>
        <p:spPr>
          <a:xfrm>
            <a:off x="463323" y="1792884"/>
            <a:ext cx="5607277" cy="13826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5F743D3-7D83-7F45-8E63-FB2B27EB50BF}"/>
              </a:ext>
            </a:extLst>
          </p:cNvPr>
          <p:cNvSpPr/>
          <p:nvPr/>
        </p:nvSpPr>
        <p:spPr>
          <a:xfrm>
            <a:off x="6724958" y="1392774"/>
            <a:ext cx="1205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- output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2950F5-284C-F143-8D83-FD71822C4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07" y="1792884"/>
            <a:ext cx="1745803" cy="39475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6BE2626-D464-2540-B0F8-C79FE12E8C7D}"/>
              </a:ext>
            </a:extLst>
          </p:cNvPr>
          <p:cNvSpPr/>
          <p:nvPr/>
        </p:nvSpPr>
        <p:spPr>
          <a:xfrm>
            <a:off x="7404129" y="574040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...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C4CAFB-7979-AD49-B53B-69DA66555827}"/>
              </a:ext>
            </a:extLst>
          </p:cNvPr>
          <p:cNvSpPr/>
          <p:nvPr/>
        </p:nvSpPr>
        <p:spPr>
          <a:xfrm>
            <a:off x="9214158" y="1392774"/>
            <a:ext cx="1023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- score</a:t>
            </a:r>
            <a:endParaRPr lang="ko-KR" altLang="en-US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C1797C-564D-FE44-BD28-093926821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00" y="1889488"/>
            <a:ext cx="1066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86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3517287" cy="6858000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5400000">
            <a:off x="3491925" y="3454364"/>
            <a:ext cx="367750" cy="317026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34314" y="3258934"/>
            <a:ext cx="3393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EB" panose="02020603020101020101" pitchFamily="18" charset="-127"/>
              </a:rPr>
              <a:t>THANK YOU!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39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7C103E-D9B2-4A4D-BA15-A4C58FAD7F0B}"/>
              </a:ext>
            </a:extLst>
          </p:cNvPr>
          <p:cNvSpPr/>
          <p:nvPr/>
        </p:nvSpPr>
        <p:spPr>
          <a:xfrm>
            <a:off x="-1" y="0"/>
            <a:ext cx="3517287" cy="6858000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7">
            <a:extLst>
              <a:ext uri="{FF2B5EF4-FFF2-40B4-BE49-F238E27FC236}">
                <a16:creationId xmlns:a16="http://schemas.microsoft.com/office/drawing/2014/main" id="{BCA4A9DC-ABBF-154E-A0D5-9E2F9297A0DD}"/>
              </a:ext>
            </a:extLst>
          </p:cNvPr>
          <p:cNvSpPr/>
          <p:nvPr/>
        </p:nvSpPr>
        <p:spPr>
          <a:xfrm rot="5400000">
            <a:off x="3427432" y="1542071"/>
            <a:ext cx="367750" cy="317026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44BA9-DD0A-F243-9190-6449C82FABEA}"/>
              </a:ext>
            </a:extLst>
          </p:cNvPr>
          <p:cNvSpPr txBox="1"/>
          <p:nvPr/>
        </p:nvSpPr>
        <p:spPr>
          <a:xfrm>
            <a:off x="4729888" y="1346641"/>
            <a:ext cx="570733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Supervised Learning Method</a:t>
            </a:r>
          </a:p>
          <a:p>
            <a:r>
              <a:rPr kumimoji="1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SVM, Random Forest</a:t>
            </a:r>
            <a:endParaRPr kumimoji="1"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kumimoji="1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Unsupervised Learning Method </a:t>
            </a:r>
          </a:p>
          <a:p>
            <a:r>
              <a:rPr kumimoji="1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k-means</a:t>
            </a:r>
          </a:p>
          <a:p>
            <a:endParaRPr kumimoji="1"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11ED4D-FBB5-9B4C-B8E7-E910845A08E4}"/>
              </a:ext>
            </a:extLst>
          </p:cNvPr>
          <p:cNvSpPr/>
          <p:nvPr/>
        </p:nvSpPr>
        <p:spPr>
          <a:xfrm>
            <a:off x="589925" y="1309864"/>
            <a:ext cx="23679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4000" b="1" dirty="0">
                <a:solidFill>
                  <a:schemeClr val="bg1"/>
                </a:solidFill>
              </a:rPr>
              <a:t>Contents</a:t>
            </a:r>
            <a:endParaRPr lang="ko-KR" altLang="en-US" sz="4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CCDD4C-C615-BF4B-A98E-1FFCA75B4A97}"/>
              </a:ext>
            </a:extLst>
          </p:cNvPr>
          <p:cNvSpPr/>
          <p:nvPr/>
        </p:nvSpPr>
        <p:spPr>
          <a:xfrm>
            <a:off x="3866536" y="1357260"/>
            <a:ext cx="634182" cy="660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E56B2-1F5D-384A-8F47-03C50E5B8247}"/>
              </a:ext>
            </a:extLst>
          </p:cNvPr>
          <p:cNvSpPr txBox="1"/>
          <p:nvPr/>
        </p:nvSpPr>
        <p:spPr>
          <a:xfrm>
            <a:off x="3930037" y="1346641"/>
            <a:ext cx="507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chemeClr val="bg1"/>
                </a:solidFill>
                <a:latin typeface="+mj-lt"/>
              </a:rPr>
              <a:t>1</a:t>
            </a:r>
            <a:endParaRPr kumimoji="1"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A28098A-5B87-B54F-BB6A-150037FEB9B8}"/>
              </a:ext>
            </a:extLst>
          </p:cNvPr>
          <p:cNvSpPr/>
          <p:nvPr/>
        </p:nvSpPr>
        <p:spPr>
          <a:xfrm>
            <a:off x="3871652" y="2563094"/>
            <a:ext cx="634182" cy="660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32989-5AEB-4A4B-A921-D2ED5C17B5C5}"/>
              </a:ext>
            </a:extLst>
          </p:cNvPr>
          <p:cNvSpPr txBox="1"/>
          <p:nvPr/>
        </p:nvSpPr>
        <p:spPr>
          <a:xfrm>
            <a:off x="3947853" y="2539775"/>
            <a:ext cx="507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chemeClr val="bg1"/>
                </a:solidFill>
                <a:latin typeface="+mj-lt"/>
              </a:rPr>
              <a:t>2</a:t>
            </a:r>
            <a:endParaRPr kumimoji="1"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001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3517287" cy="6858000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5400000">
            <a:off x="3491925" y="3015654"/>
            <a:ext cx="367750" cy="317026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18883" y="2449398"/>
            <a:ext cx="1479518" cy="1479518"/>
          </a:xfrm>
          <a:prstGeom prst="ellipse">
            <a:avLst/>
          </a:prstGeom>
          <a:solidFill>
            <a:srgbClr val="23588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141408" y="2571923"/>
            <a:ext cx="1234468" cy="12344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±ê· ê´ë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024" y="6172200"/>
            <a:ext cx="22129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655C6B-421F-A049-9192-4E949B16D232}"/>
              </a:ext>
            </a:extLst>
          </p:cNvPr>
          <p:cNvSpPr txBox="1"/>
          <p:nvPr/>
        </p:nvSpPr>
        <p:spPr>
          <a:xfrm>
            <a:off x="1518031" y="280582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latin typeface="+mj-lt"/>
              </a:rPr>
              <a:t>1</a:t>
            </a:r>
            <a:endParaRPr kumimoji="1" lang="ko-KR" altLang="en-US" sz="40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44BA9-DD0A-F243-9190-6449C82FABEA}"/>
              </a:ext>
            </a:extLst>
          </p:cNvPr>
          <p:cNvSpPr txBox="1"/>
          <p:nvPr/>
        </p:nvSpPr>
        <p:spPr>
          <a:xfrm>
            <a:off x="3983073" y="2835214"/>
            <a:ext cx="727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latin typeface="+mj-lt"/>
              </a:rPr>
              <a:t>Supervised Learning Method</a:t>
            </a:r>
            <a:endParaRPr kumimoji="1" lang="ko-KR" alt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4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D956C-458D-1D4C-AD59-BDE68B2460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7181" y="4753113"/>
            <a:ext cx="5156200" cy="63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b="1" dirty="0"/>
              <a:t>- data loading</a:t>
            </a:r>
            <a:endParaRPr kumimoji="1"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1B8DB-E948-5745-AC59-4F61E2EE4424}"/>
              </a:ext>
            </a:extLst>
          </p:cNvPr>
          <p:cNvSpPr txBox="1"/>
          <p:nvPr/>
        </p:nvSpPr>
        <p:spPr>
          <a:xfrm>
            <a:off x="189965" y="235467"/>
            <a:ext cx="5611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EB" panose="02020603020101020101" pitchFamily="18" charset="-127"/>
              </a:rPr>
              <a:t>Data Explanation, Data Loading</a:t>
            </a:r>
            <a:endParaRPr lang="ko-KR" altLang="en-US" sz="2800" b="1" dirty="0">
              <a:ln>
                <a:solidFill>
                  <a:schemeClr val="tx1">
                    <a:lumMod val="85000"/>
                    <a:lumOff val="1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86FA1C-4DFF-2947-8506-316C5334B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4" t="9649" r="1196" b="7896"/>
          <a:stretch/>
        </p:blipFill>
        <p:spPr>
          <a:xfrm>
            <a:off x="517181" y="5184913"/>
            <a:ext cx="9639300" cy="1193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76CDA5-D248-1A42-A458-3410AE5542BE}"/>
              </a:ext>
            </a:extLst>
          </p:cNvPr>
          <p:cNvSpPr/>
          <p:nvPr/>
        </p:nvSpPr>
        <p:spPr>
          <a:xfrm>
            <a:off x="462862" y="1190487"/>
            <a:ext cx="3511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/>
              <a:t>- data set from </a:t>
            </a:r>
            <a:r>
              <a:rPr kumimoji="1" lang="en-US" altLang="ko-KR" sz="2400" b="1" dirty="0" err="1"/>
              <a:t>kaggle</a:t>
            </a:r>
            <a:endParaRPr lang="ko-KR" altLang="en-US" sz="24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0868CE-72AB-C04F-B3BE-AE638144A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81" y="1701823"/>
            <a:ext cx="7556500" cy="29590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9A2873-67DD-FB46-8B3B-23A013A3F3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" b="42451"/>
          <a:stretch/>
        </p:blipFill>
        <p:spPr>
          <a:xfrm>
            <a:off x="7950201" y="1029091"/>
            <a:ext cx="4047306" cy="262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8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1B8DB-E948-5745-AC59-4F61E2EE4424}"/>
              </a:ext>
            </a:extLst>
          </p:cNvPr>
          <p:cNvSpPr txBox="1"/>
          <p:nvPr/>
        </p:nvSpPr>
        <p:spPr>
          <a:xfrm>
            <a:off x="189965" y="235467"/>
            <a:ext cx="2933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EB" panose="02020603020101020101" pitchFamily="18" charset="-127"/>
              </a:rPr>
              <a:t>Data Processing</a:t>
            </a:r>
            <a:endParaRPr lang="ko-KR" altLang="en-US" sz="2800" b="1" dirty="0">
              <a:ln>
                <a:solidFill>
                  <a:schemeClr val="tx1">
                    <a:lumMod val="85000"/>
                    <a:lumOff val="1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59409B-34F4-1A4D-8F53-F251F63D8FB8}"/>
              </a:ext>
            </a:extLst>
          </p:cNvPr>
          <p:cNvSpPr txBox="1">
            <a:spLocks/>
          </p:cNvSpPr>
          <p:nvPr/>
        </p:nvSpPr>
        <p:spPr>
          <a:xfrm>
            <a:off x="405711" y="1206500"/>
            <a:ext cx="5156200" cy="638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400" b="1" dirty="0"/>
              <a:t>- data cleaning and text processing</a:t>
            </a:r>
            <a:endParaRPr kumimoji="1"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8319A-A510-574B-BD6C-DBAA80FD0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11" y="1844814"/>
            <a:ext cx="5376475" cy="38955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28ED85-8C63-F546-9424-535BB0321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35" y="1844814"/>
            <a:ext cx="5890313" cy="1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2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F853831-3789-5948-B84C-18207D422F4E}"/>
              </a:ext>
            </a:extLst>
          </p:cNvPr>
          <p:cNvSpPr txBox="1"/>
          <p:nvPr/>
        </p:nvSpPr>
        <p:spPr>
          <a:xfrm>
            <a:off x="189965" y="235467"/>
            <a:ext cx="10278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EB" panose="02020603020101020101" pitchFamily="18" charset="-127"/>
              </a:rPr>
              <a:t>Creating Features from a Bag of Words (Using </a:t>
            </a:r>
            <a:r>
              <a:rPr lang="en-US" altLang="ko-KR" sz="2800" b="1" dirty="0" err="1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EB" panose="02020603020101020101" pitchFamily="18" charset="-127"/>
              </a:rPr>
              <a:t>scikit</a:t>
            </a:r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EB" panose="02020603020101020101" pitchFamily="18" charset="-127"/>
              </a:rPr>
              <a:t>-learn)</a:t>
            </a:r>
            <a:endParaRPr lang="ko-KR" altLang="en-US" sz="2800" b="1" dirty="0">
              <a:ln>
                <a:solidFill>
                  <a:schemeClr val="tx1">
                    <a:lumMod val="85000"/>
                    <a:lumOff val="1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2A3C5C-3430-EE45-B05B-EE1BFBA073A1}"/>
              </a:ext>
            </a:extLst>
          </p:cNvPr>
          <p:cNvSpPr/>
          <p:nvPr/>
        </p:nvSpPr>
        <p:spPr>
          <a:xfrm>
            <a:off x="419100" y="1214735"/>
            <a:ext cx="7861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(1) John likes to watch movies. Mary likes movies too.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(2) John also likes to watch football games.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0354D7-B981-0845-A0A8-2FCCD6F9C72A}"/>
              </a:ext>
            </a:extLst>
          </p:cNvPr>
          <p:cNvSpPr/>
          <p:nvPr/>
        </p:nvSpPr>
        <p:spPr>
          <a:xfrm>
            <a:off x="419100" y="2621914"/>
            <a:ext cx="8339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[ "John", "likes", "to", "watch", "movies", "Mary", "too",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"also", "football", "games" ]</a:t>
            </a:r>
            <a:endParaRPr lang="ko-KR" altLang="en-US" dirty="0"/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06208E08-C309-954F-96F8-DE949CCC4855}"/>
              </a:ext>
            </a:extLst>
          </p:cNvPr>
          <p:cNvSpPr/>
          <p:nvPr/>
        </p:nvSpPr>
        <p:spPr>
          <a:xfrm>
            <a:off x="2667000" y="1993840"/>
            <a:ext cx="3937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A1DFBDB2-BFE1-FF4F-9296-22B51378824E}"/>
              </a:ext>
            </a:extLst>
          </p:cNvPr>
          <p:cNvSpPr/>
          <p:nvPr/>
        </p:nvSpPr>
        <p:spPr>
          <a:xfrm>
            <a:off x="2667000" y="3401019"/>
            <a:ext cx="3937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4A2AE-A10C-F047-9155-3A89ABAF7AC4}"/>
              </a:ext>
            </a:extLst>
          </p:cNvPr>
          <p:cNvSpPr/>
          <p:nvPr/>
        </p:nvSpPr>
        <p:spPr>
          <a:xfrm>
            <a:off x="499584" y="40290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(1) [1, 2, 1, 1, 2, 1, 1, 0, 0, 0]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(2) [1, 1, 1, 1, 0, 0, 0, 1, 1, 1]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2FC031-E7F7-3845-8D66-0866DC025FB1}"/>
              </a:ext>
            </a:extLst>
          </p:cNvPr>
          <p:cNvSpPr/>
          <p:nvPr/>
        </p:nvSpPr>
        <p:spPr>
          <a:xfrm>
            <a:off x="499584" y="5436272"/>
            <a:ext cx="8606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[ "John likes", "likes to", "to watch", "watch movies",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"Mary likes", "likes movies", "movies too", ]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CD7901-8543-9C49-AC8C-5D5309440164}"/>
              </a:ext>
            </a:extLst>
          </p:cNvPr>
          <p:cNvSpPr/>
          <p:nvPr/>
        </p:nvSpPr>
        <p:spPr>
          <a:xfrm>
            <a:off x="588484" y="4946806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n-gram (n=2)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20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F853831-3789-5948-B84C-18207D422F4E}"/>
              </a:ext>
            </a:extLst>
          </p:cNvPr>
          <p:cNvSpPr txBox="1"/>
          <p:nvPr/>
        </p:nvSpPr>
        <p:spPr>
          <a:xfrm>
            <a:off x="189965" y="235467"/>
            <a:ext cx="10278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EB" panose="02020603020101020101" pitchFamily="18" charset="-127"/>
              </a:rPr>
              <a:t>Creating Features from a Bag of Words (Using </a:t>
            </a:r>
            <a:r>
              <a:rPr lang="en-US" altLang="ko-KR" sz="2800" b="1" dirty="0" err="1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EB" panose="02020603020101020101" pitchFamily="18" charset="-127"/>
              </a:rPr>
              <a:t>scikit</a:t>
            </a:r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EB" panose="02020603020101020101" pitchFamily="18" charset="-127"/>
              </a:rPr>
              <a:t>-learn)</a:t>
            </a:r>
            <a:endParaRPr lang="ko-KR" altLang="en-US" sz="2800" b="1" dirty="0">
              <a:ln>
                <a:solidFill>
                  <a:schemeClr val="tx1">
                    <a:lumMod val="85000"/>
                    <a:lumOff val="1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D60111-2FB8-F643-A801-44DF40C8D8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5" b="22028"/>
          <a:stretch/>
        </p:blipFill>
        <p:spPr>
          <a:xfrm>
            <a:off x="584200" y="1403350"/>
            <a:ext cx="8178800" cy="1416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D6F748-42CA-9848-9D47-4FE527E3B6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9" b="14140"/>
          <a:stretch/>
        </p:blipFill>
        <p:spPr>
          <a:xfrm>
            <a:off x="584200" y="3464063"/>
            <a:ext cx="8305800" cy="26606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E2366C-5AFB-9046-A7B4-1A49AD224243}"/>
              </a:ext>
            </a:extLst>
          </p:cNvPr>
          <p:cNvSpPr/>
          <p:nvPr/>
        </p:nvSpPr>
        <p:spPr>
          <a:xfrm>
            <a:off x="1559849" y="2982465"/>
            <a:ext cx="2264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 err="1"/>
              <a:t>train_data_features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85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F853831-3789-5948-B84C-18207D422F4E}"/>
              </a:ext>
            </a:extLst>
          </p:cNvPr>
          <p:cNvSpPr txBox="1"/>
          <p:nvPr/>
        </p:nvSpPr>
        <p:spPr>
          <a:xfrm>
            <a:off x="189965" y="235467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EB" panose="02020603020101020101" pitchFamily="18" charset="-127"/>
              </a:rPr>
              <a:t>SVM Classifier</a:t>
            </a:r>
            <a:endParaRPr lang="ko-KR" altLang="en-US" sz="2800" b="1" dirty="0">
              <a:ln>
                <a:solidFill>
                  <a:schemeClr val="tx1">
                    <a:lumMod val="85000"/>
                    <a:lumOff val="1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67D527-614B-AF4D-A2A9-DFE11882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9" y="2038350"/>
            <a:ext cx="3400417" cy="3663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CB0338-0E32-A548-AFAF-C258E4B3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50" y="2038350"/>
            <a:ext cx="6743700" cy="14097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174970-2D97-BD49-AF6F-1FF0AE7D070E}"/>
              </a:ext>
            </a:extLst>
          </p:cNvPr>
          <p:cNvSpPr/>
          <p:nvPr/>
        </p:nvSpPr>
        <p:spPr>
          <a:xfrm>
            <a:off x="4641850" y="3761859"/>
            <a:ext cx="70372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-&gt; takes too much time</a:t>
            </a:r>
          </a:p>
          <a:p>
            <a:r>
              <a:rPr kumimoji="1" lang="en-US" altLang="ko-KR" sz="2000" b="1" dirty="0"/>
              <a:t>-&gt; </a:t>
            </a:r>
            <a:r>
              <a:rPr kumimoji="1" lang="en-US" altLang="ko-KR" sz="2000" b="1" dirty="0" err="1"/>
              <a:t>svm</a:t>
            </a:r>
            <a:r>
              <a:rPr kumimoji="1" lang="en-US" altLang="ko-KR" sz="2000" b="1" dirty="0"/>
              <a:t> model is more suitable to small amount of data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449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F5F5A7-6798-9E48-93B0-08846A8DD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5" y="1097104"/>
            <a:ext cx="6693435" cy="2928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853831-3789-5948-B84C-18207D422F4E}"/>
              </a:ext>
            </a:extLst>
          </p:cNvPr>
          <p:cNvSpPr txBox="1"/>
          <p:nvPr/>
        </p:nvSpPr>
        <p:spPr>
          <a:xfrm>
            <a:off x="189965" y="235467"/>
            <a:ext cx="4434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08서울남산체 EB" panose="02020603020101020101" pitchFamily="18" charset="-127"/>
              </a:rPr>
              <a:t>Random Forest Classifier</a:t>
            </a:r>
            <a:endParaRPr lang="ko-KR" altLang="en-US" sz="2800" b="1" dirty="0">
              <a:ln>
                <a:solidFill>
                  <a:schemeClr val="tx1">
                    <a:lumMod val="85000"/>
                    <a:lumOff val="1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788142-B837-2D49-ADE4-26EED91D5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5" y="4194037"/>
            <a:ext cx="78867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4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389</Words>
  <Application>Microsoft Macintosh PowerPoint</Application>
  <PresentationFormat>와이드스크린</PresentationFormat>
  <Paragraphs>69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08서울남산체 EB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송욱(화학과)</dc:creator>
  <cp:lastModifiedBy>박소현</cp:lastModifiedBy>
  <cp:revision>40</cp:revision>
  <dcterms:created xsi:type="dcterms:W3CDTF">2018-12-23T07:51:26Z</dcterms:created>
  <dcterms:modified xsi:type="dcterms:W3CDTF">2019-06-14T00:11:23Z</dcterms:modified>
</cp:coreProperties>
</file>