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e16a7fe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e16a7fe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e16a7fe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e16a7fe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5e16a7fe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5e16a7fe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e16a7fe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e16a7fe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e16a7fe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5e16a7fe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e16a7fe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e16a7fe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e16a7fe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e16a7fe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e16a7fe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e16a7fe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e16a7fe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e16a7fe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5e16a7fe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5e16a7fe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e16a7f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e16a7f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e16a7fe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e16a7fe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e16a7f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e16a7f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e16a7fe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e16a7f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e16a7fe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e16a7f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e16a7fe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e16a7f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e16a7fe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e16a7fe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e16a7fe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e16a7fe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Information_space" TargetMode="External"/><Relationship Id="rId4" Type="http://schemas.openxmlformats.org/officeDocument/2006/relationships/hyperlink" Target="https://en.wikipedia.org/wiki/Web_resource" TargetMode="External"/><Relationship Id="rId11" Type="http://schemas.openxmlformats.org/officeDocument/2006/relationships/hyperlink" Target="https://en.wikipedia.org/wiki/World_Wide_Web" TargetMode="External"/><Relationship Id="rId10" Type="http://schemas.openxmlformats.org/officeDocument/2006/relationships/hyperlink" Target="https://en.wikipedia.org/wiki/Web_browser" TargetMode="External"/><Relationship Id="rId9" Type="http://schemas.openxmlformats.org/officeDocument/2006/relationships/hyperlink" Target="https://en.wikipedia.org/wiki/Software_application" TargetMode="External"/><Relationship Id="rId5" Type="http://schemas.openxmlformats.org/officeDocument/2006/relationships/hyperlink" Target="https://en.wikipedia.org/wiki/URL" TargetMode="External"/><Relationship Id="rId6" Type="http://schemas.openxmlformats.org/officeDocument/2006/relationships/hyperlink" Target="https://en.wikipedia.org/wiki/Hypertext" TargetMode="External"/><Relationship Id="rId7" Type="http://schemas.openxmlformats.org/officeDocument/2006/relationships/hyperlink" Target="https://en.wikipedia.org/wiki/Internet" TargetMode="External"/><Relationship Id="rId8" Type="http://schemas.openxmlformats.org/officeDocument/2006/relationships/hyperlink" Target="https://en.wikipedia.org/wiki/World_Wide_Web#cite_note-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0175"/>
            <a:ext cx="8520600" cy="20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980000"/>
                </a:solidFill>
                <a:highlight>
                  <a:srgbClr val="FFFFFF"/>
                </a:highlight>
              </a:rPr>
              <a:t>Google's PageRank and Beyond:</a:t>
            </a:r>
            <a:r>
              <a:rPr lang="en" sz="5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5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highlight>
                  <a:srgbClr val="FFFFFF"/>
                </a:highlight>
              </a:rPr>
              <a:t>the science of search engine rankings</a:t>
            </a:r>
            <a:endParaRPr sz="3600">
              <a:solidFill>
                <a:srgbClr val="98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14325"/>
            <a:ext cx="85206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CS734/834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2019-04-02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Puneeth Bikkasandra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Dominion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67725" y="14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Observations recorded: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93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iteration </a:t>
            </a:r>
            <a:r>
              <a:rPr lang="en"/>
              <a:t>involves </a:t>
            </a:r>
            <a:r>
              <a:rPr lang="en"/>
              <a:t>one vector-matrix multiplication of O(n2) computation, where n is the size of the square matrix H.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 is a very sparse matrix because most web pages link to only a handful of other pages.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O(nnz(H)) computation, nnz(H) is the number of nonzeros in H.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webpage has about 10 outlinks, which means that </a:t>
            </a:r>
            <a:r>
              <a:rPr b="1" lang="en"/>
              <a:t>H</a:t>
            </a:r>
            <a:r>
              <a:rPr lang="en"/>
              <a:t> has about 10n nonzeros, in contrast with n2 non zeroes.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vector-matrix multiplication reduces to O(n)  effort.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4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Problems with Iterative Process: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000" y="907575"/>
            <a:ext cx="2664299" cy="13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428625" y="973500"/>
            <a:ext cx="59349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Pages that accumulate more and more PageRank at each iteration, monopolize the scores and refusing to share - </a:t>
            </a:r>
            <a:r>
              <a:rPr b="1" lang="en" sz="1800"/>
              <a:t>rank sink.</a:t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π(0)T = (1 0). The iterates will not converge no matter how long the process is run - </a:t>
            </a:r>
            <a:r>
              <a:rPr b="1" lang="en" sz="1800"/>
              <a:t>cycles</a:t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Iterations </a:t>
            </a:r>
            <a:r>
              <a:rPr b="1" lang="en" sz="1800"/>
              <a:t>π(k)T</a:t>
            </a:r>
            <a:r>
              <a:rPr lang="en" sz="1800"/>
              <a:t>  flip-flop indefinitely between ( 1 0 )  when k  is even and ( 0 1 )  when k  is odd.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825" y="3154250"/>
            <a:ext cx="29146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23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Following adjustments to PageRank model: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000" y="1214075"/>
            <a:ext cx="52959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541700" y="2648675"/>
            <a:ext cx="77265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</a:t>
            </a:r>
            <a:r>
              <a:rPr lang="en" sz="1800"/>
              <a:t> - Google Matrix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α</a:t>
            </a:r>
            <a:r>
              <a:rPr lang="en" sz="1800"/>
              <a:t> - time spent following the hyperlinks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</a:t>
            </a:r>
            <a:r>
              <a:rPr lang="en" sz="1800"/>
              <a:t> - combination of hyperlink matrix </a:t>
            </a:r>
            <a:r>
              <a:rPr b="1" lang="en" sz="1800"/>
              <a:t>H</a:t>
            </a:r>
            <a:r>
              <a:rPr lang="en" sz="1800"/>
              <a:t> and a rank-one matrix 1/n aeT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28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</a:rPr>
              <a:t> Sensitivity With Respect to </a:t>
            </a:r>
            <a:r>
              <a:rPr b="1" lang="en">
                <a:solidFill>
                  <a:srgbClr val="000000"/>
                </a:solidFill>
              </a:rPr>
              <a:t>α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93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small α, PageRank is insensitive to slight variations in α.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α becomes larger, PageRank becomes increasingly more sensitive to small perturbations in α.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α close to 1, PageRank is very sensitive to small changes in α. The degree of sensitivity is governed by the degree to which S is nearly uncoupled.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Google uses α ≈ .85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10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80000"/>
                </a:solidFill>
              </a:rPr>
              <a:t>Example to </a:t>
            </a:r>
            <a:r>
              <a:rPr b="1" lang="en" sz="2400">
                <a:solidFill>
                  <a:srgbClr val="980000"/>
                </a:solidFill>
              </a:rPr>
              <a:t>sensitiveness (perturbance with a link):</a:t>
            </a:r>
            <a:endParaRPr b="1" sz="2400">
              <a:solidFill>
                <a:srgbClr val="980000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35363"/>
            <a:ext cx="8040999" cy="20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00" y="2878025"/>
            <a:ext cx="7751808" cy="20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19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980000"/>
                </a:solidFill>
              </a:rPr>
              <a:t>Issues in Large-Scale Implementation of PageRank</a:t>
            </a:r>
            <a:endParaRPr b="1" sz="2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94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Storage Issues: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ompress the data needed so that the compressed representation fits in main memory and implement PageRank.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the H  (or L ) matrix in an adjacency list of the columns of the matrix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the data in its uncompressed form and develop I/O-efficient implementations of the computations that must take place on the large, uncompressed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650" y="152400"/>
            <a:ext cx="333870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609" y="909750"/>
            <a:ext cx="2730791" cy="20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186825" y="152400"/>
            <a:ext cx="5308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80000"/>
                </a:solidFill>
              </a:rPr>
              <a:t>Storage Issues (Gap Method):</a:t>
            </a:r>
            <a:endParaRPr b="1" sz="2800">
              <a:solidFill>
                <a:srgbClr val="980000"/>
              </a:solidFill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050" y="3185259"/>
            <a:ext cx="3338699" cy="1210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152400" y="2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Graph Compression Method: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375"/>
            <a:ext cx="8839199" cy="244193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406625" y="3582875"/>
            <a:ext cx="84627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</a:t>
            </a:r>
            <a:r>
              <a:rPr lang="en" sz="1600"/>
              <a:t>he sharing vector for Pj  requires less storage than the adjacency list for Pj.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 is a good reference page for Pj if the overlap between the adjacency lists for the two pages is high.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Convergence Criterion: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top when the residual is less than some predetermined tolerance: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Otherwise, 10 iterations produced a good approximate ordering, competitive with traditional convergence measure.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38" y="1993313"/>
            <a:ext cx="44291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800" y="86475"/>
            <a:ext cx="50580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What is web?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27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“The </a:t>
            </a:r>
            <a:r>
              <a:rPr b="1" lang="en">
                <a:solidFill>
                  <a:srgbClr val="434343"/>
                </a:solidFill>
                <a:highlight>
                  <a:srgbClr val="FFFFFF"/>
                </a:highlight>
              </a:rPr>
              <a:t>World Wide Web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 (</a:t>
            </a:r>
            <a:r>
              <a:rPr b="1" lang="en">
                <a:solidFill>
                  <a:srgbClr val="434343"/>
                </a:solidFill>
                <a:highlight>
                  <a:srgbClr val="FFFFFF"/>
                </a:highlight>
              </a:rPr>
              <a:t>WWW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), commonly known as </a:t>
            </a:r>
            <a:r>
              <a:rPr b="1" lang="en">
                <a:solidFill>
                  <a:srgbClr val="434343"/>
                </a:solidFill>
                <a:highlight>
                  <a:srgbClr val="FFFFFF"/>
                </a:highlight>
              </a:rPr>
              <a:t>the Web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, is an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information space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 where documents and other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web resources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 are identified by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Uniform Resource Locators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 (URLs, such as https://www.example.com/), which may be interlinked by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hypertext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, and are accessible over the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Internet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.</a:t>
            </a:r>
            <a:r>
              <a:rPr baseline="30000" lang="en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[1]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 The resources of the WWW may be accessed by users by a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software application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 called a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web browser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.”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4286250"/>
            <a:ext cx="83487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https://en.wikipedia.org/wiki/World_Wide_Web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8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Link Analysis Models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000" y="588200"/>
            <a:ext cx="4152599" cy="292872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39600" y="912200"/>
            <a:ext cx="4152600" cy="3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Ranking relevant pages on content score and popularity scores.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Makes use of the information in the web’s hyperlink structure.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 to </a:t>
            </a:r>
            <a:r>
              <a:rPr i="1" lang="en" sz="1800"/>
              <a:t>PageRank</a:t>
            </a:r>
            <a:r>
              <a:rPr lang="en" sz="1800"/>
              <a:t> and </a:t>
            </a:r>
            <a:r>
              <a:rPr i="1" lang="en" sz="1800"/>
              <a:t>HITS</a:t>
            </a:r>
            <a:r>
              <a:rPr lang="en" sz="1800"/>
              <a:t>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Hyperlink Structure of the Web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50" y="785475"/>
            <a:ext cx="4078825" cy="4106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7"/>
          <p:cNvCxnSpPr/>
          <p:nvPr/>
        </p:nvCxnSpPr>
        <p:spPr>
          <a:xfrm flipH="1" rot="10800000">
            <a:off x="3483950" y="1307925"/>
            <a:ext cx="2077200" cy="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7"/>
          <p:cNvSpPr txBox="1"/>
          <p:nvPr/>
        </p:nvSpPr>
        <p:spPr>
          <a:xfrm>
            <a:off x="5561150" y="1070625"/>
            <a:ext cx="2077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Node (webpages)</a:t>
            </a:r>
            <a:endParaRPr b="1" sz="1800">
              <a:solidFill>
                <a:srgbClr val="980000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934675" y="1626500"/>
            <a:ext cx="131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Hyperlink</a:t>
            </a:r>
            <a:endParaRPr b="1" sz="1800">
              <a:solidFill>
                <a:srgbClr val="980000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055450" y="2711375"/>
            <a:ext cx="46929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Inlinks</a:t>
            </a:r>
            <a:r>
              <a:rPr lang="en" sz="1800"/>
              <a:t>: hyperlinks pointing in to a node.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Outlink</a:t>
            </a:r>
            <a:r>
              <a:rPr lang="en" sz="1800"/>
              <a:t>: hyperlinks pointing out from nodes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85" name="Google Shape;85;p17"/>
          <p:cNvCxnSpPr/>
          <p:nvPr/>
        </p:nvCxnSpPr>
        <p:spPr>
          <a:xfrm flipH="1" rot="10800000">
            <a:off x="2868500" y="1863800"/>
            <a:ext cx="1978200" cy="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31875"/>
            <a:ext cx="5381400" cy="48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Hypertext Induced Topic Search (HITS)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Inlinks and Outlinks to create two popularity scores for each page.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</a:rPr>
              <a:t>hubs</a:t>
            </a:r>
            <a:r>
              <a:rPr lang="en" sz="1600">
                <a:solidFill>
                  <a:srgbClr val="434343"/>
                </a:solidFill>
              </a:rPr>
              <a:t> - many outlinks,</a:t>
            </a:r>
            <a:endParaRPr sz="16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authorities </a:t>
            </a:r>
            <a:r>
              <a:rPr lang="en" sz="1600">
                <a:solidFill>
                  <a:srgbClr val="434343"/>
                </a:solidFill>
              </a:rPr>
              <a:t>- many inlinks.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Query dependent.</a:t>
            </a:r>
            <a:endParaRPr sz="16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PageRank:</a:t>
            </a:r>
            <a:endParaRPr b="1" sz="1600">
              <a:solidFill>
                <a:srgbClr val="98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Viewing hyperlink as a recommendation or endorsement of a page.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page with more recommendations (inlinks) must be more important than a page with a few inlinks.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Query independent.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“</a:t>
            </a:r>
            <a:r>
              <a:rPr i="1" lang="en" sz="1600">
                <a:solidFill>
                  <a:schemeClr val="dk1"/>
                </a:solidFill>
              </a:rPr>
              <a:t>A webpage is important if it is pointed to by other   important pages</a:t>
            </a:r>
            <a:r>
              <a:rPr lang="en" sz="1600">
                <a:solidFill>
                  <a:schemeClr val="dk1"/>
                </a:solidFill>
              </a:rPr>
              <a:t>”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750" y="131875"/>
            <a:ext cx="1760800" cy="22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200" y="2960100"/>
            <a:ext cx="2729350" cy="17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5693100" y="2421600"/>
            <a:ext cx="31542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Jon Kleinberg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693100" y="4721325"/>
            <a:ext cx="32226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Larry Page &amp; Sergey Brin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67725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Mathematics of PageRank: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800" y="796450"/>
            <a:ext cx="491490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670425" y="2571750"/>
            <a:ext cx="79020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r(Pi) - PageRank of a page </a:t>
            </a:r>
            <a:r>
              <a:rPr lang="en" sz="1800"/>
              <a:t> Pi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 of the pageranks of all pages pointing in to Pi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BPi - set of pages pointing into Pi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|Pj| -  number of outlinks from page Pj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987800"/>
            <a:ext cx="48207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r0( Pi) = 1 /n for all pages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Iterated till PageRank scores converge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00" y="641350"/>
            <a:ext cx="4747825" cy="1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25" y="2867100"/>
            <a:ext cx="5987748" cy="18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8623" y="719900"/>
            <a:ext cx="2710028" cy="370370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5956800" y="4423600"/>
            <a:ext cx="3088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   </a:t>
            </a:r>
            <a:r>
              <a:rPr b="1" lang="en">
                <a:solidFill>
                  <a:srgbClr val="980000"/>
                </a:solidFill>
              </a:rPr>
              <a:t>Web Graph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11700" y="197825"/>
            <a:ext cx="6920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80000"/>
                </a:solidFill>
              </a:rPr>
              <a:t>PageRank Computation on iteration</a:t>
            </a:r>
            <a:endParaRPr b="1" sz="2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14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Matrix Representation of PageRank: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86" y="783625"/>
            <a:ext cx="4491988" cy="17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77725" y="2637700"/>
            <a:ext cx="76383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Hij = 1/|Pi| if there is a link from node i to node j, else 0 value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 * n row vector πT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nonzero elements of row i is the outlinking pages of page i.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6424" y="3962625"/>
            <a:ext cx="3869476" cy="967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