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25a06f1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25a06f1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25a06f1b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25a06f1b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25a06f1b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25a06f1b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25a06f1b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25a06f1b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25a06f1b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25a06f1b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25a06f1b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25a06f1b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25a06f1b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25a06f1b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25a06f1b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25a06f1b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techopedia.com/definition/12708/search-engine-world-wide-web"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dlib.org/dlib/march12/niu/03niu1.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0.png"/><Relationship Id="rId11" Type="http://schemas.openxmlformats.org/officeDocument/2006/relationships/image" Target="../media/image3.png"/><Relationship Id="rId10" Type="http://schemas.openxmlformats.org/officeDocument/2006/relationships/image" Target="../media/image13.png"/><Relationship Id="rId12" Type="http://schemas.openxmlformats.org/officeDocument/2006/relationships/image" Target="../media/image12.png"/><Relationship Id="rId9"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hyperlink" Target="https://web.archive.org/web/*/cnn.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hyperlink" Target="https://web.archive.org/web/20180801000000*/blog.reidreport.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hyperlink" Target="https://ws-dl.blogspot.com/2018/04/2018-04-24-why-we-need-multiple-web.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scrapehero.com/open-source-web-scraping-frameworks-and-tools/" TargetMode="External"/><Relationship Id="rId4" Type="http://schemas.openxmlformats.org/officeDocument/2006/relationships/hyperlink" Target="https://en.wikipedia.org/wiki/Web_crawler#Open-source_crawler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698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85200C"/>
                </a:solidFill>
              </a:rPr>
              <a:t>Project Proposal</a:t>
            </a:r>
            <a:endParaRPr b="1">
              <a:solidFill>
                <a:srgbClr val="85200C"/>
              </a:solidFill>
            </a:endParaRPr>
          </a:p>
          <a:p>
            <a:pPr indent="0" lvl="0" marL="0" rtl="0" algn="ctr">
              <a:spcBef>
                <a:spcPts val="0"/>
              </a:spcBef>
              <a:spcAft>
                <a:spcPts val="0"/>
              </a:spcAft>
              <a:buNone/>
            </a:pPr>
            <a:r>
              <a:t/>
            </a:r>
            <a:endParaRPr b="1">
              <a:solidFill>
                <a:srgbClr val="85200C"/>
              </a:solidFill>
            </a:endParaRPr>
          </a:p>
        </p:txBody>
      </p:sp>
      <p:sp>
        <p:nvSpPr>
          <p:cNvPr id="55" name="Google Shape;55;p13"/>
          <p:cNvSpPr txBox="1"/>
          <p:nvPr>
            <p:ph idx="1" type="subTitle"/>
          </p:nvPr>
        </p:nvSpPr>
        <p:spPr>
          <a:xfrm>
            <a:off x="311700" y="2048800"/>
            <a:ext cx="8520600" cy="287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Puneeth Bikkasandra</a:t>
            </a:r>
            <a:endParaRPr b="1"/>
          </a:p>
          <a:p>
            <a:pPr indent="0" lvl="0" marL="0" rtl="0" algn="ctr">
              <a:spcBef>
                <a:spcPts val="0"/>
              </a:spcBef>
              <a:spcAft>
                <a:spcPts val="0"/>
              </a:spcAft>
              <a:buNone/>
            </a:pPr>
            <a:r>
              <a:rPr lang="en"/>
              <a:t>2019-03-07</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1800"/>
              <a:t>CS734/834</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en" sz="1800"/>
              <a:t>Department of Computer Science</a:t>
            </a:r>
            <a:endParaRPr sz="1800"/>
          </a:p>
          <a:p>
            <a:pPr indent="0" lvl="0" marL="0" rtl="0" algn="ctr">
              <a:spcBef>
                <a:spcPts val="0"/>
              </a:spcBef>
              <a:spcAft>
                <a:spcPts val="0"/>
              </a:spcAft>
              <a:buNone/>
            </a:pPr>
            <a:r>
              <a:rPr lang="en" sz="1800"/>
              <a:t>Old Dominion University</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80000"/>
                </a:solidFill>
              </a:rPr>
              <a:t>What is a </a:t>
            </a:r>
            <a:r>
              <a:rPr b="1" lang="en">
                <a:solidFill>
                  <a:srgbClr val="980000"/>
                </a:solidFill>
              </a:rPr>
              <a:t>Search Engine?</a:t>
            </a:r>
            <a:endParaRPr b="1" sz="2500">
              <a:solidFill>
                <a:srgbClr val="980000"/>
              </a:solidFill>
            </a:endParaRPr>
          </a:p>
        </p:txBody>
      </p:sp>
      <p:sp>
        <p:nvSpPr>
          <p:cNvPr id="61" name="Google Shape;61;p14"/>
          <p:cNvSpPr txBox="1"/>
          <p:nvPr>
            <p:ph idx="1" type="body"/>
          </p:nvPr>
        </p:nvSpPr>
        <p:spPr>
          <a:xfrm>
            <a:off x="311700" y="1152475"/>
            <a:ext cx="8520600" cy="31347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000000"/>
              </a:buClr>
              <a:buSzPts val="2000"/>
              <a:buChar char="●"/>
            </a:pPr>
            <a:r>
              <a:rPr lang="en" sz="2000">
                <a:solidFill>
                  <a:srgbClr val="000000"/>
                </a:solidFill>
                <a:highlight>
                  <a:srgbClr val="FFFFFF"/>
                </a:highlight>
              </a:rPr>
              <a:t>Search engine is a service that allows Internet users to search for content via the World Wide Web (WWW)</a:t>
            </a:r>
            <a:endParaRPr sz="2000">
              <a:solidFill>
                <a:srgbClr val="000000"/>
              </a:solidFill>
              <a:highlight>
                <a:srgbClr val="FFFFFF"/>
              </a:highlight>
            </a:endParaRPr>
          </a:p>
          <a:p>
            <a:pPr indent="-355600" lvl="0" marL="457200" rtl="0" algn="l">
              <a:lnSpc>
                <a:spcPct val="150000"/>
              </a:lnSpc>
              <a:spcBef>
                <a:spcPts val="0"/>
              </a:spcBef>
              <a:spcAft>
                <a:spcPts val="0"/>
              </a:spcAft>
              <a:buClr>
                <a:srgbClr val="000000"/>
              </a:buClr>
              <a:buSzPts val="2000"/>
              <a:buChar char="●"/>
            </a:pPr>
            <a:r>
              <a:rPr lang="en" sz="2000">
                <a:solidFill>
                  <a:srgbClr val="000000"/>
                </a:solidFill>
                <a:highlight>
                  <a:srgbClr val="FFFFFF"/>
                </a:highlight>
              </a:rPr>
              <a:t>A user enters keywords or key phrases into a search engine and receives a list of Web content results in the form of websites, images, videos or other online data</a:t>
            </a:r>
            <a:endParaRPr sz="2000">
              <a:solidFill>
                <a:srgbClr val="000000"/>
              </a:solidFill>
              <a:highlight>
                <a:srgbClr val="FFFFFF"/>
              </a:highlight>
            </a:endParaRPr>
          </a:p>
          <a:p>
            <a:pPr indent="-355600" lvl="0" marL="457200" rtl="0" algn="l">
              <a:lnSpc>
                <a:spcPct val="150000"/>
              </a:lnSpc>
              <a:spcBef>
                <a:spcPts val="0"/>
              </a:spcBef>
              <a:spcAft>
                <a:spcPts val="0"/>
              </a:spcAft>
              <a:buClr>
                <a:srgbClr val="000000"/>
              </a:buClr>
              <a:buSzPts val="2000"/>
              <a:buChar char="●"/>
            </a:pPr>
            <a:r>
              <a:rPr lang="en" sz="2000">
                <a:solidFill>
                  <a:srgbClr val="000000"/>
                </a:solidFill>
                <a:highlight>
                  <a:srgbClr val="FFFFFF"/>
                </a:highlight>
              </a:rPr>
              <a:t>The list of content returned via a search engine to a user is known as a search engine results page (SERP).</a:t>
            </a:r>
            <a:endParaRPr sz="2000">
              <a:solidFill>
                <a:srgbClr val="000000"/>
              </a:solidFill>
              <a:highlight>
                <a:srgbClr val="FFFFFF"/>
              </a:highlight>
            </a:endParaRPr>
          </a:p>
          <a:p>
            <a:pPr indent="0" lvl="0" marL="0" rtl="0" algn="l">
              <a:spcBef>
                <a:spcPts val="1600"/>
              </a:spcBef>
              <a:spcAft>
                <a:spcPts val="0"/>
              </a:spcAft>
              <a:buNone/>
            </a:pPr>
            <a:r>
              <a:t/>
            </a:r>
            <a:endParaRPr sz="2000">
              <a:solidFill>
                <a:srgbClr val="000000"/>
              </a:solidFill>
              <a:highlight>
                <a:srgbClr val="FFFFFF"/>
              </a:highlight>
            </a:endParaRPr>
          </a:p>
          <a:p>
            <a:pPr indent="0" lvl="0" marL="0" rtl="0" algn="l">
              <a:spcBef>
                <a:spcPts val="1600"/>
              </a:spcBef>
              <a:spcAft>
                <a:spcPts val="1600"/>
              </a:spcAft>
              <a:buNone/>
            </a:pPr>
            <a:r>
              <a:t/>
            </a:r>
            <a:endParaRPr sz="2000">
              <a:solidFill>
                <a:srgbClr val="333333"/>
              </a:solidFill>
              <a:highlight>
                <a:srgbClr val="FFFFFF"/>
              </a:highlight>
            </a:endParaRPr>
          </a:p>
        </p:txBody>
      </p:sp>
      <p:sp>
        <p:nvSpPr>
          <p:cNvPr id="62" name="Google Shape;62;p14"/>
          <p:cNvSpPr txBox="1"/>
          <p:nvPr/>
        </p:nvSpPr>
        <p:spPr>
          <a:xfrm>
            <a:off x="475625" y="4729575"/>
            <a:ext cx="8307000" cy="34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u="sng">
                <a:solidFill>
                  <a:schemeClr val="hlink"/>
                </a:solidFill>
                <a:hlinkClick r:id="rId3"/>
              </a:rPr>
              <a:t>https://www.techopedia.com/definition/12708/search-engine-world-wide-web</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102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85200C"/>
                </a:solidFill>
              </a:rPr>
              <a:t>Project: </a:t>
            </a:r>
            <a:r>
              <a:rPr b="1" lang="en">
                <a:solidFill>
                  <a:srgbClr val="85200C"/>
                </a:solidFill>
              </a:rPr>
              <a:t>S</a:t>
            </a:r>
            <a:r>
              <a:rPr b="1" lang="en">
                <a:solidFill>
                  <a:srgbClr val="85200C"/>
                </a:solidFill>
              </a:rPr>
              <a:t>earch engine for </a:t>
            </a:r>
            <a:r>
              <a:rPr b="1" i="1" lang="en">
                <a:solidFill>
                  <a:srgbClr val="85200C"/>
                </a:solidFill>
              </a:rPr>
              <a:t>Web-Archiving</a:t>
            </a:r>
            <a:endParaRPr b="1" i="1">
              <a:solidFill>
                <a:srgbClr val="85200C"/>
              </a:solidFill>
            </a:endParaRPr>
          </a:p>
        </p:txBody>
      </p:sp>
      <p:sp>
        <p:nvSpPr>
          <p:cNvPr id="68" name="Google Shape;68;p15"/>
          <p:cNvSpPr txBox="1"/>
          <p:nvPr>
            <p:ph idx="1" type="body"/>
          </p:nvPr>
        </p:nvSpPr>
        <p:spPr>
          <a:xfrm>
            <a:off x="311700" y="652650"/>
            <a:ext cx="8520600" cy="383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000000"/>
                </a:solidFill>
              </a:rPr>
              <a:t>Web Archiving:</a:t>
            </a:r>
            <a:endParaRPr b="1" sz="2200">
              <a:solidFill>
                <a:srgbClr val="000000"/>
              </a:solidFill>
            </a:endParaRPr>
          </a:p>
          <a:p>
            <a:pPr indent="0" lvl="0" marL="0" rtl="0" algn="just">
              <a:spcBef>
                <a:spcPts val="1600"/>
              </a:spcBef>
              <a:spcAft>
                <a:spcPts val="0"/>
              </a:spcAft>
              <a:buNone/>
            </a:pPr>
            <a:r>
              <a:rPr lang="en" sz="2000">
                <a:solidFill>
                  <a:srgbClr val="000000"/>
                </a:solidFill>
                <a:highlight>
                  <a:srgbClr val="FFFFFF"/>
                </a:highlight>
              </a:rPr>
              <a:t>“Web archiving is the process of gathering up data that has been recorded on the World Wide Web, storing it, ensuring the data is preserved in an archive, and making the collected data available for future research.”</a:t>
            </a:r>
            <a:endParaRPr sz="2000">
              <a:solidFill>
                <a:srgbClr val="000000"/>
              </a:solidFill>
              <a:highlight>
                <a:srgbClr val="FFFFFF"/>
              </a:highlight>
            </a:endParaRPr>
          </a:p>
          <a:p>
            <a:pPr indent="0" lvl="0" marL="0" rtl="0" algn="just">
              <a:lnSpc>
                <a:spcPct val="115000"/>
              </a:lnSpc>
              <a:spcBef>
                <a:spcPts val="1600"/>
              </a:spcBef>
              <a:spcAft>
                <a:spcPts val="0"/>
              </a:spcAft>
              <a:buNone/>
            </a:pPr>
            <a:r>
              <a:rPr b="1" lang="en" sz="2000">
                <a:solidFill>
                  <a:srgbClr val="000000"/>
                </a:solidFill>
                <a:highlight>
                  <a:srgbClr val="FFFFFF"/>
                </a:highlight>
              </a:rPr>
              <a:t>Motivation:</a:t>
            </a:r>
            <a:endParaRPr b="1" sz="2000">
              <a:solidFill>
                <a:srgbClr val="000000"/>
              </a:solidFill>
              <a:highlight>
                <a:srgbClr val="FFFFFF"/>
              </a:highlight>
            </a:endParaRPr>
          </a:p>
          <a:p>
            <a:pPr indent="-342900" lvl="0" marL="457200" rtl="0" algn="l">
              <a:lnSpc>
                <a:spcPct val="115000"/>
              </a:lnSpc>
              <a:spcBef>
                <a:spcPts val="1600"/>
              </a:spcBef>
              <a:spcAft>
                <a:spcPts val="0"/>
              </a:spcAft>
              <a:buClr>
                <a:srgbClr val="000000"/>
              </a:buClr>
              <a:buSzPts val="1800"/>
              <a:buChar char="●"/>
            </a:pPr>
            <a:r>
              <a:rPr lang="en">
                <a:solidFill>
                  <a:srgbClr val="000000"/>
                </a:solidFill>
              </a:rPr>
              <a:t>Too Many archives</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Search results not consistent</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Possible archival attacks</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robots.txt exclusion</a:t>
            </a:r>
            <a:endParaRPr b="1" sz="2000">
              <a:solidFill>
                <a:srgbClr val="000000"/>
              </a:solidFill>
              <a:highlight>
                <a:srgbClr val="FFFFFF"/>
              </a:highlight>
            </a:endParaRPr>
          </a:p>
          <a:p>
            <a:pPr indent="0" lvl="0" marL="0" rtl="0" algn="just">
              <a:spcBef>
                <a:spcPts val="0"/>
              </a:spcBef>
              <a:spcAft>
                <a:spcPts val="1600"/>
              </a:spcAft>
              <a:buNone/>
            </a:pPr>
            <a:r>
              <a:t/>
            </a:r>
            <a:endParaRPr b="1" sz="2000">
              <a:solidFill>
                <a:srgbClr val="000000"/>
              </a:solidFill>
              <a:highlight>
                <a:srgbClr val="FFFFFF"/>
              </a:highlight>
            </a:endParaRPr>
          </a:p>
        </p:txBody>
      </p:sp>
      <p:sp>
        <p:nvSpPr>
          <p:cNvPr id="69" name="Google Shape;69;p15"/>
          <p:cNvSpPr txBox="1"/>
          <p:nvPr/>
        </p:nvSpPr>
        <p:spPr>
          <a:xfrm>
            <a:off x="475500" y="4767400"/>
            <a:ext cx="8356800" cy="45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u="sng">
                <a:solidFill>
                  <a:schemeClr val="hlink"/>
                </a:solidFill>
                <a:hlinkClick r:id="rId3"/>
              </a:rPr>
              <a:t>http://www.dlib.org/dlib/march12/niu/03niu1.html</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23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61C00"/>
                </a:solidFill>
              </a:rPr>
              <a:t>Ocean of archives:</a:t>
            </a:r>
            <a:endParaRPr b="1">
              <a:solidFill>
                <a:srgbClr val="A61C00"/>
              </a:solidFill>
            </a:endParaRPr>
          </a:p>
        </p:txBody>
      </p:sp>
      <p:pic>
        <p:nvPicPr>
          <p:cNvPr id="75" name="Google Shape;75;p16"/>
          <p:cNvPicPr preferRelativeResize="0"/>
          <p:nvPr/>
        </p:nvPicPr>
        <p:blipFill>
          <a:blip r:embed="rId3">
            <a:alphaModFix/>
          </a:blip>
          <a:stretch>
            <a:fillRect/>
          </a:stretch>
        </p:blipFill>
        <p:spPr>
          <a:xfrm>
            <a:off x="219250" y="860325"/>
            <a:ext cx="4351675" cy="1028700"/>
          </a:xfrm>
          <a:prstGeom prst="rect">
            <a:avLst/>
          </a:prstGeom>
          <a:noFill/>
          <a:ln>
            <a:noFill/>
          </a:ln>
        </p:spPr>
      </p:pic>
      <p:pic>
        <p:nvPicPr>
          <p:cNvPr id="76" name="Google Shape;76;p16"/>
          <p:cNvPicPr preferRelativeResize="0"/>
          <p:nvPr/>
        </p:nvPicPr>
        <p:blipFill>
          <a:blip r:embed="rId4">
            <a:alphaModFix/>
          </a:blip>
          <a:stretch>
            <a:fillRect/>
          </a:stretch>
        </p:blipFill>
        <p:spPr>
          <a:xfrm>
            <a:off x="5086175" y="542100"/>
            <a:ext cx="3523025" cy="699325"/>
          </a:xfrm>
          <a:prstGeom prst="rect">
            <a:avLst/>
          </a:prstGeom>
          <a:noFill/>
          <a:ln>
            <a:noFill/>
          </a:ln>
        </p:spPr>
      </p:pic>
      <p:pic>
        <p:nvPicPr>
          <p:cNvPr id="77" name="Google Shape;77;p16"/>
          <p:cNvPicPr preferRelativeResize="0"/>
          <p:nvPr/>
        </p:nvPicPr>
        <p:blipFill>
          <a:blip r:embed="rId5">
            <a:alphaModFix/>
          </a:blip>
          <a:stretch>
            <a:fillRect/>
          </a:stretch>
        </p:blipFill>
        <p:spPr>
          <a:xfrm>
            <a:off x="6415262" y="1582551"/>
            <a:ext cx="2417038" cy="893075"/>
          </a:xfrm>
          <a:prstGeom prst="rect">
            <a:avLst/>
          </a:prstGeom>
          <a:noFill/>
          <a:ln>
            <a:noFill/>
          </a:ln>
        </p:spPr>
      </p:pic>
      <p:pic>
        <p:nvPicPr>
          <p:cNvPr id="78" name="Google Shape;78;p16"/>
          <p:cNvPicPr preferRelativeResize="0"/>
          <p:nvPr/>
        </p:nvPicPr>
        <p:blipFill>
          <a:blip r:embed="rId6">
            <a:alphaModFix/>
          </a:blip>
          <a:stretch>
            <a:fillRect/>
          </a:stretch>
        </p:blipFill>
        <p:spPr>
          <a:xfrm>
            <a:off x="219250" y="2125215"/>
            <a:ext cx="4106501" cy="893075"/>
          </a:xfrm>
          <a:prstGeom prst="rect">
            <a:avLst/>
          </a:prstGeom>
          <a:noFill/>
          <a:ln>
            <a:noFill/>
          </a:ln>
        </p:spPr>
      </p:pic>
      <p:pic>
        <p:nvPicPr>
          <p:cNvPr id="79" name="Google Shape;79;p16"/>
          <p:cNvPicPr preferRelativeResize="0"/>
          <p:nvPr/>
        </p:nvPicPr>
        <p:blipFill>
          <a:blip r:embed="rId7">
            <a:alphaModFix/>
          </a:blip>
          <a:stretch>
            <a:fillRect/>
          </a:stretch>
        </p:blipFill>
        <p:spPr>
          <a:xfrm>
            <a:off x="4863078" y="2707500"/>
            <a:ext cx="3969222" cy="893075"/>
          </a:xfrm>
          <a:prstGeom prst="rect">
            <a:avLst/>
          </a:prstGeom>
          <a:noFill/>
          <a:ln>
            <a:noFill/>
          </a:ln>
        </p:spPr>
      </p:pic>
      <p:pic>
        <p:nvPicPr>
          <p:cNvPr id="80" name="Google Shape;80;p16"/>
          <p:cNvPicPr preferRelativeResize="0"/>
          <p:nvPr/>
        </p:nvPicPr>
        <p:blipFill>
          <a:blip r:embed="rId8">
            <a:alphaModFix/>
          </a:blip>
          <a:stretch>
            <a:fillRect/>
          </a:stretch>
        </p:blipFill>
        <p:spPr>
          <a:xfrm>
            <a:off x="137350" y="3254500"/>
            <a:ext cx="4515474" cy="469500"/>
          </a:xfrm>
          <a:prstGeom prst="rect">
            <a:avLst/>
          </a:prstGeom>
          <a:noFill/>
          <a:ln>
            <a:noFill/>
          </a:ln>
        </p:spPr>
      </p:pic>
      <p:pic>
        <p:nvPicPr>
          <p:cNvPr id="81" name="Google Shape;81;p16"/>
          <p:cNvPicPr preferRelativeResize="0"/>
          <p:nvPr/>
        </p:nvPicPr>
        <p:blipFill>
          <a:blip r:embed="rId9">
            <a:alphaModFix/>
          </a:blip>
          <a:stretch>
            <a:fillRect/>
          </a:stretch>
        </p:blipFill>
        <p:spPr>
          <a:xfrm>
            <a:off x="6364849" y="3922275"/>
            <a:ext cx="2295214" cy="981225"/>
          </a:xfrm>
          <a:prstGeom prst="rect">
            <a:avLst/>
          </a:prstGeom>
          <a:noFill/>
          <a:ln>
            <a:noFill/>
          </a:ln>
        </p:spPr>
      </p:pic>
      <p:pic>
        <p:nvPicPr>
          <p:cNvPr id="82" name="Google Shape;82;p16"/>
          <p:cNvPicPr preferRelativeResize="0"/>
          <p:nvPr/>
        </p:nvPicPr>
        <p:blipFill>
          <a:blip r:embed="rId10">
            <a:alphaModFix/>
          </a:blip>
          <a:stretch>
            <a:fillRect/>
          </a:stretch>
        </p:blipFill>
        <p:spPr>
          <a:xfrm>
            <a:off x="840650" y="3724000"/>
            <a:ext cx="1249925" cy="1377775"/>
          </a:xfrm>
          <a:prstGeom prst="rect">
            <a:avLst/>
          </a:prstGeom>
          <a:noFill/>
          <a:ln>
            <a:noFill/>
          </a:ln>
        </p:spPr>
      </p:pic>
      <p:pic>
        <p:nvPicPr>
          <p:cNvPr id="83" name="Google Shape;83;p16"/>
          <p:cNvPicPr preferRelativeResize="0"/>
          <p:nvPr/>
        </p:nvPicPr>
        <p:blipFill>
          <a:blip r:embed="rId11">
            <a:alphaModFix/>
          </a:blip>
          <a:stretch>
            <a:fillRect/>
          </a:stretch>
        </p:blipFill>
        <p:spPr>
          <a:xfrm>
            <a:off x="2599400" y="3822188"/>
            <a:ext cx="3428724" cy="1181400"/>
          </a:xfrm>
          <a:prstGeom prst="rect">
            <a:avLst/>
          </a:prstGeom>
          <a:noFill/>
          <a:ln>
            <a:noFill/>
          </a:ln>
        </p:spPr>
      </p:pic>
      <p:pic>
        <p:nvPicPr>
          <p:cNvPr id="84" name="Google Shape;84;p16"/>
          <p:cNvPicPr preferRelativeResize="0"/>
          <p:nvPr/>
        </p:nvPicPr>
        <p:blipFill>
          <a:blip r:embed="rId12">
            <a:alphaModFix/>
          </a:blip>
          <a:stretch>
            <a:fillRect/>
          </a:stretch>
        </p:blipFill>
        <p:spPr>
          <a:xfrm>
            <a:off x="4600737" y="1547837"/>
            <a:ext cx="1539538" cy="85323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146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80000"/>
                </a:solidFill>
              </a:rPr>
              <a:t>Search on Internet Archive</a:t>
            </a:r>
            <a:endParaRPr b="1">
              <a:solidFill>
                <a:srgbClr val="980000"/>
              </a:solidFill>
            </a:endParaRPr>
          </a:p>
        </p:txBody>
      </p:sp>
      <p:pic>
        <p:nvPicPr>
          <p:cNvPr id="90" name="Google Shape;90;p17"/>
          <p:cNvPicPr preferRelativeResize="0"/>
          <p:nvPr/>
        </p:nvPicPr>
        <p:blipFill>
          <a:blip r:embed="rId3">
            <a:alphaModFix/>
          </a:blip>
          <a:stretch>
            <a:fillRect/>
          </a:stretch>
        </p:blipFill>
        <p:spPr>
          <a:xfrm>
            <a:off x="999213" y="825300"/>
            <a:ext cx="7145573" cy="3894750"/>
          </a:xfrm>
          <a:prstGeom prst="rect">
            <a:avLst/>
          </a:prstGeom>
          <a:noFill/>
          <a:ln>
            <a:noFill/>
          </a:ln>
        </p:spPr>
      </p:pic>
      <p:sp>
        <p:nvSpPr>
          <p:cNvPr id="91" name="Google Shape;91;p17"/>
          <p:cNvSpPr txBox="1"/>
          <p:nvPr/>
        </p:nvSpPr>
        <p:spPr>
          <a:xfrm>
            <a:off x="508825" y="4720050"/>
            <a:ext cx="78867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u="sng">
                <a:solidFill>
                  <a:schemeClr val="hlink"/>
                </a:solidFill>
                <a:hlinkClick r:id="rId4"/>
              </a:rPr>
              <a:t>https://web.archive.org/web/*/cnn.com</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168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80000"/>
                </a:solidFill>
              </a:rPr>
              <a:t>Curious Case of ‘</a:t>
            </a:r>
            <a:r>
              <a:rPr b="1" i="1" lang="en">
                <a:solidFill>
                  <a:srgbClr val="980000"/>
                </a:solidFill>
              </a:rPr>
              <a:t>Joy Ann Reid’</a:t>
            </a:r>
            <a:endParaRPr b="1" i="1">
              <a:solidFill>
                <a:srgbClr val="980000"/>
              </a:solidFill>
            </a:endParaRPr>
          </a:p>
        </p:txBody>
      </p:sp>
      <p:pic>
        <p:nvPicPr>
          <p:cNvPr id="97" name="Google Shape;97;p18"/>
          <p:cNvPicPr preferRelativeResize="0"/>
          <p:nvPr/>
        </p:nvPicPr>
        <p:blipFill>
          <a:blip r:embed="rId3">
            <a:alphaModFix/>
          </a:blip>
          <a:stretch>
            <a:fillRect/>
          </a:stretch>
        </p:blipFill>
        <p:spPr>
          <a:xfrm>
            <a:off x="441488" y="741200"/>
            <a:ext cx="8261032" cy="4097500"/>
          </a:xfrm>
          <a:prstGeom prst="rect">
            <a:avLst/>
          </a:prstGeom>
          <a:noFill/>
          <a:ln>
            <a:noFill/>
          </a:ln>
        </p:spPr>
      </p:pic>
      <p:sp>
        <p:nvSpPr>
          <p:cNvPr id="98" name="Google Shape;98;p18"/>
          <p:cNvSpPr txBox="1"/>
          <p:nvPr/>
        </p:nvSpPr>
        <p:spPr>
          <a:xfrm>
            <a:off x="643400" y="4767425"/>
            <a:ext cx="82611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u="sng">
                <a:solidFill>
                  <a:schemeClr val="hlink"/>
                </a:solidFill>
                <a:hlinkClick r:id="rId4"/>
              </a:rPr>
              <a:t>https://web.archive.org/web/20180801000000*/blog.reidreport.com</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290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80000"/>
                </a:solidFill>
              </a:rPr>
              <a:t>Proofs from other archives!</a:t>
            </a:r>
            <a:endParaRPr b="1">
              <a:solidFill>
                <a:srgbClr val="980000"/>
              </a:solidFill>
            </a:endParaRPr>
          </a:p>
        </p:txBody>
      </p:sp>
      <p:pic>
        <p:nvPicPr>
          <p:cNvPr id="104" name="Google Shape;104;p19"/>
          <p:cNvPicPr preferRelativeResize="0"/>
          <p:nvPr/>
        </p:nvPicPr>
        <p:blipFill>
          <a:blip r:embed="rId3">
            <a:alphaModFix/>
          </a:blip>
          <a:stretch>
            <a:fillRect/>
          </a:stretch>
        </p:blipFill>
        <p:spPr>
          <a:xfrm>
            <a:off x="500225" y="915725"/>
            <a:ext cx="8143546" cy="3820975"/>
          </a:xfrm>
          <a:prstGeom prst="rect">
            <a:avLst/>
          </a:prstGeom>
          <a:noFill/>
          <a:ln>
            <a:noFill/>
          </a:ln>
        </p:spPr>
      </p:pic>
      <p:sp>
        <p:nvSpPr>
          <p:cNvPr id="105" name="Google Shape;105;p19"/>
          <p:cNvSpPr txBox="1"/>
          <p:nvPr/>
        </p:nvSpPr>
        <p:spPr>
          <a:xfrm>
            <a:off x="652625" y="4736700"/>
            <a:ext cx="7975200" cy="40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u="sng">
                <a:solidFill>
                  <a:schemeClr val="accent5"/>
                </a:solidFill>
                <a:hlinkClick r:id="rId4"/>
              </a:rPr>
              <a:t>https://ws-dl.blogspot.com/2018/04/2018-04-24-why-we-need-multiple-web.html</a:t>
            </a:r>
            <a:endParaRPr sz="1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356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80000"/>
                </a:solidFill>
              </a:rPr>
              <a:t>Implementation Details:</a:t>
            </a:r>
            <a:endParaRPr/>
          </a:p>
        </p:txBody>
      </p:sp>
      <p:sp>
        <p:nvSpPr>
          <p:cNvPr id="111" name="Google Shape;111;p20"/>
          <p:cNvSpPr txBox="1"/>
          <p:nvPr>
            <p:ph idx="1" type="body"/>
          </p:nvPr>
        </p:nvSpPr>
        <p:spPr>
          <a:xfrm>
            <a:off x="311700" y="1152475"/>
            <a:ext cx="8520600" cy="368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User Query</a:t>
            </a:r>
            <a:r>
              <a:rPr lang="en"/>
              <a:t>:</a:t>
            </a:r>
            <a:endParaRPr/>
          </a:p>
          <a:p>
            <a:pPr indent="-342900" lvl="0" marL="457200" rtl="0" algn="l">
              <a:spcBef>
                <a:spcPts val="1600"/>
              </a:spcBef>
              <a:spcAft>
                <a:spcPts val="0"/>
              </a:spcAft>
              <a:buSzPts val="1800"/>
              <a:buChar char="●"/>
            </a:pPr>
            <a:r>
              <a:rPr lang="en"/>
              <a:t>A</a:t>
            </a:r>
            <a:r>
              <a:rPr lang="en"/>
              <a:t> website or a page under it.</a:t>
            </a:r>
            <a:endParaRPr/>
          </a:p>
          <a:p>
            <a:pPr indent="-342900" lvl="0" marL="457200" rtl="0" algn="l">
              <a:spcBef>
                <a:spcPts val="0"/>
              </a:spcBef>
              <a:spcAft>
                <a:spcPts val="0"/>
              </a:spcAft>
              <a:buSzPts val="1800"/>
              <a:buChar char="●"/>
            </a:pPr>
            <a:r>
              <a:rPr lang="en"/>
              <a:t>An approximate date</a:t>
            </a:r>
            <a:endParaRPr/>
          </a:p>
          <a:p>
            <a:pPr indent="0" lvl="0" marL="0" rtl="0" algn="l">
              <a:spcBef>
                <a:spcPts val="1600"/>
              </a:spcBef>
              <a:spcAft>
                <a:spcPts val="0"/>
              </a:spcAft>
              <a:buNone/>
            </a:pPr>
            <a:r>
              <a:rPr b="1" lang="en"/>
              <a:t>Crawl Strategy: </a:t>
            </a:r>
            <a:endParaRPr b="1"/>
          </a:p>
          <a:p>
            <a:pPr indent="-342900" lvl="0" marL="457200" rtl="0" algn="l">
              <a:spcBef>
                <a:spcPts val="1600"/>
              </a:spcBef>
              <a:spcAft>
                <a:spcPts val="0"/>
              </a:spcAft>
              <a:buSzPts val="1800"/>
              <a:buChar char="●"/>
            </a:pPr>
            <a:r>
              <a:rPr lang="en"/>
              <a:t>To crawl top archiving platforms through a search bot/spider.</a:t>
            </a:r>
            <a:endParaRPr/>
          </a:p>
          <a:p>
            <a:pPr indent="-342900" lvl="0" marL="457200" rtl="0" algn="l">
              <a:spcBef>
                <a:spcPts val="0"/>
              </a:spcBef>
              <a:spcAft>
                <a:spcPts val="0"/>
              </a:spcAft>
              <a:buSzPts val="1800"/>
              <a:buChar char="●"/>
            </a:pPr>
            <a:r>
              <a:rPr lang="en"/>
              <a:t>Extract results </a:t>
            </a:r>
            <a:endParaRPr/>
          </a:p>
          <a:p>
            <a:pPr indent="-342900" lvl="0" marL="457200" rtl="0" algn="l">
              <a:spcBef>
                <a:spcPts val="0"/>
              </a:spcBef>
              <a:spcAft>
                <a:spcPts val="0"/>
              </a:spcAft>
              <a:buSzPts val="1800"/>
              <a:buChar char="●"/>
            </a:pPr>
            <a:r>
              <a:rPr lang="en"/>
              <a:t>Consolidate on nearest dates</a:t>
            </a:r>
            <a:endParaRPr/>
          </a:p>
          <a:p>
            <a:pPr indent="0" lvl="0" marL="0" rtl="0" algn="l">
              <a:spcBef>
                <a:spcPts val="1600"/>
              </a:spcBef>
              <a:spcAft>
                <a:spcPts val="0"/>
              </a:spcAft>
              <a:buNone/>
            </a:pPr>
            <a:r>
              <a:t/>
            </a:r>
            <a:endParaRPr/>
          </a:p>
          <a:p>
            <a:pPr indent="0" lvl="0" marL="0" rtl="0" algn="l">
              <a:spcBef>
                <a:spcPts val="1600"/>
              </a:spcBef>
              <a:spcAft>
                <a:spcPts val="1600"/>
              </a:spcAft>
              <a:buClr>
                <a:schemeClr val="dk1"/>
              </a:buClr>
              <a:buSzPts val="1100"/>
              <a:buFont typeface="Arial"/>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30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80000"/>
                </a:solidFill>
              </a:rPr>
              <a:t>Configuration:</a:t>
            </a:r>
            <a:endParaRPr b="1">
              <a:solidFill>
                <a:srgbClr val="980000"/>
              </a:solidFill>
            </a:endParaRPr>
          </a:p>
          <a:p>
            <a:pPr indent="0" lvl="0" marL="0" rtl="0" algn="l">
              <a:spcBef>
                <a:spcPts val="0"/>
              </a:spcBef>
              <a:spcAft>
                <a:spcPts val="0"/>
              </a:spcAft>
              <a:buNone/>
            </a:pPr>
            <a:r>
              <a:t/>
            </a:r>
            <a:endParaRPr/>
          </a:p>
        </p:txBody>
      </p:sp>
      <p:sp>
        <p:nvSpPr>
          <p:cNvPr id="117" name="Google Shape;117;p21"/>
          <p:cNvSpPr txBox="1"/>
          <p:nvPr>
            <p:ph idx="1" type="body"/>
          </p:nvPr>
        </p:nvSpPr>
        <p:spPr>
          <a:xfrm>
            <a:off x="311700" y="965825"/>
            <a:ext cx="8520600" cy="351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possible combination of a Crawler and a scraper.</a:t>
            </a:r>
            <a:endParaRPr/>
          </a:p>
          <a:p>
            <a:pPr indent="0" lvl="0" marL="0" rtl="0" algn="l">
              <a:spcBef>
                <a:spcPts val="1600"/>
              </a:spcBef>
              <a:spcAft>
                <a:spcPts val="0"/>
              </a:spcAft>
              <a:buNone/>
            </a:pPr>
            <a:r>
              <a:rPr b="1" lang="en"/>
              <a:t>Crawler</a:t>
            </a:r>
            <a:r>
              <a:rPr lang="en"/>
              <a:t>: </a:t>
            </a:r>
            <a:r>
              <a:rPr lang="en">
                <a:solidFill>
                  <a:srgbClr val="434343"/>
                </a:solidFill>
              </a:rPr>
              <a:t>Heritrix (Internet Archive)</a:t>
            </a:r>
            <a:endParaRPr>
              <a:solidFill>
                <a:srgbClr val="434343"/>
              </a:solidFill>
            </a:endParaRPr>
          </a:p>
          <a:p>
            <a:pPr indent="0" lvl="0" marL="0" rtl="0" algn="l">
              <a:spcBef>
                <a:spcPts val="1600"/>
              </a:spcBef>
              <a:spcAft>
                <a:spcPts val="0"/>
              </a:spcAft>
              <a:buNone/>
            </a:pPr>
            <a:r>
              <a:rPr b="1" lang="en"/>
              <a:t>Scrapper</a:t>
            </a:r>
            <a:r>
              <a:rPr lang="en"/>
              <a:t>: </a:t>
            </a:r>
            <a:r>
              <a:rPr lang="en">
                <a:solidFill>
                  <a:srgbClr val="434343"/>
                </a:solidFill>
              </a:rPr>
              <a:t>Scrapy (</a:t>
            </a:r>
            <a:r>
              <a:rPr lang="en">
                <a:solidFill>
                  <a:srgbClr val="434343"/>
                </a:solidFill>
                <a:highlight>
                  <a:srgbClr val="FFFFFF"/>
                </a:highlight>
              </a:rPr>
              <a:t>Scrapinghub)</a:t>
            </a:r>
            <a:endParaRPr>
              <a:solidFill>
                <a:srgbClr val="434343"/>
              </a:solidFill>
              <a:highlight>
                <a:srgbClr val="FFFFFF"/>
              </a:highlight>
            </a:endParaRPr>
          </a:p>
          <a:p>
            <a:pPr indent="0" lvl="0" marL="0" rtl="0" algn="l">
              <a:spcBef>
                <a:spcPts val="1600"/>
              </a:spcBef>
              <a:spcAft>
                <a:spcPts val="0"/>
              </a:spcAft>
              <a:buNone/>
            </a:pPr>
            <a:r>
              <a:rPr lang="en">
                <a:solidFill>
                  <a:srgbClr val="434343"/>
                </a:solidFill>
                <a:highlight>
                  <a:srgbClr val="FFFFFF"/>
                </a:highlight>
              </a:rPr>
              <a:t>ElasticSearch (v6.6.1)</a:t>
            </a:r>
            <a:endParaRPr>
              <a:solidFill>
                <a:srgbClr val="434343"/>
              </a:solidFill>
              <a:highlight>
                <a:srgbClr val="FFFFFF"/>
              </a:highlight>
            </a:endParaRPr>
          </a:p>
          <a:p>
            <a:pPr indent="0" lvl="0" marL="0" rtl="0" algn="l">
              <a:spcBef>
                <a:spcPts val="1600"/>
              </a:spcBef>
              <a:spcAft>
                <a:spcPts val="0"/>
              </a:spcAft>
              <a:buNone/>
            </a:pPr>
            <a:r>
              <a:rPr lang="en">
                <a:solidFill>
                  <a:srgbClr val="434343"/>
                </a:solidFill>
                <a:highlight>
                  <a:srgbClr val="FFFFFF"/>
                </a:highlight>
              </a:rPr>
              <a:t>Virtual Machine:</a:t>
            </a:r>
            <a:endParaRPr>
              <a:solidFill>
                <a:srgbClr val="434343"/>
              </a:solidFill>
              <a:highlight>
                <a:srgbClr val="FFFFFF"/>
              </a:highlight>
            </a:endParaRPr>
          </a:p>
          <a:p>
            <a:pPr indent="-317500" lvl="0" marL="457200" rtl="0" algn="l">
              <a:lnSpc>
                <a:spcPct val="114000"/>
              </a:lnSpc>
              <a:spcBef>
                <a:spcPts val="1600"/>
              </a:spcBef>
              <a:spcAft>
                <a:spcPts val="0"/>
              </a:spcAft>
              <a:buClr>
                <a:srgbClr val="222222"/>
              </a:buClr>
              <a:buSzPts val="1400"/>
              <a:buChar char="●"/>
            </a:pPr>
            <a:r>
              <a:rPr lang="en" sz="1400">
                <a:solidFill>
                  <a:srgbClr val="222222"/>
                </a:solidFill>
                <a:highlight>
                  <a:srgbClr val="FFFFFF"/>
                </a:highlight>
              </a:rPr>
              <a:t>2 cores, 6GB RAM</a:t>
            </a:r>
            <a:endParaRPr sz="1400">
              <a:solidFill>
                <a:srgbClr val="222222"/>
              </a:solidFill>
              <a:highlight>
                <a:srgbClr val="FFFFFF"/>
              </a:highlight>
            </a:endParaRPr>
          </a:p>
          <a:p>
            <a:pPr indent="-317500" lvl="0" marL="457200" rtl="0" algn="l">
              <a:lnSpc>
                <a:spcPct val="114000"/>
              </a:lnSpc>
              <a:spcBef>
                <a:spcPts val="0"/>
              </a:spcBef>
              <a:spcAft>
                <a:spcPts val="0"/>
              </a:spcAft>
              <a:buClr>
                <a:srgbClr val="222222"/>
              </a:buClr>
              <a:buSzPts val="1400"/>
              <a:buChar char="●"/>
            </a:pPr>
            <a:r>
              <a:rPr lang="en" sz="1400">
                <a:solidFill>
                  <a:srgbClr val="222222"/>
                </a:solidFill>
                <a:highlight>
                  <a:srgbClr val="FFFFFF"/>
                </a:highlight>
              </a:rPr>
              <a:t>60GB disk space</a:t>
            </a:r>
            <a:endParaRPr sz="1400">
              <a:solidFill>
                <a:srgbClr val="222222"/>
              </a:solidFill>
              <a:highlight>
                <a:srgbClr val="FFFFFF"/>
              </a:highlight>
            </a:endParaRPr>
          </a:p>
          <a:p>
            <a:pPr indent="0" lvl="0" marL="0" rtl="0" algn="l">
              <a:spcBef>
                <a:spcPts val="1000"/>
              </a:spcBef>
              <a:spcAft>
                <a:spcPts val="0"/>
              </a:spcAft>
              <a:buNone/>
            </a:pPr>
            <a:r>
              <a:t/>
            </a:r>
            <a:endParaRPr sz="1100">
              <a:solidFill>
                <a:srgbClr val="222222"/>
              </a:solidFill>
              <a:highlight>
                <a:srgbClr val="FFFFFF"/>
              </a:highlight>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18" name="Google Shape;118;p21"/>
          <p:cNvSpPr txBox="1"/>
          <p:nvPr/>
        </p:nvSpPr>
        <p:spPr>
          <a:xfrm>
            <a:off x="365025" y="4568325"/>
            <a:ext cx="8185500" cy="65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u="sng">
                <a:solidFill>
                  <a:schemeClr val="hlink"/>
                </a:solidFill>
                <a:hlinkClick r:id="rId3"/>
              </a:rPr>
              <a:t>https://www.scrapehero.com/open-source-web-scraping-frameworks-and-tools/</a:t>
            </a:r>
            <a:endParaRPr sz="1200"/>
          </a:p>
          <a:p>
            <a:pPr indent="0" lvl="0" marL="0" rtl="0" algn="ctr">
              <a:spcBef>
                <a:spcPts val="0"/>
              </a:spcBef>
              <a:spcAft>
                <a:spcPts val="0"/>
              </a:spcAft>
              <a:buNone/>
            </a:pPr>
            <a:r>
              <a:rPr lang="en" sz="1200" u="sng">
                <a:solidFill>
                  <a:schemeClr val="hlink"/>
                </a:solidFill>
                <a:hlinkClick r:id="rId4"/>
              </a:rPr>
              <a:t>https://en.wikipedia.org/wiki/Web_crawler#Open-source_crawlers</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