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EEFA-CB37-E44A-92B6-7D5D7F075ABD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29C7-A16C-7249-9D5A-BF882D8A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7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EEFA-CB37-E44A-92B6-7D5D7F075ABD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29C7-A16C-7249-9D5A-BF882D8A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EEFA-CB37-E44A-92B6-7D5D7F075ABD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29C7-A16C-7249-9D5A-BF882D8A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5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EEFA-CB37-E44A-92B6-7D5D7F075ABD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29C7-A16C-7249-9D5A-BF882D8A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4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EEFA-CB37-E44A-92B6-7D5D7F075ABD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29C7-A16C-7249-9D5A-BF882D8A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3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EEFA-CB37-E44A-92B6-7D5D7F075ABD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29C7-A16C-7249-9D5A-BF882D8A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9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EEFA-CB37-E44A-92B6-7D5D7F075ABD}" type="datetimeFigureOut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29C7-A16C-7249-9D5A-BF882D8A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3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EEFA-CB37-E44A-92B6-7D5D7F075ABD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29C7-A16C-7249-9D5A-BF882D8A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2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EEFA-CB37-E44A-92B6-7D5D7F075ABD}" type="datetimeFigureOut">
              <a:rPr lang="en-US" smtClean="0"/>
              <a:t>4/17/18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29C7-A16C-7249-9D5A-BF882D8A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EEFA-CB37-E44A-92B6-7D5D7F075ABD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29C7-A16C-7249-9D5A-BF882D8A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EEFA-CB37-E44A-92B6-7D5D7F075ABD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29C7-A16C-7249-9D5A-BF882D8A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9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EEEFA-CB37-E44A-92B6-7D5D7F075ABD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929C7-A16C-7249-9D5A-BF882D8A3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9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nkedin.com/pulse/recommendation-engine-content-based-filtering-ashish-kumar/" TargetMode="External"/><Relationship Id="rId3" Type="http://schemas.openxmlformats.org/officeDocument/2006/relationships/hyperlink" Target="https://www.analyticsvidhya.com/blog/2015/08/beginners-guide-learn-content-based-recommender-system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Content Based Recommendation Systems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000500" lvl="8" indent="-342900">
              <a:buFontTx/>
              <a:buChar char="-"/>
            </a:pPr>
            <a:endParaRPr lang="en-US" dirty="0" smtClean="0"/>
          </a:p>
          <a:p>
            <a:pPr marL="4000500" lvl="8" indent="-342900">
              <a:buFontTx/>
              <a:buChar char="-"/>
            </a:pPr>
            <a:endParaRPr lang="en-US" dirty="0"/>
          </a:p>
          <a:p>
            <a:pPr marL="4000500" lvl="8" indent="-342900">
              <a:buFontTx/>
              <a:buChar char="-"/>
            </a:pPr>
            <a:r>
              <a:rPr lang="en-US" sz="2000" b="1" dirty="0" smtClean="0"/>
              <a:t>Puneeth Shankar</a:t>
            </a:r>
          </a:p>
          <a:p>
            <a:pPr marL="4000500" lvl="8" indent="-342900">
              <a:buFontTx/>
              <a:buChar char="-"/>
            </a:pPr>
            <a:r>
              <a:rPr lang="en-US" sz="2000" dirty="0" smtClean="0"/>
              <a:t>UIN : </a:t>
            </a:r>
            <a:r>
              <a:rPr lang="en-US" sz="2000" b="1" dirty="0" smtClean="0"/>
              <a:t>01101060</a:t>
            </a:r>
          </a:p>
          <a:p>
            <a:pPr marL="4000500" lvl="8" indent="-342900">
              <a:buFontTx/>
              <a:buChar char="-"/>
            </a:pPr>
            <a:endParaRPr lang="en-US" sz="2000" dirty="0" smtClean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4" name="Frame 3"/>
          <p:cNvSpPr/>
          <p:nvPr/>
        </p:nvSpPr>
        <p:spPr>
          <a:xfrm>
            <a:off x="328613" y="342899"/>
            <a:ext cx="11658600" cy="6315075"/>
          </a:xfrm>
          <a:prstGeom prst="frame">
            <a:avLst>
              <a:gd name="adj1" fmla="val 14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481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References 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https://www.linkedin.com/pulse/recommendation-engine-content-based-filtering-ashish-kumar/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https://www.analyticsvidhya.com/blog/2015/08/beginners-guide-learn-content-based-recommender-systems/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Wikipedia </a:t>
            </a:r>
            <a:r>
              <a:rPr lang="mr-IN" dirty="0" smtClean="0"/>
              <a:t>–</a:t>
            </a:r>
            <a:r>
              <a:rPr lang="en-US" dirty="0" smtClean="0"/>
              <a:t> Content Based Filtering</a:t>
            </a:r>
            <a:endParaRPr lang="en-US" dirty="0"/>
          </a:p>
        </p:txBody>
      </p:sp>
      <p:sp>
        <p:nvSpPr>
          <p:cNvPr id="4" name="Frame 3"/>
          <p:cNvSpPr/>
          <p:nvPr/>
        </p:nvSpPr>
        <p:spPr>
          <a:xfrm>
            <a:off x="714375" y="500062"/>
            <a:ext cx="11101388" cy="5900737"/>
          </a:xfrm>
          <a:prstGeom prst="frame">
            <a:avLst>
              <a:gd name="adj1" fmla="val 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4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     </a:t>
            </a:r>
            <a:r>
              <a:rPr lang="en-US" b="1" u="sng" dirty="0" smtClean="0"/>
              <a:t>Content Based Recommendations</a:t>
            </a:r>
            <a:r>
              <a:rPr lang="en-US" u="sng" dirty="0" smtClean="0"/>
              <a:t>	</a:t>
            </a:r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Main Idea </a:t>
            </a:r>
            <a:r>
              <a:rPr lang="en-US" dirty="0" smtClean="0"/>
              <a:t>: Recommend items to user similar to previous items</a:t>
            </a:r>
          </a:p>
          <a:p>
            <a:pPr marL="1828800" lvl="4" indent="0">
              <a:buNone/>
            </a:pPr>
            <a:r>
              <a:rPr lang="en-US" sz="2800" dirty="0" smtClean="0"/>
              <a:t> rated highly by the same user.</a:t>
            </a:r>
          </a:p>
          <a:p>
            <a:pPr marL="1828800" lvl="4" indent="0">
              <a:buNone/>
            </a:pPr>
            <a:endParaRPr lang="en-US" sz="2800" dirty="0"/>
          </a:p>
          <a:p>
            <a:pPr marL="1828800" lvl="4" indent="0">
              <a:buNone/>
            </a:pPr>
            <a:r>
              <a:rPr lang="en-US" sz="2800" u="sng" dirty="0" smtClean="0"/>
              <a:t>Example</a:t>
            </a:r>
            <a:r>
              <a:rPr lang="en-US" sz="2800" dirty="0" smtClean="0"/>
              <a:t> : </a:t>
            </a:r>
          </a:p>
          <a:p>
            <a:pPr marL="1828800" lvl="4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1) Movies </a:t>
            </a:r>
          </a:p>
          <a:p>
            <a:pPr marL="1828800" lvl="4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</a:t>
            </a:r>
            <a:r>
              <a:rPr lang="en-US" sz="2400" dirty="0" smtClean="0"/>
              <a:t>Same Actor(s), director, genre..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pPr marL="1828800" lvl="4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2) Websites, News and Blogs.</a:t>
            </a:r>
          </a:p>
          <a:p>
            <a:pPr marL="1828800" lvl="4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</a:t>
            </a:r>
            <a:r>
              <a:rPr lang="en-US" sz="2400" dirty="0" smtClean="0"/>
              <a:t>Pages with similar topic</a:t>
            </a:r>
          </a:p>
          <a:p>
            <a:pPr marL="1828800" lvl="4" indent="0">
              <a:buNone/>
            </a:pPr>
            <a:endParaRPr lang="en-US" sz="2800" dirty="0" smtClean="0"/>
          </a:p>
          <a:p>
            <a:pPr marL="1828800" lvl="4" indent="0">
              <a:buNone/>
            </a:pPr>
            <a:endParaRPr lang="en-US" sz="2800" dirty="0"/>
          </a:p>
          <a:p>
            <a:pPr marL="1828800" lvl="4" indent="0">
              <a:buNone/>
            </a:pPr>
            <a:endParaRPr lang="en-US" sz="2800" dirty="0"/>
          </a:p>
        </p:txBody>
      </p:sp>
      <p:sp>
        <p:nvSpPr>
          <p:cNvPr id="4" name="Frame 3"/>
          <p:cNvSpPr/>
          <p:nvPr/>
        </p:nvSpPr>
        <p:spPr>
          <a:xfrm>
            <a:off x="128587" y="200026"/>
            <a:ext cx="11934825" cy="6557961"/>
          </a:xfrm>
          <a:prstGeom prst="frame">
            <a:avLst>
              <a:gd name="adj1" fmla="val 10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0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54012"/>
            <a:ext cx="10515600" cy="588962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12" y="595312"/>
            <a:ext cx="1739900" cy="1752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3699453" y="731836"/>
            <a:ext cx="6687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Likes                                          Item Profiles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		 </a:t>
            </a:r>
            <a:endParaRPr lang="en-US" sz="2800" dirty="0"/>
          </a:p>
        </p:txBody>
      </p:sp>
      <p:sp>
        <p:nvSpPr>
          <p:cNvPr id="7" name="Right Arrow 6"/>
          <p:cNvSpPr/>
          <p:nvPr/>
        </p:nvSpPr>
        <p:spPr>
          <a:xfrm>
            <a:off x="5198533" y="77042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096291" y="1566710"/>
            <a:ext cx="540000" cy="540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/>
          <p:cNvSpPr/>
          <p:nvPr/>
        </p:nvSpPr>
        <p:spPr>
          <a:xfrm>
            <a:off x="7727871" y="1560583"/>
            <a:ext cx="720000" cy="540000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8611659" y="280962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2350" y="4312701"/>
            <a:ext cx="327183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</a:t>
            </a:r>
            <a:r>
              <a:rPr lang="en-US" sz="2800" b="1" dirty="0" smtClean="0">
                <a:solidFill>
                  <a:srgbClr val="C00000"/>
                </a:solidFill>
              </a:rPr>
              <a:t>Red </a:t>
            </a:r>
          </a:p>
          <a:p>
            <a:r>
              <a:rPr lang="en-US" dirty="0"/>
              <a:t>	</a:t>
            </a:r>
            <a:r>
              <a:rPr lang="en-US" dirty="0" smtClean="0"/>
              <a:t>     </a:t>
            </a:r>
            <a:r>
              <a:rPr lang="en-US" sz="2800" b="1" dirty="0" smtClean="0"/>
              <a:t>Circle</a:t>
            </a:r>
          </a:p>
          <a:p>
            <a:r>
              <a:rPr lang="en-US" dirty="0"/>
              <a:t>	</a:t>
            </a:r>
            <a:r>
              <a:rPr lang="en-US" dirty="0" smtClean="0"/>
              <a:t>   </a:t>
            </a:r>
            <a:r>
              <a:rPr lang="en-US" sz="2800" b="1" dirty="0" smtClean="0"/>
              <a:t>Triangle</a:t>
            </a:r>
            <a:endParaRPr lang="en-US" sz="2800" b="1" dirty="0"/>
          </a:p>
        </p:txBody>
      </p:sp>
      <p:sp>
        <p:nvSpPr>
          <p:cNvPr id="12" name="Left Arrow 11"/>
          <p:cNvSpPr/>
          <p:nvPr/>
        </p:nvSpPr>
        <p:spPr>
          <a:xfrm>
            <a:off x="5505428" y="4670549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10796" y="4267321"/>
            <a:ext cx="72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>
            <a:off x="1928813" y="4312701"/>
            <a:ext cx="720000" cy="540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gular Pentagon 14"/>
          <p:cNvSpPr/>
          <p:nvPr/>
        </p:nvSpPr>
        <p:spPr>
          <a:xfrm>
            <a:off x="1892662" y="5321732"/>
            <a:ext cx="720000" cy="54000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>
            <a:off x="3410796" y="5321732"/>
            <a:ext cx="720000" cy="540000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84800" y="3788028"/>
            <a:ext cx="1591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</a:t>
            </a:r>
            <a:r>
              <a:rPr lang="en-US" sz="2800" b="1" dirty="0" smtClean="0">
                <a:solidFill>
                  <a:schemeClr val="accent6"/>
                </a:solidFill>
              </a:rPr>
              <a:t>Match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19" name="Frame 18"/>
          <p:cNvSpPr/>
          <p:nvPr/>
        </p:nvSpPr>
        <p:spPr>
          <a:xfrm>
            <a:off x="257174" y="171449"/>
            <a:ext cx="11758613" cy="6543675"/>
          </a:xfrm>
          <a:prstGeom prst="frame">
            <a:avLst>
              <a:gd name="adj1" fmla="val 11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58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each item create an item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376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Profile is a set of features</a:t>
            </a:r>
          </a:p>
          <a:p>
            <a:pPr marL="0" indent="0">
              <a:buNone/>
            </a:pPr>
            <a:r>
              <a:rPr lang="en-US" dirty="0" smtClean="0"/>
              <a:t>      	1) Images , Videos : metadata and tags.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2) </a:t>
            </a:r>
            <a:r>
              <a:rPr lang="en-US" dirty="0" smtClean="0"/>
              <a:t>Movies : author, title, actor, director..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Its Convenient to think  of the item profile as a vector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1)  One entry per feature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2)  Vector might be a </a:t>
            </a:r>
            <a:r>
              <a:rPr lang="en-US" dirty="0" err="1" smtClean="0"/>
              <a:t>boolean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Frame 4"/>
          <p:cNvSpPr/>
          <p:nvPr/>
        </p:nvSpPr>
        <p:spPr>
          <a:xfrm>
            <a:off x="400050" y="365124"/>
            <a:ext cx="11544300" cy="6264275"/>
          </a:xfrm>
          <a:prstGeom prst="frame">
            <a:avLst>
              <a:gd name="adj1" fmla="val 8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41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Text Features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Profile = set of important words in item (document)</a:t>
            </a:r>
          </a:p>
          <a:p>
            <a:endParaRPr lang="en-US" dirty="0"/>
          </a:p>
          <a:p>
            <a:r>
              <a:rPr lang="en-US" dirty="0" smtClean="0"/>
              <a:t>How to pick important words 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usual Heuristic from text mining  is TF-IDF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Term Frequency  * Inverse Document Frequency</a:t>
            </a:r>
            <a:endParaRPr lang="en-US" dirty="0"/>
          </a:p>
        </p:txBody>
      </p:sp>
      <p:sp>
        <p:nvSpPr>
          <p:cNvPr id="4" name="Frame 3"/>
          <p:cNvSpPr/>
          <p:nvPr/>
        </p:nvSpPr>
        <p:spPr>
          <a:xfrm>
            <a:off x="357187" y="365125"/>
            <a:ext cx="11687175" cy="6307138"/>
          </a:xfrm>
          <a:prstGeom prst="frame">
            <a:avLst>
              <a:gd name="adj1" fmla="val 11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18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How to construct User Profiles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has rated  items with profiles i1,i2,</a:t>
            </a:r>
            <a:r>
              <a:rPr lang="mr-IN" dirty="0" smtClean="0"/>
              <a:t>…</a:t>
            </a:r>
            <a:r>
              <a:rPr lang="en-US" dirty="0" err="1" smtClean="0"/>
              <a:t>iN.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Simple average of rated item profiles</a:t>
            </a:r>
          </a:p>
          <a:p>
            <a:endParaRPr lang="en-US" dirty="0"/>
          </a:p>
          <a:p>
            <a:r>
              <a:rPr lang="en-US" dirty="0" smtClean="0"/>
              <a:t>Variant : Normalize weights using average rating of the user.</a:t>
            </a:r>
            <a:endParaRPr lang="en-US" dirty="0"/>
          </a:p>
        </p:txBody>
      </p:sp>
      <p:sp>
        <p:nvSpPr>
          <p:cNvPr id="4" name="Frame 3"/>
          <p:cNvSpPr/>
          <p:nvPr/>
        </p:nvSpPr>
        <p:spPr>
          <a:xfrm>
            <a:off x="428624" y="365124"/>
            <a:ext cx="11572875" cy="6221413"/>
          </a:xfrm>
          <a:prstGeom prst="frame">
            <a:avLst>
              <a:gd name="adj1" fmla="val 3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6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 1 : </a:t>
            </a:r>
            <a:r>
              <a:rPr lang="en-US" b="1" u="sng" dirty="0" smtClean="0"/>
              <a:t>Boolean utility Matrix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are movies , only feature is actor</a:t>
            </a:r>
          </a:p>
          <a:p>
            <a:pPr marL="0" indent="0">
              <a:buNone/>
            </a:pPr>
            <a:r>
              <a:rPr lang="en-US" dirty="0" smtClean="0"/>
              <a:t>Item profile : vector with 0 or 1 for each actor</a:t>
            </a:r>
          </a:p>
          <a:p>
            <a:r>
              <a:rPr lang="en-US" dirty="0" smtClean="0"/>
              <a:t>Suppose user x has watched  5 movies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2 movies  featuring  actor 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3 movies featuring actor B</a:t>
            </a:r>
          </a:p>
          <a:p>
            <a:r>
              <a:rPr lang="en-US" dirty="0" smtClean="0"/>
              <a:t>User profile = mean of items profiles</a:t>
            </a:r>
          </a:p>
          <a:p>
            <a:pPr marL="0" indent="0">
              <a:buNone/>
            </a:pPr>
            <a:r>
              <a:rPr lang="en-US" dirty="0" smtClean="0"/>
              <a:t>   Feature A’s weight = 2/5 = 0.4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Feature B’s weight = 3/5 = 0.6</a:t>
            </a:r>
          </a:p>
        </p:txBody>
      </p:sp>
      <p:sp>
        <p:nvSpPr>
          <p:cNvPr id="4" name="Frame 3"/>
          <p:cNvSpPr/>
          <p:nvPr/>
        </p:nvSpPr>
        <p:spPr>
          <a:xfrm>
            <a:off x="414337" y="365125"/>
            <a:ext cx="11572875" cy="6135688"/>
          </a:xfrm>
          <a:prstGeom prst="frame">
            <a:avLst>
              <a:gd name="adj1" fmla="val 6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929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 2 : </a:t>
            </a:r>
            <a:r>
              <a:rPr lang="en-US" b="1" u="sng" dirty="0" smtClean="0"/>
              <a:t>Star Ratings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Same example, 1-5 ratings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Actor A’s movies rated 3 and 5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Actor B’s movies rated 1,2 and 4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Normalize ratings by subtracting user’s mean  rating (i.e., 3)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Actor A’s normalized  ratings = 0,+2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sz="2400" dirty="0" smtClean="0"/>
              <a:t>   Profile weight = (0 + 2)/2 = 1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dirty="0" smtClean="0"/>
              <a:t> Actor B’s normalized ratings = -2,-1,+1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sz="2400" dirty="0" smtClean="0"/>
              <a:t>Profile weight = -2/3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rame 3"/>
          <p:cNvSpPr/>
          <p:nvPr/>
        </p:nvSpPr>
        <p:spPr>
          <a:xfrm>
            <a:off x="400049" y="228599"/>
            <a:ext cx="11644313" cy="6372225"/>
          </a:xfrm>
          <a:prstGeom prst="frame">
            <a:avLst>
              <a:gd name="adj1" fmla="val 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265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Making Predictions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User Profile </a:t>
            </a:r>
            <a:r>
              <a:rPr lang="en-US" b="1" dirty="0" smtClean="0"/>
              <a:t>x</a:t>
            </a:r>
            <a:r>
              <a:rPr lang="en-US" dirty="0" smtClean="0"/>
              <a:t>, Item profile </a:t>
            </a:r>
            <a:r>
              <a:rPr lang="en-US" b="1" dirty="0" err="1"/>
              <a:t>i</a:t>
            </a:r>
            <a:r>
              <a:rPr lang="en-US" b="1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Estimate U(</a:t>
            </a:r>
            <a:r>
              <a:rPr lang="en-US" dirty="0" err="1" smtClean="0"/>
              <a:t>x,i</a:t>
            </a:r>
            <a:r>
              <a:rPr lang="en-US" dirty="0" smtClean="0"/>
              <a:t>) = cos(ϴ) = (x * </a:t>
            </a:r>
            <a:r>
              <a:rPr lang="en-US" dirty="0" err="1" smtClean="0"/>
              <a:t>i</a:t>
            </a:r>
            <a:r>
              <a:rPr lang="en-US" dirty="0" smtClean="0"/>
              <a:t>)/(|x||</a:t>
            </a:r>
            <a:r>
              <a:rPr lang="en-US" dirty="0" err="1" smtClean="0"/>
              <a:t>i</a:t>
            </a:r>
            <a:r>
              <a:rPr lang="en-US" dirty="0" smtClean="0"/>
              <a:t>|)</a:t>
            </a:r>
          </a:p>
          <a:p>
            <a:pPr marL="0" indent="0">
              <a:buNone/>
            </a:pPr>
            <a:r>
              <a:rPr lang="en-US" b="1" dirty="0" smtClean="0"/>
              <a:t>             			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                                                  x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		</a:t>
            </a:r>
          </a:p>
          <a:p>
            <a:pPr marL="0" indent="0">
              <a:buNone/>
            </a:pPr>
            <a:r>
              <a:rPr lang="en-US" b="1" dirty="0" smtClean="0"/>
              <a:t>				ϴ                         </a:t>
            </a:r>
            <a:r>
              <a:rPr lang="en-US" b="1" dirty="0" err="1" smtClean="0"/>
              <a:t>i</a:t>
            </a:r>
            <a:r>
              <a:rPr lang="en-US" b="1" dirty="0" smtClean="0"/>
              <a:t>  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                            </a:t>
            </a:r>
          </a:p>
          <a:p>
            <a:pPr marL="0" indent="0">
              <a:buNone/>
            </a:pPr>
            <a:r>
              <a:rPr lang="en-US" dirty="0" smtClean="0"/>
              <a:t>Here Cos(ϴ) is the similarity measure.</a:t>
            </a:r>
          </a:p>
          <a:p>
            <a:pPr marL="0" indent="0">
              <a:buNone/>
            </a:pPr>
            <a:r>
              <a:rPr lang="en-US" dirty="0" smtClean="0"/>
              <a:t>Larger the value of </a:t>
            </a:r>
            <a:r>
              <a:rPr lang="en-US" b="1" dirty="0" smtClean="0"/>
              <a:t>ϴ , </a:t>
            </a:r>
            <a:r>
              <a:rPr lang="en-US" dirty="0" smtClean="0"/>
              <a:t>lesser the similarity.</a:t>
            </a:r>
            <a:r>
              <a:rPr lang="en-US" b="1" dirty="0" smtClean="0"/>
              <a:t>       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871913" y="3336926"/>
            <a:ext cx="2857500" cy="1071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871913" y="4408488"/>
            <a:ext cx="285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ame 11"/>
          <p:cNvSpPr/>
          <p:nvPr/>
        </p:nvSpPr>
        <p:spPr>
          <a:xfrm>
            <a:off x="428625" y="365125"/>
            <a:ext cx="11615738" cy="6292850"/>
          </a:xfrm>
          <a:prstGeom prst="frame">
            <a:avLst>
              <a:gd name="adj1" fmla="val 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634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335</Words>
  <Application>Microsoft Macintosh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Mangal</vt:lpstr>
      <vt:lpstr>Arial</vt:lpstr>
      <vt:lpstr>Office Theme</vt:lpstr>
      <vt:lpstr>Content Based Recommendation Systems</vt:lpstr>
      <vt:lpstr>      Content Based Recommendations    </vt:lpstr>
      <vt:lpstr>PowerPoint Presentation</vt:lpstr>
      <vt:lpstr>For each item create an item profile</vt:lpstr>
      <vt:lpstr>Text Features</vt:lpstr>
      <vt:lpstr>How to construct User Profiles</vt:lpstr>
      <vt:lpstr>Example 1 : Boolean utility Matrix</vt:lpstr>
      <vt:lpstr>Example 2 : Star Ratings</vt:lpstr>
      <vt:lpstr>Making Predictions</vt:lpstr>
      <vt:lpstr>References :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Based Recommendation</dc:title>
  <dc:creator>Puneeth Shankar</dc:creator>
  <cp:lastModifiedBy>Puneeth Shankar</cp:lastModifiedBy>
  <cp:revision>26</cp:revision>
  <dcterms:created xsi:type="dcterms:W3CDTF">2018-04-17T19:18:50Z</dcterms:created>
  <dcterms:modified xsi:type="dcterms:W3CDTF">2018-04-17T20:59:53Z</dcterms:modified>
</cp:coreProperties>
</file>