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67" r:id="rId2"/>
    <p:sldId id="257" r:id="rId3"/>
    <p:sldId id="259" r:id="rId4"/>
    <p:sldId id="263" r:id="rId5"/>
    <p:sldId id="261" r:id="rId6"/>
    <p:sldId id="264" r:id="rId7"/>
    <p:sldId id="265" r:id="rId8"/>
    <p:sldId id="266" r:id="rId9"/>
    <p:sldId id="262"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208"/>
    <a:srgbClr val="AAAAAA"/>
    <a:srgbClr val="B3B3B3"/>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835" autoAdjust="0"/>
  </p:normalViewPr>
  <p:slideViewPr>
    <p:cSldViewPr snapToGrid="0" snapToObjects="1" showGuides="1">
      <p:cViewPr varScale="1">
        <p:scale>
          <a:sx n="72" d="100"/>
          <a:sy n="72" d="100"/>
        </p:scale>
        <p:origin x="-784" y="-112"/>
      </p:cViewPr>
      <p:guideLst>
        <p:guide orient="horz" pos="1384"/>
        <p:guide pos="4457"/>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92A44D-4A7C-7F48-9549-99DB465B055C}" type="datetimeFigureOut">
              <a:rPr lang="en-US" smtClean="0"/>
              <a:t>7/6/20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6D2796-A624-2545-A8CD-E438A6015450}" type="slidenum">
              <a:rPr lang="en-US" smtClean="0"/>
              <a:t>‹#›</a:t>
            </a:fld>
            <a:endParaRPr lang="en-US"/>
          </a:p>
        </p:txBody>
      </p:sp>
    </p:spTree>
    <p:extLst>
      <p:ext uri="{BB962C8B-B14F-4D97-AF65-F5344CB8AC3E}">
        <p14:creationId xmlns:p14="http://schemas.microsoft.com/office/powerpoint/2010/main" val="134892994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6D2796-A624-2545-A8CD-E438A6015450}" type="slidenum">
              <a:rPr lang="en-US" smtClean="0"/>
              <a:t>3</a:t>
            </a:fld>
            <a:endParaRPr lang="en-US"/>
          </a:p>
        </p:txBody>
      </p:sp>
    </p:spTree>
    <p:extLst>
      <p:ext uri="{BB962C8B-B14F-4D97-AF65-F5344CB8AC3E}">
        <p14:creationId xmlns:p14="http://schemas.microsoft.com/office/powerpoint/2010/main" val="1197383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B31085E-388F-BE40-B147-0BFB91CD71E7}" type="datetimeFigureOut">
              <a:rPr lang="en-US" smtClean="0"/>
              <a:t>7/6/20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2112373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31085E-388F-BE40-B147-0BFB91CD71E7}" type="datetimeFigureOut">
              <a:rPr lang="en-US" smtClean="0"/>
              <a:t>7/6/20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1806107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31085E-388F-BE40-B147-0BFB91CD71E7}" type="datetimeFigureOut">
              <a:rPr lang="en-US" smtClean="0"/>
              <a:t>7/6/20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1712546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31085E-388F-BE40-B147-0BFB91CD71E7}" type="datetimeFigureOut">
              <a:rPr lang="en-US" smtClean="0"/>
              <a:t>7/6/20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3813296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31085E-388F-BE40-B147-0BFB91CD71E7}" type="datetimeFigureOut">
              <a:rPr lang="en-US" smtClean="0"/>
              <a:t>7/6/20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3250945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B31085E-388F-BE40-B147-0BFB91CD71E7}" type="datetimeFigureOut">
              <a:rPr lang="en-US" smtClean="0"/>
              <a:t>7/6/20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389345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31085E-388F-BE40-B147-0BFB91CD71E7}" type="datetimeFigureOut">
              <a:rPr lang="en-US" smtClean="0"/>
              <a:t>7/6/20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3959133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B31085E-388F-BE40-B147-0BFB91CD71E7}" type="datetimeFigureOut">
              <a:rPr lang="en-US" smtClean="0"/>
              <a:t>7/6/20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2868508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31085E-388F-BE40-B147-0BFB91CD71E7}" type="datetimeFigureOut">
              <a:rPr lang="en-US" smtClean="0"/>
              <a:t>7/6/20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779944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31085E-388F-BE40-B147-0BFB91CD71E7}" type="datetimeFigureOut">
              <a:rPr lang="en-US" smtClean="0"/>
              <a:t>7/6/20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3033902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31085E-388F-BE40-B147-0BFB91CD71E7}" type="datetimeFigureOut">
              <a:rPr lang="en-US" smtClean="0"/>
              <a:t>7/6/20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134340438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31085E-388F-BE40-B147-0BFB91CD71E7}" type="datetimeFigureOut">
              <a:rPr lang="en-US" smtClean="0"/>
              <a:t>7/6/20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A5A435-9FCE-2C45-BE9B-39B332AE9752}" type="slidenum">
              <a:rPr lang="en-US" smtClean="0"/>
              <a:t>‹#›</a:t>
            </a:fld>
            <a:endParaRPr lang="en-US"/>
          </a:p>
        </p:txBody>
      </p:sp>
    </p:spTree>
    <p:extLst>
      <p:ext uri="{BB962C8B-B14F-4D97-AF65-F5344CB8AC3E}">
        <p14:creationId xmlns:p14="http://schemas.microsoft.com/office/powerpoint/2010/main" val="10623127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Welcome to the experiment. </a:t>
            </a:r>
          </a:p>
          <a:p>
            <a:r>
              <a:rPr lang="en-US" dirty="0" smtClean="0"/>
              <a:t>Please read the instructions carefully. You will need to pass a quiz on them before you begin the task.</a:t>
            </a:r>
            <a:endParaRPr lang="en-US" dirty="0"/>
          </a:p>
        </p:txBody>
      </p:sp>
    </p:spTree>
    <p:extLst>
      <p:ext uri="{BB962C8B-B14F-4D97-AF65-F5344CB8AC3E}">
        <p14:creationId xmlns:p14="http://schemas.microsoft.com/office/powerpoint/2010/main" val="861504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936" y="240786"/>
            <a:ext cx="4384013" cy="5999881"/>
          </a:xfrm>
        </p:spPr>
        <p:txBody>
          <a:bodyPr>
            <a:noAutofit/>
          </a:bodyPr>
          <a:lstStyle/>
          <a:p>
            <a:r>
              <a:rPr lang="en-US" sz="2000" dirty="0" smtClean="0"/>
              <a:t>In </a:t>
            </a:r>
            <a:r>
              <a:rPr lang="en-US" sz="2000" dirty="0"/>
              <a:t>this task, you will play a space-mineral trader</a:t>
            </a:r>
            <a:r>
              <a:rPr lang="en-US" sz="2000" dirty="0" smtClean="0"/>
              <a:t>.</a:t>
            </a:r>
          </a:p>
          <a:p>
            <a:r>
              <a:rPr lang="en-US" sz="2000" dirty="0" smtClean="0"/>
              <a:t>The </a:t>
            </a:r>
            <a:r>
              <a:rPr lang="en-US" sz="2000" dirty="0"/>
              <a:t>spaceship that you are on contains three </a:t>
            </a:r>
            <a:r>
              <a:rPr lang="en-US" sz="2000" dirty="0" smtClean="0"/>
              <a:t>doors (represented by fractal images, top right). Each door leads to </a:t>
            </a:r>
            <a:r>
              <a:rPr lang="en-US" sz="2000" dirty="0"/>
              <a:t>a different part of </a:t>
            </a:r>
            <a:r>
              <a:rPr lang="en-US" sz="2000" dirty="0" smtClean="0"/>
              <a:t>space. </a:t>
            </a:r>
          </a:p>
          <a:p>
            <a:r>
              <a:rPr lang="en-US" sz="2000" dirty="0" smtClean="0"/>
              <a:t>When </a:t>
            </a:r>
            <a:r>
              <a:rPr lang="en-US" sz="2000" dirty="0"/>
              <a:t>you activate a door, you will encounter </a:t>
            </a:r>
            <a:r>
              <a:rPr lang="en-US" sz="2000" dirty="0" smtClean="0"/>
              <a:t>aliens (represented by solid-color circles, bottom right). </a:t>
            </a:r>
          </a:p>
          <a:p>
            <a:r>
              <a:rPr lang="en-US" sz="2000" dirty="0" smtClean="0"/>
              <a:t>Some </a:t>
            </a:r>
            <a:r>
              <a:rPr lang="en-US" sz="2000" dirty="0"/>
              <a:t>aliens will provide you with valuable space minerals. Other aliens will take space minerals away from you. </a:t>
            </a:r>
            <a:endParaRPr lang="en-US" sz="2000" dirty="0" smtClean="0"/>
          </a:p>
          <a:p>
            <a:r>
              <a:rPr lang="en-US" sz="2000" dirty="0" smtClean="0"/>
              <a:t>Your </a:t>
            </a:r>
            <a:r>
              <a:rPr lang="en-US" sz="2000" dirty="0"/>
              <a:t>goal is to collect as many valuable space minerals as you can by </a:t>
            </a:r>
            <a:r>
              <a:rPr lang="en-US" sz="2000" i="1" dirty="0"/>
              <a:t>choosing</a:t>
            </a:r>
            <a:r>
              <a:rPr lang="en-US" sz="2000" dirty="0"/>
              <a:t> space doors that most often lead to  aliens that provide space minerals and </a:t>
            </a:r>
            <a:r>
              <a:rPr lang="en-US" sz="2000" i="1" dirty="0"/>
              <a:t>avoiding </a:t>
            </a:r>
            <a:r>
              <a:rPr lang="en-US" sz="2000" dirty="0"/>
              <a:t>space doors that most often lead to aliens that take space minerals away. </a:t>
            </a:r>
          </a:p>
          <a:p>
            <a:endParaRPr lang="en-US" sz="2000" dirty="0"/>
          </a:p>
        </p:txBody>
      </p:sp>
      <p:pic>
        <p:nvPicPr>
          <p:cNvPr id="4" name="Picture 3" descr="fractal_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3250" y="1508562"/>
            <a:ext cx="1346622" cy="1346622"/>
          </a:xfrm>
          <a:prstGeom prst="rect">
            <a:avLst/>
          </a:prstGeom>
        </p:spPr>
      </p:pic>
      <p:pic>
        <p:nvPicPr>
          <p:cNvPr id="5" name="Picture 4" descr="fractal_B.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9715" y="1545386"/>
            <a:ext cx="1254583" cy="1254583"/>
          </a:xfrm>
          <a:prstGeom prst="rect">
            <a:avLst/>
          </a:prstGeom>
        </p:spPr>
      </p:pic>
      <p:pic>
        <p:nvPicPr>
          <p:cNvPr id="6" name="Picture 5" descr="fractal_C.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6730" y="1508562"/>
            <a:ext cx="1315876" cy="1315876"/>
          </a:xfrm>
          <a:prstGeom prst="rect">
            <a:avLst/>
          </a:prstGeom>
        </p:spPr>
      </p:pic>
      <p:sp>
        <p:nvSpPr>
          <p:cNvPr id="8" name="Rectangle 7"/>
          <p:cNvSpPr/>
          <p:nvPr/>
        </p:nvSpPr>
        <p:spPr>
          <a:xfrm>
            <a:off x="4807600" y="990564"/>
            <a:ext cx="1791476" cy="369332"/>
          </a:xfrm>
          <a:prstGeom prst="rect">
            <a:avLst/>
          </a:prstGeom>
        </p:spPr>
        <p:txBody>
          <a:bodyPr wrap="none">
            <a:spAutoFit/>
          </a:bodyPr>
          <a:lstStyle/>
          <a:p>
            <a:r>
              <a:rPr lang="en-US" b="1" dirty="0" smtClean="0"/>
              <a:t>Space ship doors</a:t>
            </a:r>
            <a:endParaRPr lang="en-US" b="1" dirty="0"/>
          </a:p>
        </p:txBody>
      </p:sp>
      <p:sp>
        <p:nvSpPr>
          <p:cNvPr id="9" name="Rectangle 8"/>
          <p:cNvSpPr/>
          <p:nvPr/>
        </p:nvSpPr>
        <p:spPr>
          <a:xfrm>
            <a:off x="4934026" y="3735798"/>
            <a:ext cx="770088" cy="369332"/>
          </a:xfrm>
          <a:prstGeom prst="rect">
            <a:avLst/>
          </a:prstGeom>
        </p:spPr>
        <p:txBody>
          <a:bodyPr wrap="none">
            <a:spAutoFit/>
          </a:bodyPr>
          <a:lstStyle/>
          <a:p>
            <a:r>
              <a:rPr lang="en-US" b="1" dirty="0" smtClean="0"/>
              <a:t>Aliens</a:t>
            </a:r>
            <a:endParaRPr lang="en-US" b="1" dirty="0"/>
          </a:p>
        </p:txBody>
      </p:sp>
      <p:sp>
        <p:nvSpPr>
          <p:cNvPr id="10" name="Oval 9"/>
          <p:cNvSpPr/>
          <p:nvPr/>
        </p:nvSpPr>
        <p:spPr>
          <a:xfrm>
            <a:off x="5099695" y="4190561"/>
            <a:ext cx="822960" cy="822960"/>
          </a:xfrm>
          <a:prstGeom prst="ellipse">
            <a:avLst/>
          </a:prstGeom>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solidFill>
                <a:srgbClr val="F79646"/>
              </a:solidFill>
            </a:endParaRPr>
          </a:p>
        </p:txBody>
      </p:sp>
      <p:sp>
        <p:nvSpPr>
          <p:cNvPr id="12" name="Oval 11"/>
          <p:cNvSpPr/>
          <p:nvPr/>
        </p:nvSpPr>
        <p:spPr>
          <a:xfrm>
            <a:off x="6280648" y="4190561"/>
            <a:ext cx="822960" cy="822960"/>
          </a:xfrm>
          <a:prstGeom prst="ellipse">
            <a:avLst/>
          </a:prstGeom>
          <a:solidFill>
            <a:srgbClr val="B3B3B3"/>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Oval 12"/>
          <p:cNvSpPr/>
          <p:nvPr/>
        </p:nvSpPr>
        <p:spPr>
          <a:xfrm>
            <a:off x="7560462" y="4190561"/>
            <a:ext cx="822960" cy="822960"/>
          </a:xfrm>
          <a:prstGeom prst="ellipse">
            <a:avLst/>
          </a:prstGeom>
          <a:solidFill>
            <a:srgbClr val="FFD208"/>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p:cNvSpPr/>
          <p:nvPr/>
        </p:nvSpPr>
        <p:spPr>
          <a:xfrm>
            <a:off x="5099695" y="2955983"/>
            <a:ext cx="3836399" cy="646331"/>
          </a:xfrm>
          <a:prstGeom prst="rect">
            <a:avLst/>
          </a:prstGeom>
        </p:spPr>
        <p:txBody>
          <a:bodyPr wrap="square">
            <a:spAutoFit/>
          </a:bodyPr>
          <a:lstStyle/>
          <a:p>
            <a:r>
              <a:rPr lang="en-US" dirty="0" smtClean="0"/>
              <a:t>Each of these fractals is door you can choose to activate</a:t>
            </a:r>
            <a:endParaRPr lang="en-US" dirty="0"/>
          </a:p>
        </p:txBody>
      </p:sp>
      <p:sp>
        <p:nvSpPr>
          <p:cNvPr id="15" name="Rectangle 14"/>
          <p:cNvSpPr/>
          <p:nvPr/>
        </p:nvSpPr>
        <p:spPr>
          <a:xfrm>
            <a:off x="5099695" y="5193469"/>
            <a:ext cx="3836399" cy="923330"/>
          </a:xfrm>
          <a:prstGeom prst="rect">
            <a:avLst/>
          </a:prstGeom>
        </p:spPr>
        <p:txBody>
          <a:bodyPr wrap="square">
            <a:spAutoFit/>
          </a:bodyPr>
          <a:lstStyle/>
          <a:p>
            <a:r>
              <a:rPr lang="en-US" dirty="0" smtClean="0"/>
              <a:t>Each of these circles is an alien that can either provide or take away minerals.</a:t>
            </a:r>
            <a:endParaRPr lang="en-US" dirty="0"/>
          </a:p>
        </p:txBody>
      </p:sp>
    </p:spTree>
    <p:extLst>
      <p:ext uri="{BB962C8B-B14F-4D97-AF65-F5344CB8AC3E}">
        <p14:creationId xmlns:p14="http://schemas.microsoft.com/office/powerpoint/2010/main" val="1560950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936" y="-25873"/>
            <a:ext cx="4384013" cy="5904082"/>
          </a:xfrm>
        </p:spPr>
        <p:txBody>
          <a:bodyPr>
            <a:noAutofit/>
          </a:bodyPr>
          <a:lstStyle/>
          <a:p>
            <a:r>
              <a:rPr lang="en-US" sz="2200" dirty="0"/>
              <a:t>There are three types of aliens: </a:t>
            </a:r>
            <a:r>
              <a:rPr lang="en-US" sz="2200" dirty="0" smtClean="0"/>
              <a:t>black, </a:t>
            </a:r>
            <a:r>
              <a:rPr lang="en-US" sz="2200" dirty="0"/>
              <a:t>silver and gold </a:t>
            </a:r>
            <a:r>
              <a:rPr lang="en-US" sz="2200" dirty="0" smtClean="0"/>
              <a:t>aliens. </a:t>
            </a:r>
          </a:p>
          <a:p>
            <a:r>
              <a:rPr lang="en-US" sz="2200" dirty="0" smtClean="0"/>
              <a:t>When </a:t>
            </a:r>
            <a:r>
              <a:rPr lang="en-US" sz="2200" dirty="0"/>
              <a:t>you open a space door, there will be a certain chance that you encounter these </a:t>
            </a:r>
            <a:r>
              <a:rPr lang="en-US" sz="2200" dirty="0" smtClean="0"/>
              <a:t>aliens. </a:t>
            </a:r>
            <a:r>
              <a:rPr lang="en-US" sz="2200" dirty="0"/>
              <a:t>Specifically, each time you need to decide which door to open, each door will have a certain chance of leading to each type of </a:t>
            </a:r>
            <a:r>
              <a:rPr lang="en-US" sz="2200" dirty="0" smtClean="0"/>
              <a:t>alien (example on right).</a:t>
            </a:r>
          </a:p>
          <a:p>
            <a:r>
              <a:rPr lang="en-US" sz="2200" dirty="0" smtClean="0"/>
              <a:t>On the next screen, you can practice playing the door shown on the right (by pressing k) and observing which aliens it tends to lead to.</a:t>
            </a:r>
          </a:p>
          <a:p>
            <a:r>
              <a:rPr lang="en-US" sz="2200" dirty="0" smtClean="0"/>
              <a:t>Try to track which aliens it tends to lead to. Note that this door will just be used in this example and won’t be used in the actual task.</a:t>
            </a:r>
          </a:p>
          <a:p>
            <a:endParaRPr lang="en-US" sz="2200" dirty="0"/>
          </a:p>
        </p:txBody>
      </p:sp>
      <p:sp>
        <p:nvSpPr>
          <p:cNvPr id="18" name="Oval 17"/>
          <p:cNvSpPr/>
          <p:nvPr/>
        </p:nvSpPr>
        <p:spPr>
          <a:xfrm>
            <a:off x="5122170" y="3161730"/>
            <a:ext cx="822960" cy="822960"/>
          </a:xfrm>
          <a:prstGeom prst="ellipse">
            <a:avLst/>
          </a:prstGeom>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solidFill>
                <a:srgbClr val="F79646"/>
              </a:solidFill>
            </a:endParaRPr>
          </a:p>
        </p:txBody>
      </p:sp>
      <p:sp>
        <p:nvSpPr>
          <p:cNvPr id="19" name="Oval 18"/>
          <p:cNvSpPr/>
          <p:nvPr/>
        </p:nvSpPr>
        <p:spPr>
          <a:xfrm>
            <a:off x="6308181" y="3198540"/>
            <a:ext cx="822960" cy="822960"/>
          </a:xfrm>
          <a:prstGeom prst="ellipse">
            <a:avLst/>
          </a:prstGeom>
          <a:solidFill>
            <a:srgbClr val="B3B3B3"/>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Oval 19"/>
          <p:cNvSpPr/>
          <p:nvPr/>
        </p:nvSpPr>
        <p:spPr>
          <a:xfrm>
            <a:off x="7487397" y="3125357"/>
            <a:ext cx="822960" cy="822960"/>
          </a:xfrm>
          <a:prstGeom prst="ellipse">
            <a:avLst/>
          </a:prstGeom>
          <a:solidFill>
            <a:srgbClr val="FFD208"/>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7" name="Straight Arrow Connector 6"/>
          <p:cNvCxnSpPr/>
          <p:nvPr/>
        </p:nvCxnSpPr>
        <p:spPr>
          <a:xfrm flipH="1">
            <a:off x="5745642" y="2576001"/>
            <a:ext cx="452417" cy="4893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6695134" y="2636025"/>
            <a:ext cx="0" cy="4893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7241589" y="2546814"/>
            <a:ext cx="411480" cy="4893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5282602" y="2612811"/>
            <a:ext cx="852448" cy="369332"/>
          </a:xfrm>
          <a:prstGeom prst="rect">
            <a:avLst/>
          </a:prstGeom>
          <a:noFill/>
        </p:spPr>
        <p:txBody>
          <a:bodyPr wrap="square" rtlCol="0">
            <a:spAutoFit/>
          </a:bodyPr>
          <a:lstStyle/>
          <a:p>
            <a:r>
              <a:rPr lang="en-US" dirty="0" smtClean="0"/>
              <a:t>25%</a:t>
            </a:r>
            <a:endParaRPr lang="en-US" dirty="0"/>
          </a:p>
        </p:txBody>
      </p:sp>
      <p:sp>
        <p:nvSpPr>
          <p:cNvPr id="30" name="TextBox 29"/>
          <p:cNvSpPr txBox="1"/>
          <p:nvPr/>
        </p:nvSpPr>
        <p:spPr>
          <a:xfrm>
            <a:off x="6119115" y="2639455"/>
            <a:ext cx="852448" cy="369332"/>
          </a:xfrm>
          <a:prstGeom prst="rect">
            <a:avLst/>
          </a:prstGeom>
          <a:noFill/>
        </p:spPr>
        <p:txBody>
          <a:bodyPr wrap="square" rtlCol="0">
            <a:spAutoFit/>
          </a:bodyPr>
          <a:lstStyle/>
          <a:p>
            <a:r>
              <a:rPr lang="en-US" dirty="0" smtClean="0"/>
              <a:t>70%</a:t>
            </a:r>
            <a:endParaRPr lang="en-US" dirty="0"/>
          </a:p>
        </p:txBody>
      </p:sp>
      <p:sp>
        <p:nvSpPr>
          <p:cNvPr id="31" name="TextBox 30"/>
          <p:cNvSpPr txBox="1"/>
          <p:nvPr/>
        </p:nvSpPr>
        <p:spPr>
          <a:xfrm>
            <a:off x="7547718" y="2565219"/>
            <a:ext cx="852448" cy="369332"/>
          </a:xfrm>
          <a:prstGeom prst="rect">
            <a:avLst/>
          </a:prstGeom>
          <a:noFill/>
        </p:spPr>
        <p:txBody>
          <a:bodyPr wrap="square" rtlCol="0">
            <a:spAutoFit/>
          </a:bodyPr>
          <a:lstStyle/>
          <a:p>
            <a:r>
              <a:rPr lang="en-US" dirty="0" smtClean="0"/>
              <a:t>50%</a:t>
            </a:r>
            <a:endParaRPr lang="en-US" dirty="0"/>
          </a:p>
        </p:txBody>
      </p:sp>
      <p:pic>
        <p:nvPicPr>
          <p:cNvPr id="32" name="Picture 31" descr="fractal_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0841" y="1115043"/>
            <a:ext cx="1376556" cy="1376556"/>
          </a:xfrm>
          <a:prstGeom prst="rect">
            <a:avLst/>
          </a:prstGeom>
        </p:spPr>
      </p:pic>
      <p:sp>
        <p:nvSpPr>
          <p:cNvPr id="33" name="Rectangle 32"/>
          <p:cNvSpPr/>
          <p:nvPr/>
        </p:nvSpPr>
        <p:spPr>
          <a:xfrm>
            <a:off x="5080240" y="4123882"/>
            <a:ext cx="4154474" cy="1200329"/>
          </a:xfrm>
          <a:prstGeom prst="rect">
            <a:avLst/>
          </a:prstGeom>
        </p:spPr>
        <p:txBody>
          <a:bodyPr wrap="square">
            <a:spAutoFit/>
          </a:bodyPr>
          <a:lstStyle/>
          <a:p>
            <a:r>
              <a:rPr lang="en-US" dirty="0" smtClean="0"/>
              <a:t>This example door has a 25% chance of leading to the black alien, a 70% chance of leading to the silver alien and a 50% chance of leading to the gold alien.</a:t>
            </a:r>
          </a:p>
        </p:txBody>
      </p:sp>
    </p:spTree>
    <p:extLst>
      <p:ext uri="{BB962C8B-B14F-4D97-AF65-F5344CB8AC3E}">
        <p14:creationId xmlns:p14="http://schemas.microsoft.com/office/powerpoint/2010/main" val="991723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Practice playing a single alien</a:t>
            </a:r>
            <a:r>
              <a:rPr lang="mr-IN" dirty="0" smtClean="0"/>
              <a:t>…</a:t>
            </a:r>
            <a:endParaRPr lang="en-US" dirty="0" smtClean="0"/>
          </a:p>
        </p:txBody>
      </p:sp>
    </p:spTree>
    <p:extLst>
      <p:ext uri="{BB962C8B-B14F-4D97-AF65-F5344CB8AC3E}">
        <p14:creationId xmlns:p14="http://schemas.microsoft.com/office/powerpoint/2010/main" val="2391933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936" y="312878"/>
            <a:ext cx="4384013" cy="5999881"/>
          </a:xfrm>
        </p:spPr>
        <p:txBody>
          <a:bodyPr>
            <a:normAutofit fontScale="92500" lnSpcReduction="10000"/>
          </a:bodyPr>
          <a:lstStyle/>
          <a:p>
            <a:r>
              <a:rPr lang="en-US" dirty="0" smtClean="0"/>
              <a:t>Over </a:t>
            </a:r>
            <a:r>
              <a:rPr lang="en-US" dirty="0"/>
              <a:t>the course of the task, the chances that you’ll encounter a certain type of alien after opening a certain door will change </a:t>
            </a:r>
            <a:r>
              <a:rPr lang="en-US" dirty="0" smtClean="0"/>
              <a:t>slowly.</a:t>
            </a:r>
          </a:p>
          <a:p>
            <a:r>
              <a:rPr lang="en-US" dirty="0" smtClean="0"/>
              <a:t>You </a:t>
            </a:r>
            <a:r>
              <a:rPr lang="en-US" dirty="0"/>
              <a:t>will gain the greatest number of space minerals by tracking the chances that each door leads to encountering each type of alien</a:t>
            </a:r>
            <a:r>
              <a:rPr lang="en-US" dirty="0" smtClean="0"/>
              <a:t>.</a:t>
            </a:r>
            <a:endParaRPr lang="en-US" dirty="0"/>
          </a:p>
        </p:txBody>
      </p:sp>
      <p:sp>
        <p:nvSpPr>
          <p:cNvPr id="18" name="Oval 17"/>
          <p:cNvSpPr/>
          <p:nvPr/>
        </p:nvSpPr>
        <p:spPr>
          <a:xfrm>
            <a:off x="5122170" y="3408704"/>
            <a:ext cx="822960" cy="822960"/>
          </a:xfrm>
          <a:prstGeom prst="ellipse">
            <a:avLst/>
          </a:prstGeom>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solidFill>
                <a:srgbClr val="F79646"/>
              </a:solidFill>
            </a:endParaRPr>
          </a:p>
        </p:txBody>
      </p:sp>
      <p:sp>
        <p:nvSpPr>
          <p:cNvPr id="19" name="Oval 18"/>
          <p:cNvSpPr/>
          <p:nvPr/>
        </p:nvSpPr>
        <p:spPr>
          <a:xfrm>
            <a:off x="6308181" y="3445514"/>
            <a:ext cx="822960" cy="822960"/>
          </a:xfrm>
          <a:prstGeom prst="ellipse">
            <a:avLst/>
          </a:prstGeom>
          <a:solidFill>
            <a:srgbClr val="B3B3B3"/>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Oval 19"/>
          <p:cNvSpPr/>
          <p:nvPr/>
        </p:nvSpPr>
        <p:spPr>
          <a:xfrm>
            <a:off x="7487397" y="3372331"/>
            <a:ext cx="822960" cy="822960"/>
          </a:xfrm>
          <a:prstGeom prst="ellipse">
            <a:avLst/>
          </a:prstGeom>
          <a:solidFill>
            <a:srgbClr val="FFD208"/>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7" name="Straight Arrow Connector 6"/>
          <p:cNvCxnSpPr/>
          <p:nvPr/>
        </p:nvCxnSpPr>
        <p:spPr>
          <a:xfrm flipH="1">
            <a:off x="5745642" y="2822975"/>
            <a:ext cx="452417" cy="4893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6695134" y="2882999"/>
            <a:ext cx="0" cy="4893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7241589" y="2793788"/>
            <a:ext cx="411480" cy="4893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4693949" y="2247240"/>
            <a:ext cx="1504110" cy="923330"/>
          </a:xfrm>
          <a:prstGeom prst="rect">
            <a:avLst/>
          </a:prstGeom>
          <a:noFill/>
        </p:spPr>
        <p:txBody>
          <a:bodyPr wrap="square" rtlCol="0">
            <a:spAutoFit/>
          </a:bodyPr>
          <a:lstStyle/>
          <a:p>
            <a:r>
              <a:rPr lang="en-US" dirty="0" smtClean="0"/>
              <a:t>These chances will slowly drift.</a:t>
            </a:r>
            <a:endParaRPr lang="en-US" dirty="0"/>
          </a:p>
        </p:txBody>
      </p:sp>
      <p:pic>
        <p:nvPicPr>
          <p:cNvPr id="32" name="Picture 31" descr="fractal_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0841" y="1362017"/>
            <a:ext cx="1376556" cy="1376556"/>
          </a:xfrm>
          <a:prstGeom prst="rect">
            <a:avLst/>
          </a:prstGeom>
        </p:spPr>
      </p:pic>
    </p:spTree>
    <p:extLst>
      <p:ext uri="{BB962C8B-B14F-4D97-AF65-F5344CB8AC3E}">
        <p14:creationId xmlns:p14="http://schemas.microsoft.com/office/powerpoint/2010/main" val="3304354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1176" y="66668"/>
            <a:ext cx="4976678" cy="5999881"/>
          </a:xfrm>
        </p:spPr>
        <p:txBody>
          <a:bodyPr>
            <a:noAutofit/>
          </a:bodyPr>
          <a:lstStyle/>
          <a:p>
            <a:endParaRPr lang="en-US" sz="2000" dirty="0" smtClean="0"/>
          </a:p>
          <a:p>
            <a:r>
              <a:rPr lang="en-US" sz="2000" dirty="0"/>
              <a:t>Prior to every decision, you will be shown the number of minerals each alien would provide or take away if it were to be encountered. </a:t>
            </a:r>
            <a:endParaRPr lang="en-US" sz="2000" dirty="0" smtClean="0"/>
          </a:p>
          <a:p>
            <a:r>
              <a:rPr lang="en-US" sz="2000" dirty="0"/>
              <a:t>Specifically, you will be shown 3 numbers. The black, silver, and gold numbers will respectively indicate the number of minerals that the black, silver and gold aliens will provide, if encountered on that decision. </a:t>
            </a:r>
            <a:endParaRPr lang="en-US" sz="2000" dirty="0" smtClean="0"/>
          </a:p>
          <a:p>
            <a:r>
              <a:rPr lang="en-US" sz="2000" dirty="0"/>
              <a:t>Positive numbers indicate the number of minerals that alien would give you. Negative numbers indicate the number of minerals that alien would take away from you</a:t>
            </a:r>
            <a:r>
              <a:rPr lang="en-US" sz="2000" dirty="0" smtClean="0"/>
              <a:t>.</a:t>
            </a:r>
            <a:endParaRPr lang="en-US" sz="2000" dirty="0" smtClean="0"/>
          </a:p>
          <a:p>
            <a:r>
              <a:rPr lang="en-US" sz="2000" dirty="0" smtClean="0"/>
              <a:t>W</a:t>
            </a:r>
            <a:r>
              <a:rPr lang="en-US" sz="2000" dirty="0" smtClean="0"/>
              <a:t>hether a given alien provides minerals, takes away minerals, or does nothing, might change between decisions.</a:t>
            </a:r>
          </a:p>
          <a:p>
            <a:endParaRPr lang="en-US" sz="2000" dirty="0"/>
          </a:p>
        </p:txBody>
      </p:sp>
      <p:sp>
        <p:nvSpPr>
          <p:cNvPr id="12" name="Rectangle 11"/>
          <p:cNvSpPr/>
          <p:nvPr/>
        </p:nvSpPr>
        <p:spPr>
          <a:xfrm>
            <a:off x="5127853" y="1256033"/>
            <a:ext cx="4030687" cy="3650683"/>
          </a:xfrm>
          <a:prstGeom prst="rect">
            <a:avLst/>
          </a:prstGeom>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3" name="Picture 12" descr="fractal_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1603" y="2805839"/>
            <a:ext cx="914400" cy="914400"/>
          </a:xfrm>
          <a:prstGeom prst="rect">
            <a:avLst/>
          </a:prstGeom>
        </p:spPr>
      </p:pic>
      <p:pic>
        <p:nvPicPr>
          <p:cNvPr id="14" name="Picture 13" descr="fractal_B.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5816" y="2823705"/>
            <a:ext cx="914400" cy="914400"/>
          </a:xfrm>
          <a:prstGeom prst="rect">
            <a:avLst/>
          </a:prstGeom>
        </p:spPr>
      </p:pic>
      <p:pic>
        <p:nvPicPr>
          <p:cNvPr id="15" name="Picture 14" descr="fractal_C.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4479" y="2786881"/>
            <a:ext cx="914400" cy="914400"/>
          </a:xfrm>
          <a:prstGeom prst="rect">
            <a:avLst/>
          </a:prstGeom>
        </p:spPr>
      </p:pic>
      <p:sp>
        <p:nvSpPr>
          <p:cNvPr id="4" name="Rectangle 3"/>
          <p:cNvSpPr/>
          <p:nvPr/>
        </p:nvSpPr>
        <p:spPr>
          <a:xfrm>
            <a:off x="6885635" y="1468606"/>
            <a:ext cx="434885" cy="1200328"/>
          </a:xfrm>
          <a:prstGeom prst="rect">
            <a:avLst/>
          </a:prstGeom>
        </p:spPr>
        <p:txBody>
          <a:bodyPr wrap="none">
            <a:spAutoFit/>
          </a:bodyPr>
          <a:lstStyle/>
          <a:p>
            <a:r>
              <a:rPr lang="en-US" sz="2400" dirty="0" smtClean="0"/>
              <a:t> </a:t>
            </a:r>
            <a:r>
              <a:rPr lang="en-US" sz="2400" dirty="0" smtClean="0"/>
              <a:t>3</a:t>
            </a:r>
            <a:endParaRPr lang="en-US" sz="2400" dirty="0" smtClean="0"/>
          </a:p>
          <a:p>
            <a:r>
              <a:rPr lang="en-US" sz="2400" dirty="0" smtClean="0">
                <a:solidFill>
                  <a:srgbClr val="AAAAAA"/>
                </a:solidFill>
              </a:rPr>
              <a:t> 0</a:t>
            </a:r>
          </a:p>
          <a:p>
            <a:r>
              <a:rPr lang="en-US" sz="2400" dirty="0" smtClean="0">
                <a:solidFill>
                  <a:srgbClr val="FFD208"/>
                </a:solidFill>
              </a:rPr>
              <a:t>-3</a:t>
            </a:r>
            <a:endParaRPr lang="en-US" sz="2400" dirty="0">
              <a:solidFill>
                <a:srgbClr val="FFD208"/>
              </a:solidFill>
            </a:endParaRPr>
          </a:p>
        </p:txBody>
      </p:sp>
      <p:sp>
        <p:nvSpPr>
          <p:cNvPr id="6" name="Rectangle 5"/>
          <p:cNvSpPr/>
          <p:nvPr/>
        </p:nvSpPr>
        <p:spPr>
          <a:xfrm>
            <a:off x="5178036" y="5048212"/>
            <a:ext cx="3998145" cy="1569660"/>
          </a:xfrm>
          <a:prstGeom prst="rect">
            <a:avLst/>
          </a:prstGeom>
        </p:spPr>
        <p:txBody>
          <a:bodyPr wrap="square">
            <a:spAutoFit/>
          </a:bodyPr>
          <a:lstStyle/>
          <a:p>
            <a:r>
              <a:rPr lang="en-US" sz="1600" dirty="0" smtClean="0"/>
              <a:t>On this example decision (between the 3 doors), encountering the black alien would provide </a:t>
            </a:r>
            <a:r>
              <a:rPr lang="en-US" sz="1600" dirty="0" smtClean="0"/>
              <a:t>3 minerals</a:t>
            </a:r>
            <a:r>
              <a:rPr lang="en-US" sz="1600" dirty="0" smtClean="0"/>
              <a:t>, encountering  the silver alien would provide no minerals, and encountering  gold alien would take away 3 minerals.</a:t>
            </a:r>
            <a:endParaRPr lang="en-US" sz="1600" dirty="0"/>
          </a:p>
        </p:txBody>
      </p:sp>
    </p:spTree>
    <p:extLst>
      <p:ext uri="{BB962C8B-B14F-4D97-AF65-F5344CB8AC3E}">
        <p14:creationId xmlns:p14="http://schemas.microsoft.com/office/powerpoint/2010/main" val="181335241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936" y="1459083"/>
            <a:ext cx="4384013" cy="3588889"/>
          </a:xfrm>
        </p:spPr>
        <p:txBody>
          <a:bodyPr>
            <a:noAutofit/>
          </a:bodyPr>
          <a:lstStyle/>
          <a:p>
            <a:r>
              <a:rPr lang="en-US" sz="2400" dirty="0"/>
              <a:t>After you choose a </a:t>
            </a:r>
            <a:r>
              <a:rPr lang="en-US" sz="2400" dirty="0" smtClean="0"/>
              <a:t>door, </a:t>
            </a:r>
            <a:r>
              <a:rPr lang="en-US" sz="2400" dirty="0"/>
              <a:t>you will be shown which aliens are behind it. </a:t>
            </a:r>
            <a:endParaRPr lang="en-US" sz="2400" dirty="0" smtClean="0"/>
          </a:p>
          <a:p>
            <a:r>
              <a:rPr lang="en-US" sz="2400" dirty="0" smtClean="0"/>
              <a:t>Then</a:t>
            </a:r>
            <a:r>
              <a:rPr lang="en-US" sz="2400" dirty="0"/>
              <a:t>, you will be shown the number of minerals each of those aliens provided as well as the total number of minerals you gained or lost</a:t>
            </a:r>
            <a:r>
              <a:rPr lang="en-US" sz="2400" dirty="0" smtClean="0"/>
              <a:t>.</a:t>
            </a:r>
          </a:p>
        </p:txBody>
      </p:sp>
      <p:sp>
        <p:nvSpPr>
          <p:cNvPr id="18" name="Rectangle 17"/>
          <p:cNvSpPr/>
          <p:nvPr/>
        </p:nvSpPr>
        <p:spPr>
          <a:xfrm>
            <a:off x="4910238" y="1099272"/>
            <a:ext cx="4123314" cy="3650683"/>
          </a:xfrm>
          <a:prstGeom prst="rect">
            <a:avLst/>
          </a:prstGeom>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9" name="Picture 18" descr="fractal_A.png"/>
          <p:cNvPicPr>
            <a:picLocks noChangeAspect="1"/>
          </p:cNvPicPr>
          <p:nvPr/>
        </p:nvPicPr>
        <p:blipFill>
          <a:blip r:embed="rId2">
            <a:alphaModFix amt="25000"/>
            <a:extLst>
              <a:ext uri="{28A0092B-C50C-407E-A947-70E740481C1C}">
                <a14:useLocalDpi xmlns:a14="http://schemas.microsoft.com/office/drawing/2010/main" val="0"/>
              </a:ext>
            </a:extLst>
          </a:blip>
          <a:stretch>
            <a:fillRect/>
          </a:stretch>
        </p:blipFill>
        <p:spPr>
          <a:xfrm>
            <a:off x="5282551" y="2675683"/>
            <a:ext cx="914400" cy="914400"/>
          </a:xfrm>
          <a:prstGeom prst="rect">
            <a:avLst/>
          </a:prstGeom>
          <a:solidFill>
            <a:schemeClr val="tx1">
              <a:lumMod val="65000"/>
              <a:lumOff val="35000"/>
            </a:schemeClr>
          </a:solidFill>
        </p:spPr>
      </p:pic>
      <p:pic>
        <p:nvPicPr>
          <p:cNvPr id="20" name="Picture 19" descr="fractal_B.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4987" y="1273292"/>
            <a:ext cx="914400" cy="914400"/>
          </a:xfrm>
          <a:prstGeom prst="rect">
            <a:avLst/>
          </a:prstGeom>
        </p:spPr>
      </p:pic>
      <p:pic>
        <p:nvPicPr>
          <p:cNvPr id="21" name="Picture 20" descr="fractal_C.png"/>
          <p:cNvPicPr>
            <a:picLocks noChangeAspect="1"/>
          </p:cNvPicPr>
          <p:nvPr/>
        </p:nvPicPr>
        <p:blipFill>
          <a:blip r:embed="rId4">
            <a:alphaModFix amt="20000"/>
            <a:extLst>
              <a:ext uri="{28A0092B-C50C-407E-A947-70E740481C1C}">
                <a14:useLocalDpi xmlns:a14="http://schemas.microsoft.com/office/drawing/2010/main" val="0"/>
              </a:ext>
            </a:extLst>
          </a:blip>
          <a:stretch>
            <a:fillRect/>
          </a:stretch>
        </p:blipFill>
        <p:spPr>
          <a:xfrm>
            <a:off x="6545427" y="2656725"/>
            <a:ext cx="914400" cy="914400"/>
          </a:xfrm>
          <a:prstGeom prst="rect">
            <a:avLst/>
          </a:prstGeom>
        </p:spPr>
      </p:pic>
      <p:sp>
        <p:nvSpPr>
          <p:cNvPr id="22" name="Rectangle 21"/>
          <p:cNvSpPr/>
          <p:nvPr/>
        </p:nvSpPr>
        <p:spPr>
          <a:xfrm>
            <a:off x="8525906" y="2426610"/>
            <a:ext cx="301660" cy="369332"/>
          </a:xfrm>
          <a:prstGeom prst="rect">
            <a:avLst/>
          </a:prstGeom>
        </p:spPr>
        <p:txBody>
          <a:bodyPr wrap="none">
            <a:spAutoFit/>
          </a:bodyPr>
          <a:lstStyle/>
          <a:p>
            <a:r>
              <a:rPr lang="en-US" dirty="0" smtClean="0">
                <a:solidFill>
                  <a:schemeClr val="bg1"/>
                </a:solidFill>
              </a:rPr>
              <a:t>3</a:t>
            </a:r>
            <a:endParaRPr lang="en-US" dirty="0">
              <a:solidFill>
                <a:schemeClr val="bg1"/>
              </a:solidFill>
            </a:endParaRPr>
          </a:p>
        </p:txBody>
      </p:sp>
      <p:sp>
        <p:nvSpPr>
          <p:cNvPr id="23" name="Rectangle 22"/>
          <p:cNvSpPr/>
          <p:nvPr/>
        </p:nvSpPr>
        <p:spPr>
          <a:xfrm>
            <a:off x="8551242" y="3643006"/>
            <a:ext cx="372330" cy="369332"/>
          </a:xfrm>
          <a:prstGeom prst="rect">
            <a:avLst/>
          </a:prstGeom>
        </p:spPr>
        <p:txBody>
          <a:bodyPr wrap="none">
            <a:spAutoFit/>
          </a:bodyPr>
          <a:lstStyle/>
          <a:p>
            <a:r>
              <a:rPr lang="en-US" dirty="0" smtClean="0">
                <a:solidFill>
                  <a:schemeClr val="bg1"/>
                </a:solidFill>
              </a:rPr>
              <a:t>-3</a:t>
            </a:r>
            <a:endParaRPr lang="en-US" dirty="0">
              <a:solidFill>
                <a:schemeClr val="bg1"/>
              </a:solidFill>
            </a:endParaRPr>
          </a:p>
        </p:txBody>
      </p:sp>
      <p:sp>
        <p:nvSpPr>
          <p:cNvPr id="24" name="Rectangle 23"/>
          <p:cNvSpPr/>
          <p:nvPr/>
        </p:nvSpPr>
        <p:spPr>
          <a:xfrm>
            <a:off x="8080561" y="4200020"/>
            <a:ext cx="890689" cy="369332"/>
          </a:xfrm>
          <a:prstGeom prst="rect">
            <a:avLst/>
          </a:prstGeom>
        </p:spPr>
        <p:txBody>
          <a:bodyPr wrap="none">
            <a:spAutoFit/>
          </a:bodyPr>
          <a:lstStyle/>
          <a:p>
            <a:r>
              <a:rPr lang="en-US" dirty="0" smtClean="0">
                <a:solidFill>
                  <a:schemeClr val="bg1"/>
                </a:solidFill>
              </a:rPr>
              <a:t>Total: 0</a:t>
            </a:r>
            <a:endParaRPr lang="en-US" dirty="0">
              <a:solidFill>
                <a:schemeClr val="bg1"/>
              </a:solidFill>
            </a:endParaRPr>
          </a:p>
        </p:txBody>
      </p:sp>
      <p:sp>
        <p:nvSpPr>
          <p:cNvPr id="28" name="Oval 27"/>
          <p:cNvSpPr/>
          <p:nvPr/>
        </p:nvSpPr>
        <p:spPr>
          <a:xfrm>
            <a:off x="8036640" y="2371541"/>
            <a:ext cx="436358" cy="424401"/>
          </a:xfrm>
          <a:prstGeom prst="ellipse">
            <a:avLst/>
          </a:prstGeom>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solidFill>
                <a:srgbClr val="F79646"/>
              </a:solidFill>
            </a:endParaRPr>
          </a:p>
        </p:txBody>
      </p:sp>
      <p:sp>
        <p:nvSpPr>
          <p:cNvPr id="29" name="Oval 28"/>
          <p:cNvSpPr/>
          <p:nvPr/>
        </p:nvSpPr>
        <p:spPr>
          <a:xfrm>
            <a:off x="8057680" y="3646681"/>
            <a:ext cx="417191" cy="453862"/>
          </a:xfrm>
          <a:prstGeom prst="ellipse">
            <a:avLst/>
          </a:prstGeom>
          <a:solidFill>
            <a:srgbClr val="FFD208"/>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TextBox 29"/>
          <p:cNvSpPr txBox="1"/>
          <p:nvPr/>
        </p:nvSpPr>
        <p:spPr>
          <a:xfrm>
            <a:off x="5097885" y="493952"/>
            <a:ext cx="184666" cy="369332"/>
          </a:xfrm>
          <a:prstGeom prst="rect">
            <a:avLst/>
          </a:prstGeom>
          <a:noFill/>
        </p:spPr>
        <p:txBody>
          <a:bodyPr wrap="none" rtlCol="0">
            <a:spAutoFit/>
          </a:bodyPr>
          <a:lstStyle/>
          <a:p>
            <a:endParaRPr lang="en-US" dirty="0"/>
          </a:p>
        </p:txBody>
      </p:sp>
      <p:sp>
        <p:nvSpPr>
          <p:cNvPr id="31" name="Rectangle 30"/>
          <p:cNvSpPr/>
          <p:nvPr/>
        </p:nvSpPr>
        <p:spPr>
          <a:xfrm>
            <a:off x="5178036" y="5048212"/>
            <a:ext cx="3998145" cy="1569660"/>
          </a:xfrm>
          <a:prstGeom prst="rect">
            <a:avLst/>
          </a:prstGeom>
        </p:spPr>
        <p:txBody>
          <a:bodyPr wrap="square">
            <a:spAutoFit/>
          </a:bodyPr>
          <a:lstStyle/>
          <a:p>
            <a:r>
              <a:rPr lang="en-US" sz="1600" dirty="0" smtClean="0"/>
              <a:t>On this example decision, the right door was activated. The black and gold aliens were encountered. The black alien provided </a:t>
            </a:r>
            <a:r>
              <a:rPr lang="en-US" sz="1600" dirty="0" smtClean="0"/>
              <a:t>3 minerals </a:t>
            </a:r>
            <a:r>
              <a:rPr lang="en-US" sz="1600" dirty="0" smtClean="0"/>
              <a:t>and the gold alien took away 3 minerals. In total, </a:t>
            </a:r>
            <a:r>
              <a:rPr lang="en-US" sz="1600" dirty="0" smtClean="0"/>
              <a:t>no </a:t>
            </a:r>
            <a:r>
              <a:rPr lang="en-US" sz="1600" dirty="0" smtClean="0"/>
              <a:t>minerals </a:t>
            </a:r>
            <a:r>
              <a:rPr lang="en-US" sz="1600" dirty="0" smtClean="0"/>
              <a:t>were collected (bottom right).</a:t>
            </a:r>
            <a:endParaRPr lang="en-US" sz="1600" dirty="0"/>
          </a:p>
        </p:txBody>
      </p:sp>
    </p:spTree>
    <p:extLst>
      <p:ext uri="{BB962C8B-B14F-4D97-AF65-F5344CB8AC3E}">
        <p14:creationId xmlns:p14="http://schemas.microsoft.com/office/powerpoint/2010/main" val="286350528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936" y="640607"/>
            <a:ext cx="4384013" cy="4457692"/>
          </a:xfrm>
        </p:spPr>
        <p:txBody>
          <a:bodyPr>
            <a:noAutofit/>
          </a:bodyPr>
          <a:lstStyle/>
          <a:p>
            <a:r>
              <a:rPr lang="en-US" sz="2400" dirty="0"/>
              <a:t>After receiving your minerals, you will be shown which aliens were behind the doors that you did </a:t>
            </a:r>
            <a:r>
              <a:rPr lang="en-US" sz="2400" i="1" dirty="0"/>
              <a:t>not </a:t>
            </a:r>
            <a:r>
              <a:rPr lang="en-US" sz="2400" dirty="0"/>
              <a:t>choose. </a:t>
            </a:r>
            <a:endParaRPr lang="en-US" sz="2400" dirty="0" smtClean="0"/>
          </a:p>
          <a:p>
            <a:r>
              <a:rPr lang="en-US" sz="2400" dirty="0" smtClean="0"/>
              <a:t>This </a:t>
            </a:r>
            <a:r>
              <a:rPr lang="en-US" sz="2400" dirty="0"/>
              <a:t>information will not affect how many minerals you collect, but will provide an opportunity to observe which aliens were behind doors you did not choose to help you track where the aliens currently reside</a:t>
            </a:r>
            <a:r>
              <a:rPr lang="en-US" sz="2400" dirty="0" smtClean="0"/>
              <a:t>.</a:t>
            </a:r>
          </a:p>
          <a:p>
            <a:r>
              <a:rPr lang="en-US" sz="2400" dirty="0" smtClean="0"/>
              <a:t>You can now practice a few full decisions. Try to earn the greatest number of minerals.</a:t>
            </a:r>
            <a:endParaRPr lang="en-US" sz="2200" dirty="0" smtClean="0"/>
          </a:p>
        </p:txBody>
      </p:sp>
      <p:sp>
        <p:nvSpPr>
          <p:cNvPr id="20" name="Rectangle 19"/>
          <p:cNvSpPr/>
          <p:nvPr/>
        </p:nvSpPr>
        <p:spPr>
          <a:xfrm>
            <a:off x="4910238" y="1099272"/>
            <a:ext cx="4123314" cy="3650683"/>
          </a:xfrm>
          <a:prstGeom prst="rect">
            <a:avLst/>
          </a:prstGeom>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1" name="Picture 20" descr="fractal_A.png"/>
          <p:cNvPicPr>
            <a:picLocks noChangeAspect="1"/>
          </p:cNvPicPr>
          <p:nvPr/>
        </p:nvPicPr>
        <p:blipFill>
          <a:blip r:embed="rId2">
            <a:alphaModFix amt="25000"/>
            <a:extLst>
              <a:ext uri="{28A0092B-C50C-407E-A947-70E740481C1C}">
                <a14:useLocalDpi xmlns:a14="http://schemas.microsoft.com/office/drawing/2010/main" val="0"/>
              </a:ext>
            </a:extLst>
          </a:blip>
          <a:stretch>
            <a:fillRect/>
          </a:stretch>
        </p:blipFill>
        <p:spPr>
          <a:xfrm>
            <a:off x="5180774" y="1343669"/>
            <a:ext cx="914400" cy="914400"/>
          </a:xfrm>
          <a:prstGeom prst="rect">
            <a:avLst/>
          </a:prstGeom>
          <a:solidFill>
            <a:schemeClr val="tx1">
              <a:lumMod val="65000"/>
              <a:lumOff val="35000"/>
            </a:schemeClr>
          </a:solidFill>
        </p:spPr>
      </p:pic>
      <p:pic>
        <p:nvPicPr>
          <p:cNvPr id="22" name="Picture 21" descr="fractal_B.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4987" y="1273292"/>
            <a:ext cx="914400" cy="914400"/>
          </a:xfrm>
          <a:prstGeom prst="rect">
            <a:avLst/>
          </a:prstGeom>
        </p:spPr>
      </p:pic>
      <p:pic>
        <p:nvPicPr>
          <p:cNvPr id="23" name="Picture 22" descr="fractal_C.png"/>
          <p:cNvPicPr>
            <a:picLocks noChangeAspect="1"/>
          </p:cNvPicPr>
          <p:nvPr/>
        </p:nvPicPr>
        <p:blipFill>
          <a:blip r:embed="rId4">
            <a:alphaModFix amt="20000"/>
            <a:extLst>
              <a:ext uri="{28A0092B-C50C-407E-A947-70E740481C1C}">
                <a14:useLocalDpi xmlns:a14="http://schemas.microsoft.com/office/drawing/2010/main" val="0"/>
              </a:ext>
            </a:extLst>
          </a:blip>
          <a:stretch>
            <a:fillRect/>
          </a:stretch>
        </p:blipFill>
        <p:spPr>
          <a:xfrm>
            <a:off x="6443650" y="1324711"/>
            <a:ext cx="914400" cy="914400"/>
          </a:xfrm>
          <a:prstGeom prst="rect">
            <a:avLst/>
          </a:prstGeom>
        </p:spPr>
      </p:pic>
      <p:sp>
        <p:nvSpPr>
          <p:cNvPr id="26" name="Rectangle 25"/>
          <p:cNvSpPr/>
          <p:nvPr/>
        </p:nvSpPr>
        <p:spPr>
          <a:xfrm>
            <a:off x="8525906" y="2426610"/>
            <a:ext cx="301660" cy="369332"/>
          </a:xfrm>
          <a:prstGeom prst="rect">
            <a:avLst/>
          </a:prstGeom>
        </p:spPr>
        <p:txBody>
          <a:bodyPr wrap="none">
            <a:spAutoFit/>
          </a:bodyPr>
          <a:lstStyle/>
          <a:p>
            <a:r>
              <a:rPr lang="en-US" dirty="0" smtClean="0">
                <a:solidFill>
                  <a:schemeClr val="bg1"/>
                </a:solidFill>
              </a:rPr>
              <a:t>3</a:t>
            </a:r>
            <a:endParaRPr lang="en-US" dirty="0">
              <a:solidFill>
                <a:schemeClr val="bg1"/>
              </a:solidFill>
            </a:endParaRPr>
          </a:p>
        </p:txBody>
      </p:sp>
      <p:sp>
        <p:nvSpPr>
          <p:cNvPr id="27" name="Rectangle 26"/>
          <p:cNvSpPr/>
          <p:nvPr/>
        </p:nvSpPr>
        <p:spPr>
          <a:xfrm>
            <a:off x="8551242" y="3643006"/>
            <a:ext cx="372330" cy="369332"/>
          </a:xfrm>
          <a:prstGeom prst="rect">
            <a:avLst/>
          </a:prstGeom>
        </p:spPr>
        <p:txBody>
          <a:bodyPr wrap="none">
            <a:spAutoFit/>
          </a:bodyPr>
          <a:lstStyle/>
          <a:p>
            <a:r>
              <a:rPr lang="en-US" dirty="0" smtClean="0">
                <a:solidFill>
                  <a:schemeClr val="bg1"/>
                </a:solidFill>
              </a:rPr>
              <a:t>-3</a:t>
            </a:r>
            <a:endParaRPr lang="en-US" dirty="0">
              <a:solidFill>
                <a:schemeClr val="bg1"/>
              </a:solidFill>
            </a:endParaRPr>
          </a:p>
        </p:txBody>
      </p:sp>
      <p:sp>
        <p:nvSpPr>
          <p:cNvPr id="28" name="Rectangle 27"/>
          <p:cNvSpPr/>
          <p:nvPr/>
        </p:nvSpPr>
        <p:spPr>
          <a:xfrm>
            <a:off x="8047736" y="4254368"/>
            <a:ext cx="890689" cy="369332"/>
          </a:xfrm>
          <a:prstGeom prst="rect">
            <a:avLst/>
          </a:prstGeom>
        </p:spPr>
        <p:txBody>
          <a:bodyPr wrap="none">
            <a:spAutoFit/>
          </a:bodyPr>
          <a:lstStyle/>
          <a:p>
            <a:r>
              <a:rPr lang="en-US" dirty="0" smtClean="0">
                <a:solidFill>
                  <a:schemeClr val="bg1"/>
                </a:solidFill>
              </a:rPr>
              <a:t>Total: 0</a:t>
            </a:r>
            <a:endParaRPr lang="en-US" dirty="0">
              <a:solidFill>
                <a:schemeClr val="bg1"/>
              </a:solidFill>
            </a:endParaRPr>
          </a:p>
        </p:txBody>
      </p:sp>
      <p:sp>
        <p:nvSpPr>
          <p:cNvPr id="29" name="Oval 28"/>
          <p:cNvSpPr/>
          <p:nvPr/>
        </p:nvSpPr>
        <p:spPr>
          <a:xfrm>
            <a:off x="5436106" y="3017118"/>
            <a:ext cx="419029" cy="427338"/>
          </a:xfrm>
          <a:prstGeom prst="ellipse">
            <a:avLst/>
          </a:prstGeom>
          <a:solidFill>
            <a:srgbClr val="B3B3B3">
              <a:alpha val="50000"/>
            </a:srgb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Oval 30"/>
          <p:cNvSpPr/>
          <p:nvPr/>
        </p:nvSpPr>
        <p:spPr>
          <a:xfrm>
            <a:off x="5449451" y="3649239"/>
            <a:ext cx="417191" cy="453862"/>
          </a:xfrm>
          <a:prstGeom prst="ellipse">
            <a:avLst/>
          </a:prstGeom>
          <a:solidFill>
            <a:srgbClr val="FFD208">
              <a:alpha val="50000"/>
            </a:srgb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3" name="Oval 32"/>
          <p:cNvSpPr/>
          <p:nvPr/>
        </p:nvSpPr>
        <p:spPr>
          <a:xfrm>
            <a:off x="6725889" y="2365721"/>
            <a:ext cx="436358" cy="424401"/>
          </a:xfrm>
          <a:prstGeom prst="ellipse">
            <a:avLst/>
          </a:prstGeom>
          <a:solidFill>
            <a:schemeClr val="tx1">
              <a:alpha val="50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solidFill>
                <a:srgbClr val="F79646"/>
              </a:solidFill>
            </a:endParaRPr>
          </a:p>
        </p:txBody>
      </p:sp>
      <p:sp>
        <p:nvSpPr>
          <p:cNvPr id="36" name="Oval 35"/>
          <p:cNvSpPr/>
          <p:nvPr/>
        </p:nvSpPr>
        <p:spPr>
          <a:xfrm>
            <a:off x="8036640" y="2371541"/>
            <a:ext cx="436358" cy="424401"/>
          </a:xfrm>
          <a:prstGeom prst="ellipse">
            <a:avLst/>
          </a:prstGeom>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solidFill>
                <a:srgbClr val="F79646"/>
              </a:solidFill>
            </a:endParaRPr>
          </a:p>
        </p:txBody>
      </p:sp>
      <p:sp>
        <p:nvSpPr>
          <p:cNvPr id="37" name="Oval 36"/>
          <p:cNvSpPr/>
          <p:nvPr/>
        </p:nvSpPr>
        <p:spPr>
          <a:xfrm>
            <a:off x="8057680" y="3646681"/>
            <a:ext cx="417191" cy="453862"/>
          </a:xfrm>
          <a:prstGeom prst="ellipse">
            <a:avLst/>
          </a:prstGeom>
          <a:solidFill>
            <a:srgbClr val="FFD208"/>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8" name="Rectangle 37"/>
          <p:cNvSpPr/>
          <p:nvPr/>
        </p:nvSpPr>
        <p:spPr>
          <a:xfrm>
            <a:off x="5178036" y="5048212"/>
            <a:ext cx="3998145" cy="1323439"/>
          </a:xfrm>
          <a:prstGeom prst="rect">
            <a:avLst/>
          </a:prstGeom>
        </p:spPr>
        <p:txBody>
          <a:bodyPr wrap="square">
            <a:spAutoFit/>
          </a:bodyPr>
          <a:lstStyle/>
          <a:p>
            <a:r>
              <a:rPr lang="en-US" sz="1600" dirty="0" smtClean="0"/>
              <a:t>On this example decision, if the left door had been activated, the gold and silver aliens would have been encountered. If the middle door had been activated, the black alien would have been encountered.</a:t>
            </a:r>
            <a:endParaRPr lang="en-US" sz="1600" dirty="0"/>
          </a:p>
        </p:txBody>
      </p:sp>
    </p:spTree>
    <p:extLst>
      <p:ext uri="{BB962C8B-B14F-4D97-AF65-F5344CB8AC3E}">
        <p14:creationId xmlns:p14="http://schemas.microsoft.com/office/powerpoint/2010/main" val="236032067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23288"/>
            <a:ext cx="8229600" cy="5402876"/>
          </a:xfrm>
        </p:spPr>
        <p:txBody>
          <a:bodyPr>
            <a:normAutofit fontScale="85000" lnSpcReduction="20000"/>
          </a:bodyPr>
          <a:lstStyle/>
          <a:p>
            <a:r>
              <a:rPr lang="en-US" dirty="0"/>
              <a:t>At the end of the game, the computer will randomly select 5 decisions that you made, and will add together the minerals that you gained and subtract the minerals you lost on those trials. </a:t>
            </a:r>
            <a:endParaRPr lang="en-US" dirty="0" smtClean="0"/>
          </a:p>
          <a:p>
            <a:r>
              <a:rPr lang="en-US" dirty="0" smtClean="0"/>
              <a:t>The </a:t>
            </a:r>
            <a:r>
              <a:rPr lang="en-US" dirty="0"/>
              <a:t>greater your total of minerals on these 5 trials, the more bonus money you will receive</a:t>
            </a:r>
            <a:r>
              <a:rPr lang="en-US" dirty="0" smtClean="0"/>
              <a:t>.</a:t>
            </a:r>
          </a:p>
          <a:p>
            <a:r>
              <a:rPr lang="en-US" dirty="0" smtClean="0"/>
              <a:t>You </a:t>
            </a:r>
            <a:r>
              <a:rPr lang="en-US" dirty="0"/>
              <a:t>will earn the highest bonus if you try your best to encounter aliens that will provide minerals and avoid aliens that take minerals away</a:t>
            </a:r>
            <a:r>
              <a:rPr lang="en-US" dirty="0" smtClean="0"/>
              <a:t>.</a:t>
            </a:r>
          </a:p>
          <a:p>
            <a:r>
              <a:rPr lang="en-US" dirty="0" smtClean="0"/>
              <a:t>Lastly, for each choice, you will only have 3.5 seconds to decide. If you fail to decide in that time, for that decision, you will lose </a:t>
            </a:r>
            <a:r>
              <a:rPr lang="en-US" dirty="0"/>
              <a:t>3</a:t>
            </a:r>
            <a:r>
              <a:rPr lang="en-US" dirty="0" smtClean="0"/>
              <a:t> minerals.</a:t>
            </a:r>
            <a:endParaRPr lang="en-US" dirty="0" smtClean="0"/>
          </a:p>
          <a:p>
            <a:r>
              <a:rPr lang="en-US" dirty="0" smtClean="0"/>
              <a:t>You will need to pass a quiz on the instructions to begin the task.</a:t>
            </a:r>
            <a:endParaRPr lang="en-US" dirty="0"/>
          </a:p>
          <a:p>
            <a:endParaRPr lang="en-US" dirty="0"/>
          </a:p>
        </p:txBody>
      </p:sp>
    </p:spTree>
    <p:extLst>
      <p:ext uri="{BB962C8B-B14F-4D97-AF65-F5344CB8AC3E}">
        <p14:creationId xmlns:p14="http://schemas.microsoft.com/office/powerpoint/2010/main" val="36490700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14473</TotalTime>
  <Words>905</Words>
  <Application>Microsoft Macintosh PowerPoint</Application>
  <PresentationFormat>On-screen Show (4:3)</PresentationFormat>
  <Paragraphs>51</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New York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Evan Russek</dc:creator>
  <cp:lastModifiedBy>Evan Russek</cp:lastModifiedBy>
  <cp:revision>35</cp:revision>
  <dcterms:created xsi:type="dcterms:W3CDTF">2020-06-24T14:01:09Z</dcterms:created>
  <dcterms:modified xsi:type="dcterms:W3CDTF">2020-07-13T20:20:58Z</dcterms:modified>
</cp:coreProperties>
</file>