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73" r:id="rId2"/>
    <p:sldId id="268" r:id="rId3"/>
    <p:sldId id="267" r:id="rId4"/>
    <p:sldId id="257" r:id="rId5"/>
    <p:sldId id="259" r:id="rId6"/>
    <p:sldId id="263" r:id="rId7"/>
    <p:sldId id="261" r:id="rId8"/>
    <p:sldId id="264" r:id="rId9"/>
    <p:sldId id="265" r:id="rId10"/>
    <p:sldId id="266" r:id="rId11"/>
    <p:sldId id="269" r:id="rId12"/>
    <p:sldId id="281" r:id="rId13"/>
    <p:sldId id="270" r:id="rId14"/>
    <p:sldId id="277" r:id="rId15"/>
    <p:sldId id="276" r:id="rId16"/>
    <p:sldId id="275" r:id="rId17"/>
    <p:sldId id="279" r:id="rId18"/>
    <p:sldId id="280" r:id="rId19"/>
    <p:sldId id="274" r:id="rId20"/>
    <p:sldId id="282" r:id="rId21"/>
    <p:sldId id="26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5">
          <p15:clr>
            <a:srgbClr val="A4A3A4"/>
          </p15:clr>
        </p15:guide>
        <p15:guide id="2" pos="4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7835" autoAdjust="0"/>
  </p:normalViewPr>
  <p:slideViewPr>
    <p:cSldViewPr snapToGrid="0" snapToObjects="1" showGuides="1">
      <p:cViewPr varScale="1">
        <p:scale>
          <a:sx n="114" d="100"/>
          <a:sy n="114" d="100"/>
        </p:scale>
        <p:origin x="864" y="102"/>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7/28/2020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5</a:t>
            </a:fld>
            <a:endParaRPr lang="en-US"/>
          </a:p>
        </p:txBody>
      </p:sp>
    </p:spTree>
    <p:extLst>
      <p:ext uri="{BB962C8B-B14F-4D97-AF65-F5344CB8AC3E}">
        <p14:creationId xmlns:p14="http://schemas.microsoft.com/office/powerpoint/2010/main" val="119738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 recover: </a:t>
            </a:r>
            <a:r>
              <a:rPr lang="en-GB" dirty="0"/>
              <a:t>correlation of 0.9167758974976977 for LR, p value 3.098719691511728e-10</a:t>
            </a:r>
          </a:p>
          <a:p>
            <a:endParaRPr lang="en-GB" dirty="0"/>
          </a:p>
          <a:p>
            <a:r>
              <a:rPr lang="en-GB" dirty="0"/>
              <a:t>correlation of 0.9287676975638335 for safes, p value 5.923443122418857e-11</a:t>
            </a:r>
          </a:p>
          <a:p>
            <a:endParaRPr lang="en-GB" dirty="0"/>
          </a:p>
          <a:p>
            <a:r>
              <a:rPr lang="en-GB" dirty="0"/>
              <a:t>correlation of 0.6764923525806191 for </a:t>
            </a:r>
            <a:r>
              <a:rPr lang="en-GB" dirty="0" err="1"/>
              <a:t>milds</a:t>
            </a:r>
            <a:r>
              <a:rPr lang="en-GB" dirty="0"/>
              <a:t>, p value 0.00028395395019095357</a:t>
            </a:r>
          </a:p>
          <a:p>
            <a:endParaRPr lang="en-GB" dirty="0"/>
          </a:p>
          <a:p>
            <a:r>
              <a:rPr lang="en-GB" dirty="0"/>
              <a:t>correlation of 0.9243398609456811 for </a:t>
            </a:r>
            <a:r>
              <a:rPr lang="en-GB" dirty="0" err="1"/>
              <a:t>preds</a:t>
            </a:r>
            <a:r>
              <a:rPr lang="en-GB" dirty="0"/>
              <a:t>, p value 1.1260722629069734e-10</a:t>
            </a:r>
          </a:p>
        </p:txBody>
      </p:sp>
      <p:sp>
        <p:nvSpPr>
          <p:cNvPr id="4" name="Slide Number Placeholder 3"/>
          <p:cNvSpPr>
            <a:spLocks noGrp="1"/>
          </p:cNvSpPr>
          <p:nvPr>
            <p:ph type="sldNum" sz="quarter" idx="5"/>
          </p:nvPr>
        </p:nvSpPr>
        <p:spPr/>
        <p:txBody>
          <a:bodyPr/>
          <a:lstStyle/>
          <a:p>
            <a:fld id="{306D2796-A624-2545-A8CD-E438A6015450}" type="slidenum">
              <a:rPr lang="en-US" smtClean="0"/>
              <a:t>16</a:t>
            </a:fld>
            <a:endParaRPr lang="en-US"/>
          </a:p>
        </p:txBody>
      </p:sp>
    </p:spTree>
    <p:extLst>
      <p:ext uri="{BB962C8B-B14F-4D97-AF65-F5344CB8AC3E}">
        <p14:creationId xmlns:p14="http://schemas.microsoft.com/office/powerpoint/2010/main" val="214836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7/28/2020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552C-A167-4C38-8562-2C4666BC4F8F}"/>
              </a:ext>
            </a:extLst>
          </p:cNvPr>
          <p:cNvSpPr>
            <a:spLocks noGrp="1"/>
          </p:cNvSpPr>
          <p:nvPr>
            <p:ph type="title"/>
          </p:nvPr>
        </p:nvSpPr>
        <p:spPr>
          <a:xfrm>
            <a:off x="1047750" y="503237"/>
            <a:ext cx="7048499" cy="1143000"/>
          </a:xfrm>
        </p:spPr>
        <p:txBody>
          <a:bodyPr>
            <a:normAutofit fontScale="90000"/>
          </a:bodyPr>
          <a:lstStyle/>
          <a:p>
            <a:r>
              <a:rPr lang="en-US" dirty="0"/>
              <a:t>How environmental priors bias dynamic structure learning</a:t>
            </a:r>
            <a:endParaRPr lang="en-GB" dirty="0"/>
          </a:p>
        </p:txBody>
      </p:sp>
      <p:sp>
        <p:nvSpPr>
          <p:cNvPr id="3" name="Content Placeholder 2">
            <a:extLst>
              <a:ext uri="{FF2B5EF4-FFF2-40B4-BE49-F238E27FC236}">
                <a16:creationId xmlns:a16="http://schemas.microsoft.com/office/drawing/2014/main" id="{5AE3B0E0-F810-4624-864A-F0834A2BE005}"/>
              </a:ext>
            </a:extLst>
          </p:cNvPr>
          <p:cNvSpPr>
            <a:spLocks noGrp="1"/>
          </p:cNvSpPr>
          <p:nvPr>
            <p:ph idx="1"/>
          </p:nvPr>
        </p:nvSpPr>
        <p:spPr>
          <a:xfrm>
            <a:off x="457200" y="2400301"/>
            <a:ext cx="8353425" cy="2857499"/>
          </a:xfrm>
        </p:spPr>
        <p:txBody>
          <a:bodyPr>
            <a:normAutofit fontScale="92500" lnSpcReduction="10000"/>
          </a:bodyPr>
          <a:lstStyle/>
          <a:p>
            <a:r>
              <a:rPr lang="en-US" sz="2600" dirty="0"/>
              <a:t>Bias #1: more attention to threat-related features</a:t>
            </a:r>
          </a:p>
          <a:p>
            <a:r>
              <a:rPr lang="en-US" sz="2600" dirty="0"/>
              <a:t>Bias #2: a stronger prior over the type of environment being dangerous (asymmetric reversal effect)</a:t>
            </a:r>
          </a:p>
          <a:p>
            <a:r>
              <a:rPr lang="en-US" sz="2600" dirty="0"/>
              <a:t>Bias #2 might explain Bias #1</a:t>
            </a:r>
          </a:p>
          <a:p>
            <a:r>
              <a:rPr lang="en-US" sz="2600" dirty="0"/>
              <a:t>Given resource limitations, the environment dictates what feature should be attended to more</a:t>
            </a:r>
          </a:p>
          <a:p>
            <a:pPr lvl="1"/>
            <a:r>
              <a:rPr lang="en-US" sz="2200" dirty="0"/>
              <a:t>Priors should bear on how hard it is to adapt to changing environments</a:t>
            </a:r>
          </a:p>
        </p:txBody>
      </p:sp>
    </p:spTree>
    <p:extLst>
      <p:ext uri="{BB962C8B-B14F-4D97-AF65-F5344CB8AC3E}">
        <p14:creationId xmlns:p14="http://schemas.microsoft.com/office/powerpoint/2010/main" val="124062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180774" y="1343669"/>
            <a:ext cx="914400" cy="914400"/>
          </a:xfrm>
          <a:prstGeom prst="rect">
            <a:avLst/>
          </a:prstGeom>
          <a:solidFill>
            <a:schemeClr val="tx1">
              <a:lumMod val="65000"/>
              <a:lumOff val="35000"/>
            </a:schemeClr>
          </a:solidFill>
        </p:spPr>
      </p:pic>
      <p:pic>
        <p:nvPicPr>
          <p:cNvPr id="22" name="Picture 21"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3" name="Picture 22"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443650" y="1324711"/>
            <a:ext cx="914400" cy="914400"/>
          </a:xfrm>
          <a:prstGeom prst="rect">
            <a:avLst/>
          </a:prstGeom>
        </p:spPr>
      </p:pic>
      <p:sp>
        <p:nvSpPr>
          <p:cNvPr id="26" name="Rectangle 25"/>
          <p:cNvSpPr/>
          <p:nvPr/>
        </p:nvSpPr>
        <p:spPr>
          <a:xfrm>
            <a:off x="8525906" y="2426610"/>
            <a:ext cx="301660" cy="369332"/>
          </a:xfrm>
          <a:prstGeom prst="rect">
            <a:avLst/>
          </a:prstGeom>
        </p:spPr>
        <p:txBody>
          <a:bodyPr wrap="none">
            <a:spAutoFit/>
          </a:bodyPr>
          <a:lstStyle/>
          <a:p>
            <a:r>
              <a:rPr lang="en-US" dirty="0">
                <a:solidFill>
                  <a:schemeClr val="bg1"/>
                </a:solidFill>
              </a:rPr>
              <a:t>6</a:t>
            </a:r>
          </a:p>
        </p:txBody>
      </p:sp>
      <p:sp>
        <p:nvSpPr>
          <p:cNvPr id="27" name="Rectangle 26"/>
          <p:cNvSpPr/>
          <p:nvPr/>
        </p:nvSpPr>
        <p:spPr>
          <a:xfrm>
            <a:off x="8551242" y="3643006"/>
            <a:ext cx="372330" cy="369332"/>
          </a:xfrm>
          <a:prstGeom prst="rect">
            <a:avLst/>
          </a:prstGeom>
        </p:spPr>
        <p:txBody>
          <a:bodyPr wrap="none">
            <a:spAutoFit/>
          </a:bodyPr>
          <a:lstStyle/>
          <a:p>
            <a:r>
              <a:rPr lang="en-US" dirty="0">
                <a:solidFill>
                  <a:schemeClr val="bg1"/>
                </a:solidFill>
              </a:rPr>
              <a:t>-3</a:t>
            </a:r>
          </a:p>
        </p:txBody>
      </p:sp>
      <p:sp>
        <p:nvSpPr>
          <p:cNvPr id="28" name="Rectangle 27"/>
          <p:cNvSpPr/>
          <p:nvPr/>
        </p:nvSpPr>
        <p:spPr>
          <a:xfrm>
            <a:off x="8602025" y="4200020"/>
            <a:ext cx="301660" cy="369332"/>
          </a:xfrm>
          <a:prstGeom prst="rect">
            <a:avLst/>
          </a:prstGeom>
        </p:spPr>
        <p:txBody>
          <a:bodyPr wrap="none">
            <a:spAutoFit/>
          </a:bodyPr>
          <a:lstStyle/>
          <a:p>
            <a:r>
              <a:rPr lang="en-US" dirty="0">
                <a:solidFill>
                  <a:schemeClr val="bg1"/>
                </a:solidFill>
              </a:rPr>
              <a:t>3</a:t>
            </a:r>
          </a:p>
        </p:txBody>
      </p:sp>
      <p:sp>
        <p:nvSpPr>
          <p:cNvPr id="29" name="Oval 28"/>
          <p:cNvSpPr/>
          <p:nvPr/>
        </p:nvSpPr>
        <p:spPr>
          <a:xfrm>
            <a:off x="5436106" y="3017118"/>
            <a:ext cx="419029" cy="427338"/>
          </a:xfrm>
          <a:prstGeom prst="ellipse">
            <a:avLst/>
          </a:prstGeom>
          <a:solidFill>
            <a:srgbClr val="B3B3B3">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p:cNvSpPr/>
          <p:nvPr/>
        </p:nvSpPr>
        <p:spPr>
          <a:xfrm>
            <a:off x="5449451" y="364923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p:cNvSpPr/>
          <p:nvPr/>
        </p:nvSpPr>
        <p:spPr>
          <a:xfrm>
            <a:off x="6725889" y="2365721"/>
            <a:ext cx="436358" cy="424401"/>
          </a:xfrm>
          <a:prstGeom prst="ellipse">
            <a:avLst/>
          </a:prstGeom>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6" name="Oval 35"/>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1323439"/>
          </a:xfrm>
          <a:prstGeom prst="rect">
            <a:avLst/>
          </a:prstGeom>
        </p:spPr>
        <p:txBody>
          <a:bodyPr wrap="square">
            <a:spAutoFit/>
          </a:bodyPr>
          <a:lstStyle/>
          <a:p>
            <a:r>
              <a:rPr lang="en-US" sz="1600" dirty="0"/>
              <a:t>On this example decision, if the left door had been activated, the gold and silver aliens would have been encountered. If the middle door had been activated, the black alien would have been encountered.</a:t>
            </a:r>
          </a:p>
        </p:txBody>
      </p:sp>
    </p:spTree>
    <p:extLst>
      <p:ext uri="{BB962C8B-B14F-4D97-AF65-F5344CB8AC3E}">
        <p14:creationId xmlns:p14="http://schemas.microsoft.com/office/powerpoint/2010/main" val="236032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96F-5111-4ADA-840F-DFD2C1BF380E}"/>
              </a:ext>
            </a:extLst>
          </p:cNvPr>
          <p:cNvSpPr>
            <a:spLocks noGrp="1"/>
          </p:cNvSpPr>
          <p:nvPr>
            <p:ph type="title"/>
          </p:nvPr>
        </p:nvSpPr>
        <p:spPr>
          <a:xfrm>
            <a:off x="514349" y="7938"/>
            <a:ext cx="8229600" cy="1143000"/>
          </a:xfrm>
        </p:spPr>
        <p:txBody>
          <a:bodyPr>
            <a:normAutofit/>
          </a:bodyPr>
          <a:lstStyle/>
          <a:p>
            <a:r>
              <a:rPr lang="en-US" sz="3200" dirty="0"/>
              <a:t>Feature probabilities: Reduced mutual information and roughly same mean probability</a:t>
            </a:r>
            <a:endParaRPr lang="en-GB" sz="3200" dirty="0"/>
          </a:p>
        </p:txBody>
      </p:sp>
      <p:pic>
        <p:nvPicPr>
          <p:cNvPr id="5" name="Content Placeholder 4" descr="A screenshot of a cell phone&#10;&#10;Description automatically generated">
            <a:extLst>
              <a:ext uri="{FF2B5EF4-FFF2-40B4-BE49-F238E27FC236}">
                <a16:creationId xmlns:a16="http://schemas.microsoft.com/office/drawing/2014/main" id="{66573523-CB5A-476A-A02F-22EA43DC75F2}"/>
              </a:ext>
            </a:extLst>
          </p:cNvPr>
          <p:cNvPicPr>
            <a:picLocks noGrp="1" noChangeAspect="1"/>
          </p:cNvPicPr>
          <p:nvPr>
            <p:ph idx="1"/>
          </p:nvPr>
        </p:nvPicPr>
        <p:blipFill rotWithShape="1">
          <a:blip r:embed="rId2"/>
          <a:srcRect l="7464" t="6664" r="7767" b="3884"/>
          <a:stretch/>
        </p:blipFill>
        <p:spPr>
          <a:xfrm>
            <a:off x="571500" y="1540932"/>
            <a:ext cx="3305175" cy="2615851"/>
          </a:xfrm>
        </p:spPr>
      </p:pic>
      <p:pic>
        <p:nvPicPr>
          <p:cNvPr id="7" name="Picture 6" descr="A close up of text on a white background&#10;&#10;Description automatically generated">
            <a:extLst>
              <a:ext uri="{FF2B5EF4-FFF2-40B4-BE49-F238E27FC236}">
                <a16:creationId xmlns:a16="http://schemas.microsoft.com/office/drawing/2014/main" id="{1B0A0873-8881-4314-83D3-9A2E21FA9F3D}"/>
              </a:ext>
            </a:extLst>
          </p:cNvPr>
          <p:cNvPicPr>
            <a:picLocks noChangeAspect="1"/>
          </p:cNvPicPr>
          <p:nvPr/>
        </p:nvPicPr>
        <p:blipFill rotWithShape="1">
          <a:blip r:embed="rId3"/>
          <a:srcRect l="6048" t="5693" r="8384" b="4012"/>
          <a:stretch/>
        </p:blipFill>
        <p:spPr>
          <a:xfrm>
            <a:off x="5381624" y="1537049"/>
            <a:ext cx="3305176" cy="2615851"/>
          </a:xfrm>
          <a:prstGeom prst="rect">
            <a:avLst/>
          </a:prstGeom>
        </p:spPr>
      </p:pic>
      <p:pic>
        <p:nvPicPr>
          <p:cNvPr id="9" name="Picture 8" descr="A close up of a map&#10;&#10;Description automatically generated">
            <a:extLst>
              <a:ext uri="{FF2B5EF4-FFF2-40B4-BE49-F238E27FC236}">
                <a16:creationId xmlns:a16="http://schemas.microsoft.com/office/drawing/2014/main" id="{EA3F0B35-B837-491E-B08C-D7C3886F22F0}"/>
              </a:ext>
            </a:extLst>
          </p:cNvPr>
          <p:cNvPicPr>
            <a:picLocks noChangeAspect="1"/>
          </p:cNvPicPr>
          <p:nvPr/>
        </p:nvPicPr>
        <p:blipFill rotWithShape="1">
          <a:blip r:embed="rId4"/>
          <a:srcRect l="7505" t="5338" r="8108"/>
          <a:stretch/>
        </p:blipFill>
        <p:spPr>
          <a:xfrm>
            <a:off x="2224087" y="4077324"/>
            <a:ext cx="3305175" cy="2780676"/>
          </a:xfrm>
          <a:prstGeom prst="rect">
            <a:avLst/>
          </a:prstGeom>
        </p:spPr>
      </p:pic>
      <p:sp>
        <p:nvSpPr>
          <p:cNvPr id="10" name="Rectangle 9">
            <a:extLst>
              <a:ext uri="{FF2B5EF4-FFF2-40B4-BE49-F238E27FC236}">
                <a16:creationId xmlns:a16="http://schemas.microsoft.com/office/drawing/2014/main" id="{CEDEFBB0-BB4A-4A49-8580-63744703B174}"/>
              </a:ext>
            </a:extLst>
          </p:cNvPr>
          <p:cNvSpPr/>
          <p:nvPr/>
        </p:nvSpPr>
        <p:spPr>
          <a:xfrm>
            <a:off x="6402758" y="5357464"/>
            <a:ext cx="2590800" cy="501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Safe Environment</a:t>
            </a:r>
            <a:endParaRPr lang="en-GB" sz="2200" dirty="0"/>
          </a:p>
        </p:txBody>
      </p:sp>
    </p:spTree>
    <p:extLst>
      <p:ext uri="{BB962C8B-B14F-4D97-AF65-F5344CB8AC3E}">
        <p14:creationId xmlns:p14="http://schemas.microsoft.com/office/powerpoint/2010/main" val="139709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7A836AF0-88CC-4640-8EAE-295D87B28971}"/>
              </a:ext>
            </a:extLst>
          </p:cNvPr>
          <p:cNvPicPr>
            <a:picLocks noChangeAspect="1"/>
          </p:cNvPicPr>
          <p:nvPr/>
        </p:nvPicPr>
        <p:blipFill>
          <a:blip r:embed="rId2"/>
          <a:stretch>
            <a:fillRect/>
          </a:stretch>
        </p:blipFill>
        <p:spPr>
          <a:xfrm>
            <a:off x="2002658" y="4021135"/>
            <a:ext cx="3771902" cy="2828927"/>
          </a:xfrm>
          <a:prstGeom prst="rect">
            <a:avLst/>
          </a:prstGeom>
        </p:spPr>
      </p:pic>
      <p:pic>
        <p:nvPicPr>
          <p:cNvPr id="12" name="Picture 11" descr="A close up of a map&#10;&#10;Description automatically generated">
            <a:extLst>
              <a:ext uri="{FF2B5EF4-FFF2-40B4-BE49-F238E27FC236}">
                <a16:creationId xmlns:a16="http://schemas.microsoft.com/office/drawing/2014/main" id="{42A0D9EF-BC1A-45A8-BDA2-F95033414A52}"/>
              </a:ext>
            </a:extLst>
          </p:cNvPr>
          <p:cNvPicPr>
            <a:picLocks noChangeAspect="1"/>
          </p:cNvPicPr>
          <p:nvPr/>
        </p:nvPicPr>
        <p:blipFill>
          <a:blip r:embed="rId3"/>
          <a:stretch>
            <a:fillRect/>
          </a:stretch>
        </p:blipFill>
        <p:spPr>
          <a:xfrm>
            <a:off x="5127613" y="1400173"/>
            <a:ext cx="3875471" cy="2906603"/>
          </a:xfrm>
          <a:prstGeom prst="rect">
            <a:avLst/>
          </a:prstGeom>
        </p:spPr>
      </p:pic>
      <p:pic>
        <p:nvPicPr>
          <p:cNvPr id="14" name="Picture 13" descr="A close up of text on a white background&#10;&#10;Description automatically generated">
            <a:extLst>
              <a:ext uri="{FF2B5EF4-FFF2-40B4-BE49-F238E27FC236}">
                <a16:creationId xmlns:a16="http://schemas.microsoft.com/office/drawing/2014/main" id="{056A3D00-62CE-48E4-8DF2-E4C1A36E3D81}"/>
              </a:ext>
            </a:extLst>
          </p:cNvPr>
          <p:cNvPicPr>
            <a:picLocks noChangeAspect="1"/>
          </p:cNvPicPr>
          <p:nvPr/>
        </p:nvPicPr>
        <p:blipFill rotWithShape="1">
          <a:blip r:embed="rId4"/>
          <a:srcRect t="7765"/>
          <a:stretch/>
        </p:blipFill>
        <p:spPr>
          <a:xfrm>
            <a:off x="514349" y="1618029"/>
            <a:ext cx="3571876" cy="2470890"/>
          </a:xfrm>
          <a:prstGeom prst="rect">
            <a:avLst/>
          </a:prstGeom>
        </p:spPr>
      </p:pic>
      <p:sp>
        <p:nvSpPr>
          <p:cNvPr id="2" name="Title 1">
            <a:extLst>
              <a:ext uri="{FF2B5EF4-FFF2-40B4-BE49-F238E27FC236}">
                <a16:creationId xmlns:a16="http://schemas.microsoft.com/office/drawing/2014/main" id="{8CCE396F-5111-4ADA-840F-DFD2C1BF380E}"/>
              </a:ext>
            </a:extLst>
          </p:cNvPr>
          <p:cNvSpPr>
            <a:spLocks noGrp="1"/>
          </p:cNvSpPr>
          <p:nvPr>
            <p:ph type="title"/>
          </p:nvPr>
        </p:nvSpPr>
        <p:spPr>
          <a:xfrm>
            <a:off x="514349" y="7938"/>
            <a:ext cx="8229600" cy="1143000"/>
          </a:xfrm>
        </p:spPr>
        <p:txBody>
          <a:bodyPr>
            <a:normAutofit/>
          </a:bodyPr>
          <a:lstStyle/>
          <a:p>
            <a:r>
              <a:rPr lang="en-US" sz="3200" dirty="0"/>
              <a:t>Feature probabilities: Reduced mutual information and roughly same mean probability</a:t>
            </a:r>
            <a:endParaRPr lang="en-GB" sz="3200" dirty="0"/>
          </a:p>
        </p:txBody>
      </p:sp>
      <p:sp>
        <p:nvSpPr>
          <p:cNvPr id="15" name="Rectangle 14">
            <a:extLst>
              <a:ext uri="{FF2B5EF4-FFF2-40B4-BE49-F238E27FC236}">
                <a16:creationId xmlns:a16="http://schemas.microsoft.com/office/drawing/2014/main" id="{D3856B2C-A975-4000-8BEF-C72CA16FAF73}"/>
              </a:ext>
            </a:extLst>
          </p:cNvPr>
          <p:cNvSpPr/>
          <p:nvPr/>
        </p:nvSpPr>
        <p:spPr>
          <a:xfrm>
            <a:off x="5833940" y="5791199"/>
            <a:ext cx="3109763" cy="501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Dangerous Environment</a:t>
            </a:r>
            <a:endParaRPr lang="en-GB" sz="2200" dirty="0"/>
          </a:p>
        </p:txBody>
      </p:sp>
    </p:spTree>
    <p:extLst>
      <p:ext uri="{BB962C8B-B14F-4D97-AF65-F5344CB8AC3E}">
        <p14:creationId xmlns:p14="http://schemas.microsoft.com/office/powerpoint/2010/main" val="304965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4700B-1028-471E-8F93-9B67F77CBC22}"/>
              </a:ext>
            </a:extLst>
          </p:cNvPr>
          <p:cNvPicPr>
            <a:picLocks noChangeAspect="1"/>
          </p:cNvPicPr>
          <p:nvPr/>
        </p:nvPicPr>
        <p:blipFill rotWithShape="1">
          <a:blip r:embed="rId2"/>
          <a:srcRect l="22812" t="22963" r="35521" b="5741"/>
          <a:stretch/>
        </p:blipFill>
        <p:spPr>
          <a:xfrm>
            <a:off x="157844" y="0"/>
            <a:ext cx="7055924" cy="6791325"/>
          </a:xfrm>
          <a:prstGeom prst="rect">
            <a:avLst/>
          </a:prstGeom>
        </p:spPr>
      </p:pic>
      <p:sp>
        <p:nvSpPr>
          <p:cNvPr id="2" name="Title 1">
            <a:extLst>
              <a:ext uri="{FF2B5EF4-FFF2-40B4-BE49-F238E27FC236}">
                <a16:creationId xmlns:a16="http://schemas.microsoft.com/office/drawing/2014/main" id="{C90805E2-323A-465A-ABC5-3485236033FE}"/>
              </a:ext>
            </a:extLst>
          </p:cNvPr>
          <p:cNvSpPr>
            <a:spLocks noGrp="1"/>
          </p:cNvSpPr>
          <p:nvPr>
            <p:ph type="title"/>
          </p:nvPr>
        </p:nvSpPr>
        <p:spPr>
          <a:xfrm>
            <a:off x="7511144" y="85725"/>
            <a:ext cx="1475012" cy="1143000"/>
          </a:xfrm>
          <a:solidFill>
            <a:schemeClr val="tx2">
              <a:lumMod val="20000"/>
              <a:lumOff val="80000"/>
            </a:schemeClr>
          </a:solidFill>
          <a:ln w="12700">
            <a:solidFill>
              <a:schemeClr val="tx1"/>
            </a:solidFill>
          </a:ln>
        </p:spPr>
        <p:txBody>
          <a:bodyPr>
            <a:normAutofit fontScale="90000"/>
          </a:bodyPr>
          <a:lstStyle/>
          <a:p>
            <a:r>
              <a:rPr lang="en-US" sz="2800" dirty="0"/>
              <a:t>Learning algorithm</a:t>
            </a:r>
            <a:endParaRPr lang="en-GB" sz="2800" dirty="0"/>
          </a:p>
        </p:txBody>
      </p:sp>
      <p:sp>
        <p:nvSpPr>
          <p:cNvPr id="8" name="Title 1">
            <a:extLst>
              <a:ext uri="{FF2B5EF4-FFF2-40B4-BE49-F238E27FC236}">
                <a16:creationId xmlns:a16="http://schemas.microsoft.com/office/drawing/2014/main" id="{0E6AD1AE-9DBE-4B16-877D-72517383691B}"/>
              </a:ext>
            </a:extLst>
          </p:cNvPr>
          <p:cNvSpPr txBox="1">
            <a:spLocks/>
          </p:cNvSpPr>
          <p:nvPr/>
        </p:nvSpPr>
        <p:spPr>
          <a:xfrm>
            <a:off x="6566806" y="5486400"/>
            <a:ext cx="2495550" cy="1143000"/>
          </a:xfrm>
          <a:prstGeom prst="rect">
            <a:avLst/>
          </a:prstGeom>
          <a:solidFill>
            <a:schemeClr val="tx2">
              <a:lumMod val="20000"/>
              <a:lumOff val="80000"/>
            </a:schemeClr>
          </a:solidFill>
          <a:ln w="12700">
            <a:solidFill>
              <a:schemeClr val="tx1"/>
            </a:solidFill>
          </a:ln>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Parameter recovery good, need to compare to other models</a:t>
            </a:r>
            <a:endParaRPr lang="en-GB" sz="2800" dirty="0"/>
          </a:p>
        </p:txBody>
      </p:sp>
    </p:spTree>
    <p:extLst>
      <p:ext uri="{BB962C8B-B14F-4D97-AF65-F5344CB8AC3E}">
        <p14:creationId xmlns:p14="http://schemas.microsoft.com/office/powerpoint/2010/main" val="81326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BB1E-DFC5-4DB5-881A-E3C72325505C}"/>
              </a:ext>
            </a:extLst>
          </p:cNvPr>
          <p:cNvSpPr>
            <a:spLocks noGrp="1"/>
          </p:cNvSpPr>
          <p:nvPr>
            <p:ph type="title"/>
          </p:nvPr>
        </p:nvSpPr>
        <p:spPr>
          <a:xfrm>
            <a:off x="457199" y="143234"/>
            <a:ext cx="8229600" cy="1143000"/>
          </a:xfrm>
        </p:spPr>
        <p:txBody>
          <a:bodyPr>
            <a:normAutofit fontScale="90000"/>
          </a:bodyPr>
          <a:lstStyle/>
          <a:p>
            <a:r>
              <a:rPr lang="en-US" dirty="0"/>
              <a:t>Simulations to determine how attentional weights ~ reward earned</a:t>
            </a:r>
            <a:endParaRPr lang="en-GB" dirty="0"/>
          </a:p>
        </p:txBody>
      </p:sp>
      <p:pic>
        <p:nvPicPr>
          <p:cNvPr id="4" name="Content Placeholder 4" descr="A close up of a device&#10;&#10;Description automatically generated">
            <a:extLst>
              <a:ext uri="{FF2B5EF4-FFF2-40B4-BE49-F238E27FC236}">
                <a16:creationId xmlns:a16="http://schemas.microsoft.com/office/drawing/2014/main" id="{6B3B378D-AF75-4949-BD87-25495F6DD7AC}"/>
              </a:ext>
            </a:extLst>
          </p:cNvPr>
          <p:cNvPicPr>
            <a:picLocks noChangeAspect="1"/>
          </p:cNvPicPr>
          <p:nvPr/>
        </p:nvPicPr>
        <p:blipFill rotWithShape="1">
          <a:blip r:embed="rId2"/>
          <a:srcRect l="9442" t="10947" r="7031" b="3876"/>
          <a:stretch/>
        </p:blipFill>
        <p:spPr>
          <a:xfrm>
            <a:off x="128944" y="2236788"/>
            <a:ext cx="8886109" cy="4411303"/>
          </a:xfrm>
          <a:prstGeom prst="rect">
            <a:avLst/>
          </a:prstGeom>
        </p:spPr>
      </p:pic>
      <p:sp>
        <p:nvSpPr>
          <p:cNvPr id="5" name="Arrow: Right 4">
            <a:extLst>
              <a:ext uri="{FF2B5EF4-FFF2-40B4-BE49-F238E27FC236}">
                <a16:creationId xmlns:a16="http://schemas.microsoft.com/office/drawing/2014/main" id="{16D2E9C9-D6C7-40EA-A379-CFB43CFD184D}"/>
              </a:ext>
            </a:extLst>
          </p:cNvPr>
          <p:cNvSpPr/>
          <p:nvPr/>
        </p:nvSpPr>
        <p:spPr>
          <a:xfrm>
            <a:off x="1147760" y="1556903"/>
            <a:ext cx="6848475" cy="54133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Safe beta weights [0,5]</a:t>
            </a:r>
            <a:endParaRPr lang="en-GB" dirty="0"/>
          </a:p>
        </p:txBody>
      </p:sp>
      <p:sp>
        <p:nvSpPr>
          <p:cNvPr id="6" name="Rectangle 5">
            <a:extLst>
              <a:ext uri="{FF2B5EF4-FFF2-40B4-BE49-F238E27FC236}">
                <a16:creationId xmlns:a16="http://schemas.microsoft.com/office/drawing/2014/main" id="{9F973D58-5718-446E-9FEC-DF0F789D5368}"/>
              </a:ext>
            </a:extLst>
          </p:cNvPr>
          <p:cNvSpPr/>
          <p:nvPr/>
        </p:nvSpPr>
        <p:spPr>
          <a:xfrm>
            <a:off x="8362950" y="5572125"/>
            <a:ext cx="161925" cy="704850"/>
          </a:xfrm>
          <a:prstGeom prst="rect">
            <a:avLst/>
          </a:prstGeom>
          <a:solidFill>
            <a:srgbClr val="FFFF00"/>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761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58F94ADA-691F-4DC2-930B-273564B4F58F}"/>
              </a:ext>
            </a:extLst>
          </p:cNvPr>
          <p:cNvSpPr txBox="1">
            <a:spLocks/>
          </p:cNvSpPr>
          <p:nvPr/>
        </p:nvSpPr>
        <p:spPr>
          <a:xfrm>
            <a:off x="0" y="131763"/>
            <a:ext cx="9144000" cy="1143000"/>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Under resource constraints, environment determines what’s better to attend to</a:t>
            </a:r>
            <a:endParaRPr lang="en-GB" dirty="0"/>
          </a:p>
        </p:txBody>
      </p:sp>
      <p:sp>
        <p:nvSpPr>
          <p:cNvPr id="19" name="Rectangle 18">
            <a:extLst>
              <a:ext uri="{FF2B5EF4-FFF2-40B4-BE49-F238E27FC236}">
                <a16:creationId xmlns:a16="http://schemas.microsoft.com/office/drawing/2014/main" id="{52A6F2A8-713B-4C90-AFCB-95BBA906CFAA}"/>
              </a:ext>
            </a:extLst>
          </p:cNvPr>
          <p:cNvSpPr/>
          <p:nvPr/>
        </p:nvSpPr>
        <p:spPr>
          <a:xfrm>
            <a:off x="3602408" y="1562099"/>
            <a:ext cx="2590800" cy="501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Safe Environment</a:t>
            </a:r>
            <a:endParaRPr lang="en-GB" sz="2200" dirty="0"/>
          </a:p>
        </p:txBody>
      </p:sp>
      <p:pic>
        <p:nvPicPr>
          <p:cNvPr id="25" name="Picture 24" descr="A close up of a map&#10;&#10;Description automatically generated">
            <a:extLst>
              <a:ext uri="{FF2B5EF4-FFF2-40B4-BE49-F238E27FC236}">
                <a16:creationId xmlns:a16="http://schemas.microsoft.com/office/drawing/2014/main" id="{2CBBD04A-21D3-4046-8663-B869363439E2}"/>
              </a:ext>
            </a:extLst>
          </p:cNvPr>
          <p:cNvPicPr>
            <a:picLocks noChangeAspect="1"/>
          </p:cNvPicPr>
          <p:nvPr/>
        </p:nvPicPr>
        <p:blipFill rotWithShape="1">
          <a:blip r:embed="rId2"/>
          <a:srcRect t="46635"/>
          <a:stretch/>
        </p:blipFill>
        <p:spPr>
          <a:xfrm>
            <a:off x="1512898" y="4199786"/>
            <a:ext cx="6118203" cy="2192230"/>
          </a:xfrm>
          <a:prstGeom prst="rect">
            <a:avLst/>
          </a:prstGeom>
        </p:spPr>
      </p:pic>
      <p:pic>
        <p:nvPicPr>
          <p:cNvPr id="27" name="Picture 26" descr="A close up of a map&#10;&#10;Description automatically generated">
            <a:extLst>
              <a:ext uri="{FF2B5EF4-FFF2-40B4-BE49-F238E27FC236}">
                <a16:creationId xmlns:a16="http://schemas.microsoft.com/office/drawing/2014/main" id="{B3EE17D6-03CB-4550-A0E6-5170CA099B93}"/>
              </a:ext>
            </a:extLst>
          </p:cNvPr>
          <p:cNvPicPr>
            <a:picLocks noChangeAspect="1"/>
          </p:cNvPicPr>
          <p:nvPr/>
        </p:nvPicPr>
        <p:blipFill rotWithShape="1">
          <a:blip r:embed="rId3"/>
          <a:srcRect t="46431" b="2263"/>
          <a:stretch/>
        </p:blipFill>
        <p:spPr>
          <a:xfrm>
            <a:off x="1512898" y="2063968"/>
            <a:ext cx="6154320" cy="2105024"/>
          </a:xfrm>
          <a:prstGeom prst="rect">
            <a:avLst/>
          </a:prstGeom>
        </p:spPr>
      </p:pic>
      <p:sp>
        <p:nvSpPr>
          <p:cNvPr id="28" name="TextBox 27">
            <a:extLst>
              <a:ext uri="{FF2B5EF4-FFF2-40B4-BE49-F238E27FC236}">
                <a16:creationId xmlns:a16="http://schemas.microsoft.com/office/drawing/2014/main" id="{391B1607-273C-4ADA-BE97-158361760062}"/>
              </a:ext>
            </a:extLst>
          </p:cNvPr>
          <p:cNvSpPr txBox="1"/>
          <p:nvPr/>
        </p:nvSpPr>
        <p:spPr>
          <a:xfrm>
            <a:off x="7400925" y="5102964"/>
            <a:ext cx="847725" cy="369332"/>
          </a:xfrm>
          <a:prstGeom prst="rect">
            <a:avLst/>
          </a:prstGeom>
          <a:noFill/>
        </p:spPr>
        <p:txBody>
          <a:bodyPr wrap="square" rtlCol="0">
            <a:spAutoFit/>
          </a:bodyPr>
          <a:lstStyle/>
          <a:p>
            <a:r>
              <a:rPr lang="el-GR" dirty="0"/>
              <a:t>Δ</a:t>
            </a:r>
            <a:r>
              <a:rPr lang="en-US" dirty="0"/>
              <a:t> = 43 </a:t>
            </a:r>
            <a:endParaRPr lang="en-GB" dirty="0"/>
          </a:p>
        </p:txBody>
      </p:sp>
      <p:sp>
        <p:nvSpPr>
          <p:cNvPr id="29" name="TextBox 28">
            <a:extLst>
              <a:ext uri="{FF2B5EF4-FFF2-40B4-BE49-F238E27FC236}">
                <a16:creationId xmlns:a16="http://schemas.microsoft.com/office/drawing/2014/main" id="{3C2478C7-9BCD-4B50-98DC-30B21930BC07}"/>
              </a:ext>
            </a:extLst>
          </p:cNvPr>
          <p:cNvSpPr txBox="1"/>
          <p:nvPr/>
        </p:nvSpPr>
        <p:spPr>
          <a:xfrm>
            <a:off x="7400925" y="2691406"/>
            <a:ext cx="847725" cy="369332"/>
          </a:xfrm>
          <a:prstGeom prst="rect">
            <a:avLst/>
          </a:prstGeom>
          <a:noFill/>
        </p:spPr>
        <p:txBody>
          <a:bodyPr wrap="square" rtlCol="0">
            <a:spAutoFit/>
          </a:bodyPr>
          <a:lstStyle/>
          <a:p>
            <a:r>
              <a:rPr lang="el-GR" dirty="0"/>
              <a:t>Δ</a:t>
            </a:r>
            <a:r>
              <a:rPr lang="en-US" dirty="0"/>
              <a:t> = 75 </a:t>
            </a:r>
            <a:endParaRPr lang="en-GB" dirty="0"/>
          </a:p>
        </p:txBody>
      </p:sp>
    </p:spTree>
    <p:extLst>
      <p:ext uri="{BB962C8B-B14F-4D97-AF65-F5344CB8AC3E}">
        <p14:creationId xmlns:p14="http://schemas.microsoft.com/office/powerpoint/2010/main" val="2279469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descr="A close up of a map&#10;&#10;Description automatically generated">
            <a:extLst>
              <a:ext uri="{FF2B5EF4-FFF2-40B4-BE49-F238E27FC236}">
                <a16:creationId xmlns:a16="http://schemas.microsoft.com/office/drawing/2014/main" id="{C4F585FA-8221-401E-8B21-15749193E65D}"/>
              </a:ext>
            </a:extLst>
          </p:cNvPr>
          <p:cNvPicPr>
            <a:picLocks noChangeAspect="1"/>
          </p:cNvPicPr>
          <p:nvPr/>
        </p:nvPicPr>
        <p:blipFill rotWithShape="1">
          <a:blip r:embed="rId3"/>
          <a:srcRect t="45796"/>
          <a:stretch/>
        </p:blipFill>
        <p:spPr>
          <a:xfrm>
            <a:off x="1547813" y="4243806"/>
            <a:ext cx="5502560" cy="1988416"/>
          </a:xfrm>
          <a:prstGeom prst="rect">
            <a:avLst/>
          </a:prstGeom>
        </p:spPr>
      </p:pic>
      <p:sp>
        <p:nvSpPr>
          <p:cNvPr id="2" name="Title 1">
            <a:extLst>
              <a:ext uri="{FF2B5EF4-FFF2-40B4-BE49-F238E27FC236}">
                <a16:creationId xmlns:a16="http://schemas.microsoft.com/office/drawing/2014/main" id="{4D0109AD-34FB-4DA0-BD2A-40545321267E}"/>
              </a:ext>
            </a:extLst>
          </p:cNvPr>
          <p:cNvSpPr>
            <a:spLocks noGrp="1"/>
          </p:cNvSpPr>
          <p:nvPr>
            <p:ph type="title"/>
          </p:nvPr>
        </p:nvSpPr>
        <p:spPr>
          <a:xfrm>
            <a:off x="0" y="131763"/>
            <a:ext cx="9144000" cy="1143000"/>
          </a:xfrm>
        </p:spPr>
        <p:txBody>
          <a:bodyPr>
            <a:normAutofit fontScale="90000"/>
          </a:bodyPr>
          <a:lstStyle/>
          <a:p>
            <a:r>
              <a:rPr lang="en-US" dirty="0"/>
              <a:t>Under resource constraints, environment determines what’s better to attend to</a:t>
            </a:r>
            <a:endParaRPr lang="en-GB" dirty="0"/>
          </a:p>
        </p:txBody>
      </p:sp>
      <p:sp>
        <p:nvSpPr>
          <p:cNvPr id="16" name="Rectangle 15">
            <a:extLst>
              <a:ext uri="{FF2B5EF4-FFF2-40B4-BE49-F238E27FC236}">
                <a16:creationId xmlns:a16="http://schemas.microsoft.com/office/drawing/2014/main" id="{954A7931-06E2-46A2-9D8A-E00578B0F173}"/>
              </a:ext>
            </a:extLst>
          </p:cNvPr>
          <p:cNvSpPr/>
          <p:nvPr/>
        </p:nvSpPr>
        <p:spPr>
          <a:xfrm>
            <a:off x="3228975" y="1562099"/>
            <a:ext cx="3109763" cy="501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Dangerous Environment</a:t>
            </a:r>
            <a:endParaRPr lang="en-GB" sz="2200" dirty="0"/>
          </a:p>
        </p:txBody>
      </p:sp>
      <p:sp>
        <p:nvSpPr>
          <p:cNvPr id="58" name="TextBox 57">
            <a:extLst>
              <a:ext uri="{FF2B5EF4-FFF2-40B4-BE49-F238E27FC236}">
                <a16:creationId xmlns:a16="http://schemas.microsoft.com/office/drawing/2014/main" id="{850BB78F-90DB-4888-9D75-1DC707CDCE79}"/>
              </a:ext>
            </a:extLst>
          </p:cNvPr>
          <p:cNvSpPr txBox="1"/>
          <p:nvPr/>
        </p:nvSpPr>
        <p:spPr>
          <a:xfrm>
            <a:off x="161925" y="6201180"/>
            <a:ext cx="1609725" cy="646331"/>
          </a:xfrm>
          <a:prstGeom prst="rect">
            <a:avLst/>
          </a:prstGeom>
          <a:noFill/>
        </p:spPr>
        <p:txBody>
          <a:bodyPr wrap="square" rtlCol="0">
            <a:spAutoFit/>
          </a:bodyPr>
          <a:lstStyle/>
          <a:p>
            <a:r>
              <a:rPr lang="en-US" dirty="0"/>
              <a:t>Agents played 500 times</a:t>
            </a:r>
            <a:endParaRPr lang="en-GB" dirty="0"/>
          </a:p>
        </p:txBody>
      </p:sp>
      <p:pic>
        <p:nvPicPr>
          <p:cNvPr id="64" name="Picture 63" descr="A close up of a map&#10;&#10;Description automatically generated">
            <a:extLst>
              <a:ext uri="{FF2B5EF4-FFF2-40B4-BE49-F238E27FC236}">
                <a16:creationId xmlns:a16="http://schemas.microsoft.com/office/drawing/2014/main" id="{519E82AF-EE72-4732-9D11-2D4E9D406B33}"/>
              </a:ext>
            </a:extLst>
          </p:cNvPr>
          <p:cNvPicPr>
            <a:picLocks noChangeAspect="1"/>
          </p:cNvPicPr>
          <p:nvPr/>
        </p:nvPicPr>
        <p:blipFill rotWithShape="1">
          <a:blip r:embed="rId4"/>
          <a:srcRect l="1389" t="46876" b="2082"/>
          <a:stretch/>
        </p:blipFill>
        <p:spPr>
          <a:xfrm>
            <a:off x="1524000" y="2249613"/>
            <a:ext cx="5502560" cy="1898769"/>
          </a:xfrm>
          <a:prstGeom prst="rect">
            <a:avLst/>
          </a:prstGeom>
        </p:spPr>
      </p:pic>
      <p:sp>
        <p:nvSpPr>
          <p:cNvPr id="57" name="TextBox 56">
            <a:extLst>
              <a:ext uri="{FF2B5EF4-FFF2-40B4-BE49-F238E27FC236}">
                <a16:creationId xmlns:a16="http://schemas.microsoft.com/office/drawing/2014/main" id="{41AD1E35-680C-4992-AA96-3814673C151E}"/>
              </a:ext>
            </a:extLst>
          </p:cNvPr>
          <p:cNvSpPr txBox="1"/>
          <p:nvPr/>
        </p:nvSpPr>
        <p:spPr>
          <a:xfrm>
            <a:off x="6748462" y="4753900"/>
            <a:ext cx="847725" cy="369332"/>
          </a:xfrm>
          <a:prstGeom prst="rect">
            <a:avLst/>
          </a:prstGeom>
          <a:noFill/>
        </p:spPr>
        <p:txBody>
          <a:bodyPr wrap="square" rtlCol="0">
            <a:spAutoFit/>
          </a:bodyPr>
          <a:lstStyle/>
          <a:p>
            <a:r>
              <a:rPr lang="el-GR" dirty="0"/>
              <a:t>Δ</a:t>
            </a:r>
            <a:r>
              <a:rPr lang="en-US" dirty="0"/>
              <a:t> = 79 </a:t>
            </a:r>
            <a:endParaRPr lang="en-GB" dirty="0"/>
          </a:p>
        </p:txBody>
      </p:sp>
      <p:sp>
        <p:nvSpPr>
          <p:cNvPr id="56" name="TextBox 55">
            <a:extLst>
              <a:ext uri="{FF2B5EF4-FFF2-40B4-BE49-F238E27FC236}">
                <a16:creationId xmlns:a16="http://schemas.microsoft.com/office/drawing/2014/main" id="{EB3E88F3-791F-4EE4-B9B5-73A853285365}"/>
              </a:ext>
            </a:extLst>
          </p:cNvPr>
          <p:cNvSpPr txBox="1"/>
          <p:nvPr/>
        </p:nvSpPr>
        <p:spPr>
          <a:xfrm>
            <a:off x="6602697" y="2829002"/>
            <a:ext cx="847725" cy="369332"/>
          </a:xfrm>
          <a:prstGeom prst="rect">
            <a:avLst/>
          </a:prstGeom>
          <a:noFill/>
        </p:spPr>
        <p:txBody>
          <a:bodyPr wrap="square" rtlCol="0">
            <a:spAutoFit/>
          </a:bodyPr>
          <a:lstStyle/>
          <a:p>
            <a:r>
              <a:rPr lang="el-GR" dirty="0"/>
              <a:t>Δ</a:t>
            </a:r>
            <a:r>
              <a:rPr lang="en-US" dirty="0"/>
              <a:t> = 29</a:t>
            </a:r>
            <a:endParaRPr lang="en-GB" dirty="0"/>
          </a:p>
        </p:txBody>
      </p:sp>
    </p:spTree>
    <p:extLst>
      <p:ext uri="{BB962C8B-B14F-4D97-AF65-F5344CB8AC3E}">
        <p14:creationId xmlns:p14="http://schemas.microsoft.com/office/powerpoint/2010/main" val="125177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03A8-5071-4D16-8A4F-A19559AE74F4}"/>
              </a:ext>
            </a:extLst>
          </p:cNvPr>
          <p:cNvSpPr>
            <a:spLocks noGrp="1"/>
          </p:cNvSpPr>
          <p:nvPr>
            <p:ph type="title"/>
          </p:nvPr>
        </p:nvSpPr>
        <p:spPr/>
        <p:txBody>
          <a:bodyPr/>
          <a:lstStyle/>
          <a:p>
            <a:r>
              <a:rPr lang="en-US" dirty="0"/>
              <a:t>Model-agnostic signature</a:t>
            </a:r>
            <a:endParaRPr lang="en-GB" dirty="0"/>
          </a:p>
        </p:txBody>
      </p:sp>
      <p:sp>
        <p:nvSpPr>
          <p:cNvPr id="3" name="Content Placeholder 2">
            <a:extLst>
              <a:ext uri="{FF2B5EF4-FFF2-40B4-BE49-F238E27FC236}">
                <a16:creationId xmlns:a16="http://schemas.microsoft.com/office/drawing/2014/main" id="{9C74AF89-4A43-4392-9FCB-EC392ADFC6EF}"/>
              </a:ext>
            </a:extLst>
          </p:cNvPr>
          <p:cNvSpPr>
            <a:spLocks noGrp="1"/>
          </p:cNvSpPr>
          <p:nvPr>
            <p:ph idx="1"/>
          </p:nvPr>
        </p:nvSpPr>
        <p:spPr>
          <a:xfrm>
            <a:off x="457200" y="1600200"/>
            <a:ext cx="8229600" cy="2447925"/>
          </a:xfrm>
        </p:spPr>
        <p:txBody>
          <a:bodyPr>
            <a:normAutofit fontScale="92500"/>
          </a:bodyPr>
          <a:lstStyle/>
          <a:p>
            <a:r>
              <a:rPr lang="en-US" dirty="0"/>
              <a:t>Logistic regressions: 2 for safe/predator features</a:t>
            </a:r>
          </a:p>
          <a:p>
            <a:pPr lvl="1"/>
            <a:r>
              <a:rPr lang="en-US" dirty="0"/>
              <a:t>Switch/Stay on current trial predicted from </a:t>
            </a:r>
          </a:p>
          <a:p>
            <a:pPr lvl="2"/>
            <a:r>
              <a:rPr lang="en-US" dirty="0"/>
              <a:t>(1) presence of feature on last trial</a:t>
            </a:r>
          </a:p>
          <a:p>
            <a:pPr lvl="2"/>
            <a:r>
              <a:rPr lang="en-US" dirty="0"/>
              <a:t>(2) current reward function</a:t>
            </a:r>
          </a:p>
          <a:p>
            <a:pPr lvl="2"/>
            <a:r>
              <a:rPr lang="en-US" b="1" dirty="0"/>
              <a:t>(3) interaction of (1) and (2)</a:t>
            </a:r>
            <a:endParaRPr lang="en-US" dirty="0"/>
          </a:p>
          <a:p>
            <a:pPr lvl="2"/>
            <a:endParaRPr lang="en-GB" b="1" dirty="0"/>
          </a:p>
        </p:txBody>
      </p:sp>
    </p:spTree>
    <p:extLst>
      <p:ext uri="{BB962C8B-B14F-4D97-AF65-F5344CB8AC3E}">
        <p14:creationId xmlns:p14="http://schemas.microsoft.com/office/powerpoint/2010/main" val="201501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402B27-C867-4319-8B19-1BE3A61F97A7}"/>
              </a:ext>
            </a:extLst>
          </p:cNvPr>
          <p:cNvSpPr/>
          <p:nvPr/>
        </p:nvSpPr>
        <p:spPr>
          <a:xfrm>
            <a:off x="171850" y="409573"/>
            <a:ext cx="2590800" cy="866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Safe Environment: Safe Features</a:t>
            </a:r>
            <a:endParaRPr lang="en-GB" sz="2200" dirty="0"/>
          </a:p>
        </p:txBody>
      </p:sp>
      <p:pic>
        <p:nvPicPr>
          <p:cNvPr id="12" name="Picture 11" descr="A screenshot of a video game&#10;&#10;Description automatically generated">
            <a:extLst>
              <a:ext uri="{FF2B5EF4-FFF2-40B4-BE49-F238E27FC236}">
                <a16:creationId xmlns:a16="http://schemas.microsoft.com/office/drawing/2014/main" id="{AC9AF01A-FC41-4801-913B-A739682D3E02}"/>
              </a:ext>
            </a:extLst>
          </p:cNvPr>
          <p:cNvPicPr>
            <a:picLocks noChangeAspect="1"/>
          </p:cNvPicPr>
          <p:nvPr/>
        </p:nvPicPr>
        <p:blipFill rotWithShape="1">
          <a:blip r:embed="rId2"/>
          <a:srcRect l="8020" t="11470" r="4167" b="3692"/>
          <a:stretch/>
        </p:blipFill>
        <p:spPr>
          <a:xfrm>
            <a:off x="2841923" y="304799"/>
            <a:ext cx="5993804" cy="3000375"/>
          </a:xfrm>
          <a:prstGeom prst="rect">
            <a:avLst/>
          </a:prstGeom>
        </p:spPr>
      </p:pic>
      <p:sp>
        <p:nvSpPr>
          <p:cNvPr id="13" name="Rectangle 12">
            <a:extLst>
              <a:ext uri="{FF2B5EF4-FFF2-40B4-BE49-F238E27FC236}">
                <a16:creationId xmlns:a16="http://schemas.microsoft.com/office/drawing/2014/main" id="{E56F534C-3189-4770-A70D-6C651AB43D24}"/>
              </a:ext>
            </a:extLst>
          </p:cNvPr>
          <p:cNvSpPr/>
          <p:nvPr/>
        </p:nvSpPr>
        <p:spPr>
          <a:xfrm>
            <a:off x="171850" y="4763003"/>
            <a:ext cx="2590800" cy="866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t>Safe Environment: Predator Features</a:t>
            </a:r>
            <a:endParaRPr lang="en-GB" sz="2200" dirty="0"/>
          </a:p>
        </p:txBody>
      </p:sp>
      <p:pic>
        <p:nvPicPr>
          <p:cNvPr id="15" name="Picture 14" descr="A picture containing drawing&#10;&#10;Description automatically generated">
            <a:extLst>
              <a:ext uri="{FF2B5EF4-FFF2-40B4-BE49-F238E27FC236}">
                <a16:creationId xmlns:a16="http://schemas.microsoft.com/office/drawing/2014/main" id="{6C9AFD55-DAA6-461F-8C1D-C121E4B76838}"/>
              </a:ext>
            </a:extLst>
          </p:cNvPr>
          <p:cNvPicPr>
            <a:picLocks noChangeAspect="1"/>
          </p:cNvPicPr>
          <p:nvPr/>
        </p:nvPicPr>
        <p:blipFill rotWithShape="1">
          <a:blip r:embed="rId3"/>
          <a:srcRect l="8230" t="10444" r="7188"/>
          <a:stretch/>
        </p:blipFill>
        <p:spPr>
          <a:xfrm>
            <a:off x="2841923" y="3924302"/>
            <a:ext cx="6005540" cy="2628899"/>
          </a:xfrm>
          <a:prstGeom prst="rect">
            <a:avLst/>
          </a:prstGeom>
        </p:spPr>
      </p:pic>
    </p:spTree>
    <p:extLst>
      <p:ext uri="{BB962C8B-B14F-4D97-AF65-F5344CB8AC3E}">
        <p14:creationId xmlns:p14="http://schemas.microsoft.com/office/powerpoint/2010/main" val="278116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7111-0553-4879-9B20-576ED5CCE920}"/>
              </a:ext>
            </a:extLst>
          </p:cNvPr>
          <p:cNvSpPr>
            <a:spLocks noGrp="1"/>
          </p:cNvSpPr>
          <p:nvPr>
            <p:ph type="title"/>
          </p:nvPr>
        </p:nvSpPr>
        <p:spPr/>
        <p:txBody>
          <a:bodyPr/>
          <a:lstStyle/>
          <a:p>
            <a:r>
              <a:rPr lang="en-US" dirty="0"/>
              <a:t>Task Design</a:t>
            </a:r>
            <a:endParaRPr lang="en-GB" dirty="0"/>
          </a:p>
        </p:txBody>
      </p:sp>
      <p:sp>
        <p:nvSpPr>
          <p:cNvPr id="3" name="Content Placeholder 2">
            <a:extLst>
              <a:ext uri="{FF2B5EF4-FFF2-40B4-BE49-F238E27FC236}">
                <a16:creationId xmlns:a16="http://schemas.microsoft.com/office/drawing/2014/main" id="{98EA2718-891F-4555-91FA-E59A8DCFE307}"/>
              </a:ext>
            </a:extLst>
          </p:cNvPr>
          <p:cNvSpPr>
            <a:spLocks noGrp="1"/>
          </p:cNvSpPr>
          <p:nvPr>
            <p:ph idx="1"/>
          </p:nvPr>
        </p:nvSpPr>
        <p:spPr/>
        <p:txBody>
          <a:bodyPr/>
          <a:lstStyle/>
          <a:p>
            <a:r>
              <a:rPr lang="en-US" dirty="0"/>
              <a:t>280 Trials, reversal at 140 in terms of the abundance of “predators”</a:t>
            </a:r>
          </a:p>
          <a:p>
            <a:r>
              <a:rPr lang="en-US" dirty="0"/>
              <a:t>Subjects goal is to track feature probabilities in all states</a:t>
            </a:r>
          </a:p>
          <a:p>
            <a:r>
              <a:rPr lang="en-US" dirty="0"/>
              <a:t>Features that are “bad” do not transition to “good” – they are either 0 or good/bad, depending on the reward function. </a:t>
            </a:r>
            <a:endParaRPr lang="en-GB" dirty="0"/>
          </a:p>
        </p:txBody>
      </p:sp>
    </p:spTree>
    <p:extLst>
      <p:ext uri="{BB962C8B-B14F-4D97-AF65-F5344CB8AC3E}">
        <p14:creationId xmlns:p14="http://schemas.microsoft.com/office/powerpoint/2010/main" val="66096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982B-515A-4833-B695-28FCD7338BFB}"/>
              </a:ext>
            </a:extLst>
          </p:cNvPr>
          <p:cNvSpPr>
            <a:spLocks noGrp="1"/>
          </p:cNvSpPr>
          <p:nvPr>
            <p:ph type="title"/>
          </p:nvPr>
        </p:nvSpPr>
        <p:spPr/>
        <p:txBody>
          <a:bodyPr/>
          <a:lstStyle/>
          <a:p>
            <a:r>
              <a:rPr lang="en-US" dirty="0"/>
              <a:t>Feature learning task</a:t>
            </a:r>
            <a:endParaRPr lang="en-GB" dirty="0"/>
          </a:p>
        </p:txBody>
      </p:sp>
      <p:sp>
        <p:nvSpPr>
          <p:cNvPr id="3" name="Content Placeholder 2">
            <a:extLst>
              <a:ext uri="{FF2B5EF4-FFF2-40B4-BE49-F238E27FC236}">
                <a16:creationId xmlns:a16="http://schemas.microsoft.com/office/drawing/2014/main" id="{1F7B8945-F0CC-4561-ADDA-18A2A5C4D11B}"/>
              </a:ext>
            </a:extLst>
          </p:cNvPr>
          <p:cNvSpPr>
            <a:spLocks noGrp="1"/>
          </p:cNvSpPr>
          <p:nvPr>
            <p:ph idx="1"/>
          </p:nvPr>
        </p:nvSpPr>
        <p:spPr/>
        <p:txBody>
          <a:bodyPr/>
          <a:lstStyle/>
          <a:p>
            <a:pPr marL="0" indent="0">
              <a:buNone/>
            </a:pPr>
            <a:r>
              <a:rPr lang="en-US" dirty="0"/>
              <a:t>3 states each having a probability of encountering 3 possible features</a:t>
            </a:r>
          </a:p>
          <a:p>
            <a:pPr marL="0" indent="0">
              <a:buNone/>
            </a:pPr>
            <a:endParaRPr lang="en-US" dirty="0"/>
          </a:p>
          <a:p>
            <a:pPr marL="0" indent="0">
              <a:buNone/>
            </a:pPr>
            <a:r>
              <a:rPr lang="en-US" dirty="0"/>
              <a:t>The reward value of a feature is determined by reward function that is instructed each trial</a:t>
            </a:r>
          </a:p>
          <a:p>
            <a:pPr marL="0" indent="0">
              <a:buNone/>
            </a:pPr>
            <a:endParaRPr lang="en-US" dirty="0"/>
          </a:p>
          <a:p>
            <a:pPr marL="0" indent="0">
              <a:buNone/>
            </a:pPr>
            <a:r>
              <a:rPr lang="en-US" dirty="0"/>
              <a:t>Environment changes: More Safe or More Dangerous. Ratio (3:2:1)</a:t>
            </a:r>
            <a:endParaRPr lang="en-GB" dirty="0"/>
          </a:p>
        </p:txBody>
      </p:sp>
    </p:spTree>
    <p:extLst>
      <p:ext uri="{BB962C8B-B14F-4D97-AF65-F5344CB8AC3E}">
        <p14:creationId xmlns:p14="http://schemas.microsoft.com/office/powerpoint/2010/main" val="1116071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3A31-49CC-4D1A-A463-A34C5D7D071B}"/>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Preliminary results</a:t>
            </a:r>
          </a:p>
        </p:txBody>
      </p:sp>
      <p:pic>
        <p:nvPicPr>
          <p:cNvPr id="6" name="Picture 5" descr="A screenshot of a cell phone&#10;&#10;Description automatically generated">
            <a:extLst>
              <a:ext uri="{FF2B5EF4-FFF2-40B4-BE49-F238E27FC236}">
                <a16:creationId xmlns:a16="http://schemas.microsoft.com/office/drawing/2014/main" id="{DF6F3D08-CE00-41E5-AF36-3FCA6338FC50}"/>
              </a:ext>
            </a:extLst>
          </p:cNvPr>
          <p:cNvPicPr>
            <a:picLocks noChangeAspect="1"/>
          </p:cNvPicPr>
          <p:nvPr/>
        </p:nvPicPr>
        <p:blipFill rotWithShape="1">
          <a:blip r:embed="rId2"/>
          <a:srcRect l="10616" t="11803" r="9342"/>
          <a:stretch/>
        </p:blipFill>
        <p:spPr>
          <a:xfrm>
            <a:off x="621506" y="1998232"/>
            <a:ext cx="7893844" cy="4006126"/>
          </a:xfrm>
          <a:prstGeom prst="rect">
            <a:avLst/>
          </a:prstGeom>
        </p:spPr>
      </p:pic>
    </p:spTree>
    <p:extLst>
      <p:ext uri="{BB962C8B-B14F-4D97-AF65-F5344CB8AC3E}">
        <p14:creationId xmlns:p14="http://schemas.microsoft.com/office/powerpoint/2010/main" val="3753547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92500" lnSpcReduction="1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You will need to pass a quiz on the instructions to begin the task.</a:t>
            </a:r>
          </a:p>
          <a:p>
            <a:endParaRPr lang="en-US" dirty="0"/>
          </a:p>
        </p:txBody>
      </p:sp>
    </p:spTree>
    <p:extLst>
      <p:ext uri="{BB962C8B-B14F-4D97-AF65-F5344CB8AC3E}">
        <p14:creationId xmlns:p14="http://schemas.microsoft.com/office/powerpoint/2010/main" val="364907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Welcome to the experiment. </a:t>
            </a:r>
          </a:p>
          <a:p>
            <a:r>
              <a:rPr lang="en-US" dirty="0"/>
              <a:t>Please read the instructions carefully. You will need to pass a quiz on them before you begin the task.</a:t>
            </a:r>
          </a:p>
        </p:txBody>
      </p:sp>
      <p:sp>
        <p:nvSpPr>
          <p:cNvPr id="4" name="Title 1">
            <a:extLst>
              <a:ext uri="{FF2B5EF4-FFF2-40B4-BE49-F238E27FC236}">
                <a16:creationId xmlns:a16="http://schemas.microsoft.com/office/drawing/2014/main" id="{5747E605-1217-4A4B-AF38-7E04FC4E7EC8}"/>
              </a:ext>
            </a:extLst>
          </p:cNvPr>
          <p:cNvSpPr>
            <a:spLocks noGrp="1"/>
          </p:cNvSpPr>
          <p:nvPr>
            <p:ph type="title"/>
          </p:nvPr>
        </p:nvSpPr>
        <p:spPr>
          <a:xfrm>
            <a:off x="361950" y="179388"/>
            <a:ext cx="8229600" cy="1143000"/>
          </a:xfrm>
        </p:spPr>
        <p:txBody>
          <a:bodyPr/>
          <a:lstStyle/>
          <a:p>
            <a:r>
              <a:rPr lang="en-US" dirty="0"/>
              <a:t>Instructions</a:t>
            </a:r>
            <a:endParaRPr lang="en-GB" dirty="0"/>
          </a:p>
        </p:txBody>
      </p:sp>
    </p:spTree>
    <p:extLst>
      <p:ext uri="{BB962C8B-B14F-4D97-AF65-F5344CB8AC3E}">
        <p14:creationId xmlns:p14="http://schemas.microsoft.com/office/powerpoint/2010/main" val="86150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40786"/>
            <a:ext cx="4384013" cy="5999881"/>
          </a:xfrm>
        </p:spPr>
        <p:txBody>
          <a:bodyPr>
            <a:noAutofit/>
          </a:bodyPr>
          <a:lstStyle/>
          <a:p>
            <a:r>
              <a:rPr lang="en-US" sz="2000" dirty="0"/>
              <a:t>In this task, you will play a space-mineral trader.</a:t>
            </a:r>
          </a:p>
          <a:p>
            <a:r>
              <a:rPr lang="en-US" sz="2000" dirty="0"/>
              <a:t>The spaceship that you are on contains three doors (represented by fractal images, top right). Each door leads to a different part of space. </a:t>
            </a:r>
          </a:p>
          <a:p>
            <a:r>
              <a:rPr lang="en-US" sz="2000" dirty="0"/>
              <a:t>When you activate a door, you will encounter aliens (represented by solid-color circles, bottom right). </a:t>
            </a:r>
          </a:p>
          <a:p>
            <a:r>
              <a:rPr lang="en-US" sz="2000" dirty="0"/>
              <a:t>Some aliens will provide you with valuable space minerals. Other aliens will take space minerals away from you. </a:t>
            </a:r>
          </a:p>
          <a:p>
            <a:r>
              <a:rPr lang="en-US" sz="2000" dirty="0"/>
              <a:t>Your goal is to collect as many valuable space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50" y="1508562"/>
            <a:ext cx="1346622" cy="1346622"/>
          </a:xfrm>
          <a:prstGeom prst="rect">
            <a:avLst/>
          </a:prstGeom>
        </p:spPr>
      </p:pic>
      <p:pic>
        <p:nvPicPr>
          <p:cNvPr id="5" name="Picture 4"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15" y="1545386"/>
            <a:ext cx="1254583" cy="1254583"/>
          </a:xfrm>
          <a:prstGeom prst="rect">
            <a:avLst/>
          </a:prstGeom>
        </p:spPr>
      </p:pic>
      <p:pic>
        <p:nvPicPr>
          <p:cNvPr id="6" name="Picture 5"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730" y="1508562"/>
            <a:ext cx="1315876" cy="1315876"/>
          </a:xfrm>
          <a:prstGeom prst="rect">
            <a:avLst/>
          </a:prstGeom>
        </p:spPr>
      </p:pic>
      <p:sp>
        <p:nvSpPr>
          <p:cNvPr id="8" name="Rectangle 7"/>
          <p:cNvSpPr/>
          <p:nvPr/>
        </p:nvSpPr>
        <p:spPr>
          <a:xfrm>
            <a:off x="4807600" y="990564"/>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099695"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2" name="Oval 11"/>
          <p:cNvSpPr/>
          <p:nvPr/>
        </p:nvSpPr>
        <p:spPr>
          <a:xfrm>
            <a:off x="6280648" y="4190561"/>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p:cNvSpPr/>
          <p:nvPr/>
        </p:nvSpPr>
        <p:spPr>
          <a:xfrm>
            <a:off x="7560462" y="419056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099695" y="2955983"/>
            <a:ext cx="3836399" cy="646331"/>
          </a:xfrm>
          <a:prstGeom prst="rect">
            <a:avLst/>
          </a:prstGeom>
        </p:spPr>
        <p:txBody>
          <a:bodyPr wrap="square">
            <a:spAutoFit/>
          </a:bodyPr>
          <a:lstStyle/>
          <a:p>
            <a:r>
              <a:rPr lang="en-US" dirty="0"/>
              <a:t>Each of these fractals is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circles is an alien that can either provide or take away minerals.</a:t>
            </a:r>
          </a:p>
        </p:txBody>
      </p:sp>
    </p:spTree>
    <p:extLst>
      <p:ext uri="{BB962C8B-B14F-4D97-AF65-F5344CB8AC3E}">
        <p14:creationId xmlns:p14="http://schemas.microsoft.com/office/powerpoint/2010/main" val="156095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three types of aliens: black, silver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k)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198540"/>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636025"/>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25%</a:t>
            </a:r>
          </a:p>
        </p:txBody>
      </p:sp>
      <p:sp>
        <p:nvSpPr>
          <p:cNvPr id="30" name="TextBox 29"/>
          <p:cNvSpPr txBox="1"/>
          <p:nvPr/>
        </p:nvSpPr>
        <p:spPr>
          <a:xfrm>
            <a:off x="6119115" y="2639455"/>
            <a:ext cx="852448" cy="369332"/>
          </a:xfrm>
          <a:prstGeom prst="rect">
            <a:avLst/>
          </a:prstGeom>
          <a:noFill/>
        </p:spPr>
        <p:txBody>
          <a:bodyPr wrap="square" rtlCol="0">
            <a:spAutoFit/>
          </a:bodyPr>
          <a:lstStyle/>
          <a:p>
            <a:r>
              <a:rPr lang="en-US" dirty="0"/>
              <a:t>70%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50%</a:t>
            </a:r>
          </a:p>
        </p:txBody>
      </p:sp>
      <p:pic>
        <p:nvPicPr>
          <p:cNvPr id="32" name="Picture 31" descr="fractal_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41" y="1115043"/>
            <a:ext cx="1376556" cy="1376556"/>
          </a:xfrm>
          <a:prstGeom prst="rect">
            <a:avLst/>
          </a:prstGeom>
        </p:spPr>
      </p:pic>
      <p:sp>
        <p:nvSpPr>
          <p:cNvPr id="33" name="Rectangle 32"/>
          <p:cNvSpPr/>
          <p:nvPr/>
        </p:nvSpPr>
        <p:spPr>
          <a:xfrm>
            <a:off x="5080240" y="4123882"/>
            <a:ext cx="3854210" cy="1477328"/>
          </a:xfrm>
          <a:prstGeom prst="rect">
            <a:avLst/>
          </a:prstGeom>
        </p:spPr>
        <p:txBody>
          <a:bodyPr wrap="square">
            <a:spAutoFit/>
          </a:bodyPr>
          <a:lstStyle/>
          <a:p>
            <a:r>
              <a:rPr lang="en-US" dirty="0"/>
              <a:t>This example door has a 25% chance of leading to the black alien, a 70% chance of leading to the silver alien and a 50% chance of leading to the gold alien.</a:t>
            </a:r>
          </a:p>
        </p:txBody>
      </p:sp>
    </p:spTree>
    <p:extLst>
      <p:ext uri="{BB962C8B-B14F-4D97-AF65-F5344CB8AC3E}">
        <p14:creationId xmlns:p14="http://schemas.microsoft.com/office/powerpoint/2010/main" val="99172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445514"/>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882999"/>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693949" y="2247240"/>
            <a:ext cx="1504110" cy="923330"/>
          </a:xfrm>
          <a:prstGeom prst="rect">
            <a:avLst/>
          </a:prstGeom>
          <a:noFill/>
        </p:spPr>
        <p:txBody>
          <a:bodyPr wrap="square" rtlCol="0">
            <a:spAutoFit/>
          </a:bodyPr>
          <a:lstStyle/>
          <a:p>
            <a:r>
              <a:rPr lang="en-US" dirty="0"/>
              <a:t>These chances will slowly drift.</a:t>
            </a:r>
          </a:p>
        </p:txBody>
      </p:sp>
      <p:pic>
        <p:nvPicPr>
          <p:cNvPr id="32" name="Picture 31" descr="fractal_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841" y="1362017"/>
            <a:ext cx="1376556" cy="1376556"/>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a:t>Whether a given alien provides or takes away minerals, and how many it provides or takes away, might change on every decision. </a:t>
            </a:r>
          </a:p>
          <a:p>
            <a:r>
              <a:rPr lang="en-US" sz="2200" dirty="0"/>
              <a:t>Prior to every decision, you will be shown the number of minerals each alien would provide or take away if it were to be encountered. </a:t>
            </a:r>
          </a:p>
          <a:p>
            <a:r>
              <a:rPr lang="en-US" sz="2200" dirty="0"/>
              <a:t>Specifically, you will be shown 3 numbers. The black, silver, and gold numbers will respectively indicate the number of minerals that the black, silver and gold aliens will provide, if encountered on that decision. </a:t>
            </a:r>
          </a:p>
          <a:p>
            <a:r>
              <a:rPr lang="en-US" sz="2200" dirty="0"/>
              <a:t>Positive 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203" y="2805839"/>
            <a:ext cx="914400" cy="914400"/>
          </a:xfrm>
          <a:prstGeom prst="rect">
            <a:avLst/>
          </a:prstGeom>
        </p:spPr>
      </p:pic>
      <p:pic>
        <p:nvPicPr>
          <p:cNvPr id="14" name="Picture 13"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416" y="2823705"/>
            <a:ext cx="914400" cy="914400"/>
          </a:xfrm>
          <a:prstGeom prst="rect">
            <a:avLst/>
          </a:prstGeom>
        </p:spPr>
      </p:pic>
      <p:pic>
        <p:nvPicPr>
          <p:cNvPr id="15" name="Picture 14"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079" y="2786881"/>
            <a:ext cx="914400" cy="914400"/>
          </a:xfrm>
          <a:prstGeom prst="rect">
            <a:avLst/>
          </a:prstGeom>
        </p:spPr>
      </p:pic>
      <p:sp>
        <p:nvSpPr>
          <p:cNvPr id="4" name="Rectangle 3"/>
          <p:cNvSpPr/>
          <p:nvPr/>
        </p:nvSpPr>
        <p:spPr>
          <a:xfrm>
            <a:off x="6744515" y="1468606"/>
            <a:ext cx="434885" cy="1200328"/>
          </a:xfrm>
          <a:prstGeom prst="rect">
            <a:avLst/>
          </a:prstGeom>
        </p:spPr>
        <p:txBody>
          <a:bodyPr wrap="none">
            <a:spAutoFit/>
          </a:bodyPr>
          <a:lstStyle/>
          <a:p>
            <a:r>
              <a:rPr lang="en-US" sz="2400" dirty="0"/>
              <a:t> 6</a:t>
            </a:r>
          </a:p>
          <a:p>
            <a:r>
              <a:rPr lang="en-US" sz="2400" dirty="0">
                <a:solidFill>
                  <a:srgbClr val="AAAAAA"/>
                </a:solidFill>
              </a:rPr>
              <a:t> 0</a:t>
            </a:r>
          </a:p>
          <a:p>
            <a:r>
              <a:rPr lang="en-US" sz="2400" dirty="0">
                <a:solidFill>
                  <a:srgbClr val="FFD208"/>
                </a:solidFill>
              </a:rPr>
              <a:t>-3</a:t>
            </a:r>
          </a:p>
        </p:txBody>
      </p:sp>
      <p:sp>
        <p:nvSpPr>
          <p:cNvPr id="6" name="Rectangle 5"/>
          <p:cNvSpPr/>
          <p:nvPr/>
        </p:nvSpPr>
        <p:spPr>
          <a:xfrm>
            <a:off x="5178036" y="5048212"/>
            <a:ext cx="3998145" cy="1569660"/>
          </a:xfrm>
          <a:prstGeom prst="rect">
            <a:avLst/>
          </a:prstGeom>
        </p:spPr>
        <p:txBody>
          <a:bodyPr wrap="square">
            <a:spAutoFit/>
          </a:bodyPr>
          <a:lstStyle/>
          <a:p>
            <a:r>
              <a:rPr lang="en-US" sz="1600" dirty="0"/>
              <a:t>On this example decision (between the 3 doors), encountering the black alien would provide 6 minerals, encountering  the silver alien would provide no minerals, and encountering  gold alien would take away 3 minerals.</a:t>
            </a:r>
          </a:p>
        </p:txBody>
      </p:sp>
    </p:spTree>
    <p:extLst>
      <p:ext uri="{BB962C8B-B14F-4D97-AF65-F5344CB8AC3E}">
        <p14:creationId xmlns:p14="http://schemas.microsoft.com/office/powerpoint/2010/main" val="181335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18" name="Rectangle 17"/>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282551" y="2675683"/>
            <a:ext cx="914400" cy="914400"/>
          </a:xfrm>
          <a:prstGeom prst="rect">
            <a:avLst/>
          </a:prstGeom>
          <a:solidFill>
            <a:schemeClr val="tx1">
              <a:lumMod val="65000"/>
              <a:lumOff val="35000"/>
            </a:schemeClr>
          </a:solidFill>
        </p:spPr>
      </p:pic>
      <p:pic>
        <p:nvPicPr>
          <p:cNvPr id="20" name="Picture 19"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1" name="Picture 20"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545427" y="2656725"/>
            <a:ext cx="914400" cy="914400"/>
          </a:xfrm>
          <a:prstGeom prst="rect">
            <a:avLst/>
          </a:prstGeom>
        </p:spPr>
      </p:pic>
      <p:sp>
        <p:nvSpPr>
          <p:cNvPr id="22" name="Rectangle 21"/>
          <p:cNvSpPr/>
          <p:nvPr/>
        </p:nvSpPr>
        <p:spPr>
          <a:xfrm>
            <a:off x="8525906" y="2426610"/>
            <a:ext cx="301660" cy="369332"/>
          </a:xfrm>
          <a:prstGeom prst="rect">
            <a:avLst/>
          </a:prstGeom>
        </p:spPr>
        <p:txBody>
          <a:bodyPr wrap="none">
            <a:spAutoFit/>
          </a:bodyPr>
          <a:lstStyle/>
          <a:p>
            <a:r>
              <a:rPr lang="en-US" dirty="0">
                <a:solidFill>
                  <a:schemeClr val="bg1"/>
                </a:solidFill>
              </a:rPr>
              <a:t>6</a:t>
            </a:r>
          </a:p>
        </p:txBody>
      </p:sp>
      <p:sp>
        <p:nvSpPr>
          <p:cNvPr id="23" name="Rectangle 22"/>
          <p:cNvSpPr/>
          <p:nvPr/>
        </p:nvSpPr>
        <p:spPr>
          <a:xfrm>
            <a:off x="8551242" y="3643006"/>
            <a:ext cx="372330" cy="369332"/>
          </a:xfrm>
          <a:prstGeom prst="rect">
            <a:avLst/>
          </a:prstGeom>
        </p:spPr>
        <p:txBody>
          <a:bodyPr wrap="none">
            <a:spAutoFit/>
          </a:bodyPr>
          <a:lstStyle/>
          <a:p>
            <a:r>
              <a:rPr lang="en-US" dirty="0">
                <a:solidFill>
                  <a:schemeClr val="bg1"/>
                </a:solidFill>
              </a:rPr>
              <a:t>-3</a:t>
            </a:r>
          </a:p>
        </p:txBody>
      </p:sp>
      <p:sp>
        <p:nvSpPr>
          <p:cNvPr id="24" name="Rectangle 23"/>
          <p:cNvSpPr/>
          <p:nvPr/>
        </p:nvSpPr>
        <p:spPr>
          <a:xfrm>
            <a:off x="8602025" y="4200020"/>
            <a:ext cx="301660" cy="369332"/>
          </a:xfrm>
          <a:prstGeom prst="rect">
            <a:avLst/>
          </a:prstGeom>
        </p:spPr>
        <p:txBody>
          <a:bodyPr wrap="none">
            <a:spAutoFit/>
          </a:bodyPr>
          <a:lstStyle/>
          <a:p>
            <a:r>
              <a:rPr lang="en-US" dirty="0">
                <a:solidFill>
                  <a:schemeClr val="bg1"/>
                </a:solidFill>
              </a:rPr>
              <a:t>3</a:t>
            </a:r>
          </a:p>
        </p:txBody>
      </p:sp>
      <p:sp>
        <p:nvSpPr>
          <p:cNvPr id="28" name="Oval 27"/>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9" name="Oval 28"/>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569660"/>
          </a:xfrm>
          <a:prstGeom prst="rect">
            <a:avLst/>
          </a:prstGeom>
        </p:spPr>
        <p:txBody>
          <a:bodyPr wrap="square">
            <a:spAutoFit/>
          </a:bodyPr>
          <a:lstStyle/>
          <a:p>
            <a:r>
              <a:rPr lang="en-US" sz="1600" dirty="0"/>
              <a:t>On this example decision, the right door was activated. The black and gold aliens were encountered. The black alien provided 6 minerals and the gold alien took away 3 minerals. In total, 3 minerals were collected (bottom right).</a:t>
            </a:r>
          </a:p>
        </p:txBody>
      </p:sp>
    </p:spTree>
    <p:extLst>
      <p:ext uri="{BB962C8B-B14F-4D97-AF65-F5344CB8AC3E}">
        <p14:creationId xmlns:p14="http://schemas.microsoft.com/office/powerpoint/2010/main" val="286350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22430</TotalTime>
  <Words>1247</Words>
  <Application>Microsoft Office PowerPoint</Application>
  <PresentationFormat>On-screen Show (4:3)</PresentationFormat>
  <Paragraphs>100</Paragraphs>
  <Slides>21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How environmental priors bias dynamic structure learning</vt:lpstr>
      <vt:lpstr>Feature learning task</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probabilities: Reduced mutual information and roughly same mean probability</vt:lpstr>
      <vt:lpstr>Feature probabilities: Reduced mutual information and roughly same mean probability</vt:lpstr>
      <vt:lpstr>Learning algorithm</vt:lpstr>
      <vt:lpstr>Simulations to determine how attentional weights ~ reward earned</vt:lpstr>
      <vt:lpstr>PowerPoint Presentation</vt:lpstr>
      <vt:lpstr>Under resource constraints, environment determines what’s better to attend to</vt:lpstr>
      <vt:lpstr>Model-agnostic signature</vt:lpstr>
      <vt:lpstr>PowerPoint Presentation</vt:lpstr>
      <vt:lpstr>Task Design</vt:lpstr>
      <vt:lpstr>Preliminary results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Paul Sharp</cp:lastModifiedBy>
  <cp:revision>60</cp:revision>
  <dcterms:created xsi:type="dcterms:W3CDTF">2020-06-24T14:01:09Z</dcterms:created>
  <dcterms:modified xsi:type="dcterms:W3CDTF">2020-07-28T20:00:03Z</dcterms:modified>
</cp:coreProperties>
</file>