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2" r:id="rId5"/>
    <p:sldId id="266" r:id="rId6"/>
    <p:sldId id="267" r:id="rId7"/>
    <p:sldId id="259" r:id="rId8"/>
    <p:sldId id="269" r:id="rId9"/>
    <p:sldId id="260" r:id="rId10"/>
    <p:sldId id="261" r:id="rId11"/>
    <p:sldId id="25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4660"/>
  </p:normalViewPr>
  <p:slideViewPr>
    <p:cSldViewPr>
      <p:cViewPr varScale="1">
        <p:scale>
          <a:sx n="68" d="100"/>
          <a:sy n="68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A321-6994-4092-A094-8A390AF18A6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B765-3272-4827-9E9D-21D3C6B98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654a242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654a242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1936-9E47-4432-B306-7D2EF5563A0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6B84-0681-4F91-AC8A-7B376CA202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ss\Downloads\Sagely1%20(1).mp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rividya.polneni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752601"/>
            <a:ext cx="4724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Sagely Solutions 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81534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Presentation by:</a:t>
            </a:r>
          </a:p>
          <a:p>
            <a:r>
              <a:rPr lang="en-US" dirty="0" smtClean="0"/>
              <a:t>                                                 </a:t>
            </a:r>
            <a:r>
              <a:rPr lang="en-US" dirty="0" smtClean="0">
                <a:latin typeface="+mj-lt"/>
              </a:rPr>
              <a:t>Polneni  Srividya</a:t>
            </a:r>
          </a:p>
          <a:p>
            <a:r>
              <a:rPr lang="en-US" dirty="0" smtClean="0">
                <a:latin typeface="+mj-lt"/>
              </a:rPr>
              <a:t>                                                        Mittapally  Sandeep</a:t>
            </a:r>
          </a:p>
          <a:p>
            <a:r>
              <a:rPr lang="en-US" dirty="0" smtClean="0">
                <a:latin typeface="+mj-lt"/>
              </a:rPr>
              <a:t>                                                  </a:t>
            </a:r>
            <a:r>
              <a:rPr lang="en-US" dirty="0" err="1" smtClean="0">
                <a:latin typeface="+mj-lt"/>
              </a:rPr>
              <a:t>Shashi</a:t>
            </a:r>
            <a:r>
              <a:rPr lang="en-US" dirty="0" smtClean="0">
                <a:latin typeface="+mj-lt"/>
              </a:rPr>
              <a:t>  preetham </a:t>
            </a:r>
            <a:r>
              <a:rPr lang="en-US" dirty="0" smtClean="0"/>
              <a:t> </a:t>
            </a:r>
            <a:endParaRPr lang="en-US" sz="33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5146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-Smart </a:t>
            </a:r>
            <a:r>
              <a:rPr lang="en-US" dirty="0"/>
              <a:t>water </a:t>
            </a:r>
            <a:r>
              <a:rPr lang="en-US" dirty="0" smtClean="0"/>
              <a:t>utility &amp; monitoring system</a:t>
            </a:r>
            <a:endParaRPr lang="en-US" dirty="0"/>
          </a:p>
        </p:txBody>
      </p:sp>
      <p:pic>
        <p:nvPicPr>
          <p:cNvPr id="5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3352800"/>
            <a:ext cx="2106900" cy="21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Video </a:t>
            </a:r>
            <a:endParaRPr lang="en-US" dirty="0"/>
          </a:p>
        </p:txBody>
      </p:sp>
      <p:pic>
        <p:nvPicPr>
          <p:cNvPr id="4" name="Sagely1 (1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1828800"/>
            <a:ext cx="74676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THE TEAM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1" y="1828799"/>
            <a:ext cx="8686799" cy="4662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/>
              <a:t>1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Mittapally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Sandeep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B.TECH,ECE-3</a:t>
            </a:r>
            <a:r>
              <a:rPr kumimoji="0" lang="en-I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year)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Email: sandeepmittapally99@gmail.com,    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Sandeep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Mittapally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2</a:t>
            </a:r>
            <a:r>
              <a:rPr lang="en-IN" sz="3200" dirty="0"/>
              <a:t>. </a:t>
            </a:r>
            <a:r>
              <a:rPr lang="en-IN" sz="3200" dirty="0" err="1"/>
              <a:t>Polneni</a:t>
            </a:r>
            <a:r>
              <a:rPr lang="en-IN" sz="3200" dirty="0"/>
              <a:t> </a:t>
            </a:r>
            <a:r>
              <a:rPr lang="en-IN" sz="3200" dirty="0" err="1"/>
              <a:t>Srividya</a:t>
            </a:r>
            <a:r>
              <a:rPr lang="en-IN" sz="3200" dirty="0"/>
              <a:t> ( B.TECH, CSE-3</a:t>
            </a:r>
            <a:r>
              <a:rPr lang="en-IN" sz="3200" baseline="30000" dirty="0"/>
              <a:t>rd</a:t>
            </a:r>
            <a:r>
              <a:rPr lang="en-IN" sz="3200" dirty="0"/>
              <a:t> year)</a:t>
            </a:r>
          </a:p>
          <a:p>
            <a:pPr lvl="0">
              <a:spcBef>
                <a:spcPct val="20000"/>
              </a:spcBef>
              <a:defRPr/>
            </a:pPr>
            <a:r>
              <a:rPr lang="en-IN" sz="3200" dirty="0"/>
              <a:t>    </a:t>
            </a:r>
            <a:r>
              <a:rPr lang="en-IN" sz="3200" dirty="0" smtClean="0"/>
              <a:t>Email </a:t>
            </a:r>
            <a:r>
              <a:rPr lang="en-IN" sz="3200" dirty="0"/>
              <a:t>: </a:t>
            </a:r>
            <a:r>
              <a:rPr lang="en-IN" sz="3200" dirty="0">
                <a:hlinkClick r:id="rId2"/>
              </a:rPr>
              <a:t>Srividya.polneni@gmail.com</a:t>
            </a:r>
            <a:r>
              <a:rPr lang="en-IN" sz="3200" dirty="0"/>
              <a:t> , </a:t>
            </a:r>
            <a:r>
              <a:rPr lang="en-IN" sz="3200" dirty="0" err="1"/>
              <a:t>Linkedln</a:t>
            </a:r>
            <a:r>
              <a:rPr lang="en-IN" sz="3200" dirty="0"/>
              <a:t>:  </a:t>
            </a:r>
            <a:r>
              <a:rPr lang="en-IN" sz="3200" dirty="0" smtClean="0"/>
              <a:t>    </a:t>
            </a:r>
            <a:r>
              <a:rPr lang="en-IN" sz="3200" dirty="0" err="1" smtClean="0"/>
              <a:t>srividya</a:t>
            </a:r>
            <a:r>
              <a:rPr lang="en-IN" sz="3200" dirty="0" smtClean="0"/>
              <a:t> </a:t>
            </a:r>
            <a:r>
              <a:rPr lang="en-IN" sz="3200" dirty="0" err="1"/>
              <a:t>polneni</a:t>
            </a:r>
            <a:endParaRPr lang="en-IN" sz="3200" dirty="0"/>
          </a:p>
          <a:p>
            <a:pPr lvl="0">
              <a:spcBef>
                <a:spcPct val="20000"/>
              </a:spcBef>
              <a:defRPr/>
            </a:pPr>
            <a:r>
              <a:rPr lang="en-IN" sz="3200" dirty="0"/>
              <a:t> </a:t>
            </a:r>
            <a:r>
              <a:rPr lang="en-IN" sz="3200" dirty="0" smtClean="0"/>
              <a:t>3. </a:t>
            </a:r>
            <a:r>
              <a:rPr lang="en-IN" sz="3200" dirty="0" err="1" smtClean="0"/>
              <a:t>Sashi</a:t>
            </a:r>
            <a:r>
              <a:rPr lang="en-IN" sz="3200" dirty="0" smtClean="0"/>
              <a:t> </a:t>
            </a:r>
            <a:r>
              <a:rPr lang="en-IN" sz="3200" dirty="0" err="1" smtClean="0"/>
              <a:t>Preetham</a:t>
            </a:r>
            <a:r>
              <a:rPr lang="en-IN" sz="3200" dirty="0" smtClean="0"/>
              <a:t>( B.TECH, CSE-4</a:t>
            </a:r>
            <a:r>
              <a:rPr lang="en-IN" sz="3200" baseline="30000" dirty="0" smtClean="0"/>
              <a:t>th</a:t>
            </a:r>
            <a:r>
              <a:rPr lang="en-IN" sz="3200" dirty="0" smtClean="0"/>
              <a:t> year)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3200" dirty="0"/>
              <a:t>    Email: preetham.p1997@gmail.com </a:t>
            </a:r>
            <a:r>
              <a:rPr lang="en-IN" sz="3200" dirty="0" smtClean="0"/>
              <a:t>, </a:t>
            </a:r>
            <a:r>
              <a:rPr lang="en-IN" sz="3200" dirty="0" err="1" smtClean="0"/>
              <a:t>Linkedln:Sashi</a:t>
            </a:r>
            <a:r>
              <a:rPr lang="en-IN" sz="3200" dirty="0" smtClean="0"/>
              <a:t> </a:t>
            </a:r>
            <a:r>
              <a:rPr lang="en-IN" sz="3200" dirty="0" err="1" smtClean="0"/>
              <a:t>Preetham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3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305800" cy="1143000"/>
          </a:xfrm>
        </p:spPr>
        <p:txBody>
          <a:bodyPr/>
          <a:lstStyle/>
          <a:p>
            <a:r>
              <a:rPr lang="en-US" dirty="0" smtClean="0"/>
              <a:t>THANK YOU..!!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124200"/>
            <a:ext cx="670560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i="1" dirty="0" smtClean="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“If there is magic on this planet, it is contained in water.”  </a:t>
            </a:r>
          </a:p>
          <a:p>
            <a:r>
              <a:rPr lang="en" sz="1050" i="1" dirty="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050" i="1" dirty="0" smtClean="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                                                                                                                                                    </a:t>
            </a:r>
            <a:r>
              <a:rPr lang="en" sz="1050" i="1" dirty="0" smtClean="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Loren Eiseley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of where water is being was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3124200" cy="4165601"/>
          </a:xfrm>
          <a:prstGeom prst="rect">
            <a:avLst/>
          </a:prstGeom>
          <a:noFill/>
        </p:spPr>
      </p:pic>
      <p:pic>
        <p:nvPicPr>
          <p:cNvPr id="1028" name="Picture 4" descr="Image result for images of where water is being was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209800"/>
            <a:ext cx="3905250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Causes</a:t>
            </a:r>
            <a:endParaRPr/>
          </a:p>
        </p:txBody>
      </p:sp>
      <p:sp>
        <p:nvSpPr>
          <p:cNvPr id="7" name="Google Shape;8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800" dirty="0" smtClean="0">
                <a:sym typeface="Arial"/>
              </a:rPr>
              <a:t>Growing Population</a:t>
            </a:r>
            <a:endParaRPr lang="en-US" sz="2800" dirty="0" smtClean="0">
              <a:sym typeface="Arial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800" dirty="0" smtClean="0">
                <a:sym typeface="Arial"/>
              </a:rPr>
              <a:t>Adverse </a:t>
            </a:r>
            <a:r>
              <a:rPr lang="en" sz="2800" dirty="0">
                <a:sym typeface="Arial"/>
              </a:rPr>
              <a:t>Environmental </a:t>
            </a:r>
            <a:r>
              <a:rPr lang="en" sz="2800" dirty="0" smtClean="0">
                <a:sym typeface="Arial"/>
              </a:rPr>
              <a:t>Conditions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800" dirty="0" smtClean="0">
                <a:sym typeface="Arial"/>
              </a:rPr>
              <a:t>But </a:t>
            </a:r>
            <a:r>
              <a:rPr lang="en" sz="2800" dirty="0">
                <a:sym typeface="Arial"/>
              </a:rPr>
              <a:t>most importantly wastage of water</a:t>
            </a:r>
            <a:r>
              <a:rPr lang="en" sz="2800" dirty="0" smtClean="0">
                <a:sym typeface="Arial"/>
              </a:rPr>
              <a:t>!</a:t>
            </a:r>
          </a:p>
          <a:p>
            <a:pPr>
              <a:buNone/>
            </a:pPr>
            <a:r>
              <a:rPr lang="en-US" sz="2800" b="1" dirty="0" smtClean="0"/>
              <a:t>  </a:t>
            </a:r>
            <a:r>
              <a:rPr lang="en-US" sz="2800" b="1" dirty="0" smtClean="0"/>
              <a:t> According </a:t>
            </a:r>
            <a:r>
              <a:rPr lang="en-US" sz="2800" b="1" dirty="0" smtClean="0"/>
              <a:t>to the survey , From  “The Hindu”</a:t>
            </a:r>
          </a:p>
          <a:p>
            <a:pPr>
              <a:buNone/>
            </a:pPr>
            <a:r>
              <a:rPr lang="en-US" sz="2800" b="1" dirty="0" smtClean="0"/>
              <a:t>   </a:t>
            </a:r>
            <a:r>
              <a:rPr lang="en-US" sz="2800" b="1" dirty="0" smtClean="0"/>
              <a:t>a human being waste 15-60 liters</a:t>
            </a:r>
            <a:r>
              <a:rPr lang="en-US" sz="2800" dirty="0" smtClean="0"/>
              <a:t> of water unnecessarily per day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  </a:t>
            </a:r>
            <a:r>
              <a:rPr lang="en-US" sz="2800" dirty="0" smtClean="0"/>
              <a:t>30*365=10,950 liters(on an average)</a:t>
            </a:r>
            <a:r>
              <a:rPr lang="en-US" sz="2800" b="1" dirty="0" smtClean="0"/>
              <a:t>which is equal to 7,300 -12,000litres</a:t>
            </a:r>
            <a:r>
              <a:rPr lang="en-US" sz="2800" dirty="0" smtClean="0"/>
              <a:t> of water per year. </a:t>
            </a:r>
            <a:endParaRPr lang="en" sz="2800" dirty="0" smtClean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2800" b="1" dirty="0" smtClean="0"/>
              <a:t> </a:t>
            </a:r>
            <a:endParaRPr sz="280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do?</a:t>
            </a:r>
            <a:endParaRPr/>
          </a:p>
        </p:txBody>
      </p:sp>
      <p:sp>
        <p:nvSpPr>
          <p:cNvPr id="5" name="Google Shape;95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“ What gets Measured gets Managed “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Define consumer profiles</a:t>
            </a:r>
            <a:endParaRPr sz="2800"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Measure water consumption</a:t>
            </a:r>
            <a:endParaRPr sz="2800"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Deduce optimum water usage metrics per customer</a:t>
            </a:r>
            <a:endParaRPr sz="2800"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Help authorities to Negatively Incentivize the wastage</a:t>
            </a:r>
            <a:endParaRPr sz="2800"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this??</a:t>
            </a:r>
            <a:endParaRPr lang="en-US" dirty="0"/>
          </a:p>
        </p:txBody>
      </p:sp>
      <p:sp>
        <p:nvSpPr>
          <p:cNvPr id="4" name="Google Shape;102;p18"/>
          <p:cNvSpPr txBox="1">
            <a:spLocks/>
          </p:cNvSpPr>
          <p:nvPr/>
        </p:nvSpPr>
        <p:spPr>
          <a:xfrm>
            <a:off x="311700" y="1676399"/>
            <a:ext cx="8520600" cy="2902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marR="0" lvl="0" indent="-3683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ea typeface="Arial"/>
                <a:cs typeface="Arial"/>
                <a:sym typeface="Arial"/>
              </a:rPr>
              <a:t>Housing societies &amp; gated communities</a:t>
            </a:r>
          </a:p>
          <a:p>
            <a:pPr marL="457200" marR="0" lvl="0" indent="-3683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Apartments blocks </a:t>
            </a:r>
          </a:p>
          <a:p>
            <a:pPr marL="457200" marR="0" lvl="0" indent="-3683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ea typeface="Arial"/>
                <a:cs typeface="Arial"/>
                <a:sym typeface="Arial"/>
              </a:rPr>
              <a:t>Industrial Areas</a:t>
            </a:r>
          </a:p>
          <a:p>
            <a:pPr marL="457200" marR="0" lvl="0" indent="-3683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ea typeface="Arial"/>
                <a:cs typeface="Arial"/>
                <a:sym typeface="Arial"/>
              </a:rPr>
              <a:t>Water Distribution &amp; Management Departments of Cities</a:t>
            </a:r>
          </a:p>
          <a:p>
            <a:pPr marL="457200" marR="0" lvl="0" indent="-3683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Arial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ea typeface="Arial"/>
                <a:cs typeface="Arial"/>
                <a:sym typeface="Arial"/>
              </a:rPr>
              <a:t>Facilities Management Companies</a:t>
            </a:r>
          </a:p>
          <a:p>
            <a:pPr marL="4572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build ?</a:t>
            </a:r>
            <a:endParaRPr lang="en-US" dirty="0"/>
          </a:p>
        </p:txBody>
      </p:sp>
      <p:sp>
        <p:nvSpPr>
          <p:cNvPr id="4" name="Google Shape;109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7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An IoT-enabled Water Meter </a:t>
            </a:r>
            <a:endParaRPr sz="2800"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A Mobile App for review, monitor and control flow</a:t>
            </a:r>
            <a:endParaRPr sz="2800"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Cloud storage of consumption data</a:t>
            </a:r>
            <a:endParaRPr sz="2800"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800" dirty="0">
                <a:ea typeface="Arial"/>
                <a:cs typeface="Arial"/>
                <a:sym typeface="Arial"/>
              </a:rPr>
              <a:t>Web App to monitor aggregate consumption data</a:t>
            </a:r>
            <a:endParaRPr sz="2800"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30" t="11962" r="45992" b="12577"/>
          <a:stretch>
            <a:fillRect/>
          </a:stretch>
        </p:blipFill>
        <p:spPr>
          <a:xfrm>
            <a:off x="0" y="0"/>
            <a:ext cx="2133600" cy="3122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34" t="11910" r="23209" b="9283"/>
          <a:stretch>
            <a:fillRect/>
          </a:stretch>
        </p:blipFill>
        <p:spPr>
          <a:xfrm>
            <a:off x="2209800" y="0"/>
            <a:ext cx="2239010" cy="312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97" t="12018" r="23761" b="7859"/>
          <a:stretch>
            <a:fillRect/>
          </a:stretch>
        </p:blipFill>
        <p:spPr>
          <a:xfrm>
            <a:off x="4495800" y="0"/>
            <a:ext cx="2286000" cy="312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1834" y="1"/>
            <a:ext cx="2442166" cy="3276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34" t="13024" r="24700"/>
          <a:stretch>
            <a:fillRect/>
          </a:stretch>
        </p:blipFill>
        <p:spPr>
          <a:xfrm>
            <a:off x="0" y="3048000"/>
            <a:ext cx="2561091" cy="38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122" t="27885" r="38091" b="12121"/>
          <a:stretch/>
        </p:blipFill>
        <p:spPr>
          <a:xfrm>
            <a:off x="2590800" y="3124200"/>
            <a:ext cx="2271059" cy="358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45" t="27397" r="44697" b="7716"/>
          <a:stretch>
            <a:fillRect/>
          </a:stretch>
        </p:blipFill>
        <p:spPr>
          <a:xfrm>
            <a:off x="4876800" y="3429000"/>
            <a:ext cx="2245360" cy="297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204" t="27611" r="46553" b="7198"/>
          <a:stretch/>
        </p:blipFill>
        <p:spPr>
          <a:xfrm>
            <a:off x="7086600" y="3429000"/>
            <a:ext cx="1855304" cy="2667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78372" y="609601"/>
            <a:ext cx="8453928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192600" y="1633633"/>
            <a:ext cx="2189700" cy="4045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Step 1: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Devices are installed at the consumer points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382300" y="1633633"/>
            <a:ext cx="2189700" cy="4045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2: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Register users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0" y="1633633"/>
            <a:ext cx="2189700" cy="4045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3: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End user uses app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6761700" y="1633633"/>
            <a:ext cx="2189700" cy="4045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Step 4: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Society manager aggregates  Consumption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92600" y="5679233"/>
            <a:ext cx="8758800" cy="85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Consumption Data is stored in cloud. Insights derived on standard metrics.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</a:t>
            </a:r>
            <a:endParaRPr lang="en-US" dirty="0"/>
          </a:p>
        </p:txBody>
      </p:sp>
      <p:pic>
        <p:nvPicPr>
          <p:cNvPr id="4" name="Content Placeholder 3" descr="Sagely Dashboa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4453738"/>
            <a:ext cx="4349701" cy="2099462"/>
          </a:xfrm>
        </p:spPr>
      </p:pic>
      <p:pic>
        <p:nvPicPr>
          <p:cNvPr id="5" name="Picture 4" descr="Sagel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219200"/>
            <a:ext cx="4066292" cy="2953755"/>
          </a:xfrm>
          <a:prstGeom prst="rect">
            <a:avLst/>
          </a:prstGeom>
        </p:spPr>
      </p:pic>
      <p:pic>
        <p:nvPicPr>
          <p:cNvPr id="6" name="Google Shape;129;p21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914400" y="4572000"/>
            <a:ext cx="2680138" cy="194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267</Words>
  <Application>Microsoft Office PowerPoint</Application>
  <PresentationFormat>On-screen Show (4:3)</PresentationFormat>
  <Paragraphs>61</Paragraphs>
  <Slides>12</Slides>
  <Notes>1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Sagely Solutions  </vt:lpstr>
      <vt:lpstr>Slide 2</vt:lpstr>
      <vt:lpstr>Causes</vt:lpstr>
      <vt:lpstr>What did we do?</vt:lpstr>
      <vt:lpstr>Who needs this??</vt:lpstr>
      <vt:lpstr>What did we build ?</vt:lpstr>
      <vt:lpstr>Slide 7</vt:lpstr>
      <vt:lpstr>How does it work?</vt:lpstr>
      <vt:lpstr>Our App</vt:lpstr>
      <vt:lpstr>Working Video </vt:lpstr>
      <vt:lpstr>THE TEAM</vt:lpstr>
      <vt:lpstr>THANK YOU..!!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sss</dc:creator>
  <cp:lastModifiedBy>sss</cp:lastModifiedBy>
  <cp:revision>14</cp:revision>
  <dcterms:created xsi:type="dcterms:W3CDTF">2019-05-13T00:47:29Z</dcterms:created>
  <dcterms:modified xsi:type="dcterms:W3CDTF">2019-05-13T02:53:54Z</dcterms:modified>
</cp:coreProperties>
</file>