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Economica" charset="0"/>
      <p:regular r:id="rId20"/>
      <p:bold r:id="rId21"/>
      <p:italic r:id="rId22"/>
      <p:boldItalic r:id="rId23"/>
    </p:embeddedFont>
    <p:embeddedFont>
      <p:font typeface="Open Sans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Lora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2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654a24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654a24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the video here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654a242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654a242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road map image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654a242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654a242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654a242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654a242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654a24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654a242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654a25c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654a25c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654a24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654a24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654a25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654a25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654a24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654a24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654a2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654a2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654a242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654a242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654a242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654a242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654a242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654a242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654a242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654a242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654a242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654a242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654a242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654a242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sss\Downloads\Sagely1.mp4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20900" y="3497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. Like . Water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377975" y="0"/>
            <a:ext cx="17660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526" y="1314476"/>
            <a:ext cx="2106900" cy="21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998483"/>
            <a:ext cx="8520600" cy="683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Me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051034"/>
            <a:ext cx="8520600" cy="3528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Video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325" y="5255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7144"/>
            <a:ext cx="1838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agely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313793" y="1681655"/>
            <a:ext cx="5402317" cy="31682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78676" y="704193"/>
            <a:ext cx="8653624" cy="704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are you in your journey?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Completed our pilot testing individual houses and apartments.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24"/>
          <p:cNvPicPr preferRelativeResize="0"/>
          <p:nvPr/>
        </p:nvPicPr>
        <p:blipFill>
          <a:blip r:embed="rId5">
            <a:alphaModFix/>
          </a:blip>
          <a:srcRect t="13620" b="5061"/>
          <a:stretch>
            <a:fillRect/>
          </a:stretch>
        </p:blipFill>
        <p:spPr>
          <a:xfrm>
            <a:off x="588579" y="1965435"/>
            <a:ext cx="6821214" cy="27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lide Number Placeholder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630620" y="746234"/>
            <a:ext cx="8201679" cy="6516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they know about you?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 Sales to Gated Communities and Apartment Blocks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Reseller Agreements with existing meter channel partners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Social Media Marketing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767255"/>
            <a:ext cx="8520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need this?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212190" cy="2936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n-US" sz="22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2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buSzPts val="1100"/>
              <a:buFont typeface="Arial" pitchFamily="34" charset="0"/>
              <a:buChar char="•"/>
            </a:pPr>
            <a:r>
              <a:rPr lang="en" sz="2200" b="1" dirty="0" smtClean="0">
                <a:latin typeface="+mj-lt"/>
                <a:ea typeface="Calibri"/>
                <a:cs typeface="Calibri"/>
                <a:sym typeface="Calibri"/>
              </a:rPr>
              <a:t>Growth </a:t>
            </a:r>
            <a:r>
              <a:rPr lang="en" sz="2200" b="1" dirty="0" smtClean="0">
                <a:latin typeface="+mj-lt"/>
                <a:ea typeface="Calibri"/>
                <a:cs typeface="Calibri"/>
                <a:sym typeface="Calibri"/>
              </a:rPr>
              <a:t>in Housing Sector</a:t>
            </a:r>
          </a:p>
          <a:p>
            <a:pPr marL="0" lvl="0" indent="0" algn="just">
              <a:buSzPts val="1100"/>
              <a:buNone/>
            </a:pPr>
            <a:r>
              <a:rPr lang="en-US" sz="2200" dirty="0" smtClean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Growth of Apartments has been increased to 55%  in Hyderabad. </a:t>
            </a:r>
          </a:p>
          <a:p>
            <a:pPr marL="0" lvl="0" indent="0" algn="just">
              <a:buSzPts val="1100"/>
              <a:buFont typeface="Arial" pitchFamily="34" charset="0"/>
              <a:buChar char="•"/>
            </a:pPr>
            <a:r>
              <a:rPr lang="en" sz="2200" b="1" dirty="0" smtClean="0">
                <a:latin typeface="+mj-lt"/>
                <a:ea typeface="Calibri"/>
                <a:cs typeface="Calibri"/>
                <a:sym typeface="Calibri"/>
              </a:rPr>
              <a:t>Smart </a:t>
            </a:r>
            <a:r>
              <a:rPr lang="en" sz="2200" b="1" dirty="0">
                <a:latin typeface="+mj-lt"/>
                <a:ea typeface="Calibri"/>
                <a:cs typeface="Calibri"/>
                <a:sym typeface="Calibri"/>
              </a:rPr>
              <a:t>City </a:t>
            </a:r>
            <a:r>
              <a:rPr lang="en" sz="2200" b="1" dirty="0" smtClean="0">
                <a:latin typeface="+mj-lt"/>
                <a:ea typeface="Calibri"/>
                <a:cs typeface="Calibri"/>
                <a:sym typeface="Calibri"/>
              </a:rPr>
              <a:t>Initiatives</a:t>
            </a:r>
          </a:p>
          <a:p>
            <a:pPr marL="0" lvl="0" indent="0" algn="just">
              <a:buSzPts val="1100"/>
              <a:buNone/>
            </a:pPr>
            <a:r>
              <a:rPr lang="en" sz="2200" dirty="0" smtClean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India have initiated to develop 100 smart cities in which this  device will be useful.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buSzPts val="1100"/>
              <a:buFont typeface="Arial" pitchFamily="34" charset="0"/>
              <a:buChar char="•"/>
            </a:pPr>
            <a:r>
              <a:rPr lang="en" sz="2200" b="1" dirty="0" smtClean="0">
                <a:latin typeface="+mj-lt"/>
                <a:ea typeface="Calibri"/>
                <a:cs typeface="Calibri"/>
                <a:sym typeface="Calibri"/>
              </a:rPr>
              <a:t>Global focus on Water Scarcity</a:t>
            </a:r>
            <a:endParaRPr lang="en-US" sz="2200" b="1" dirty="0" smtClean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788276"/>
            <a:ext cx="8520600" cy="662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Cut a cheque for?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668" y="1486950"/>
            <a:ext cx="52482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557048" y="641131"/>
            <a:ext cx="8275252" cy="662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we are...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44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P. </a:t>
            </a:r>
            <a:r>
              <a:rPr lang="en-US" dirty="0" err="1" smtClean="0"/>
              <a:t>Shashi</a:t>
            </a:r>
            <a:r>
              <a:rPr lang="en-US" dirty="0" smtClean="0"/>
              <a:t> Preetham,4</a:t>
            </a:r>
            <a:r>
              <a:rPr lang="en-US" baseline="30000" dirty="0" smtClean="0"/>
              <a:t>th</a:t>
            </a:r>
            <a:r>
              <a:rPr lang="en-US" dirty="0" smtClean="0"/>
              <a:t> Year , ECE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err="1" smtClean="0"/>
              <a:t>Polneni</a:t>
            </a:r>
            <a:r>
              <a:rPr lang="en-US" dirty="0" smtClean="0"/>
              <a:t> SriVidya,3</a:t>
            </a:r>
            <a:r>
              <a:rPr lang="en-US" baseline="30000" dirty="0" smtClean="0"/>
              <a:t>rd</a:t>
            </a:r>
            <a:r>
              <a:rPr lang="en-US" dirty="0" smtClean="0"/>
              <a:t> Year </a:t>
            </a:r>
            <a:r>
              <a:rPr lang="en-US" dirty="0" smtClean="0"/>
              <a:t>, </a:t>
            </a:r>
            <a:r>
              <a:rPr lang="en-US" dirty="0" smtClean="0"/>
              <a:t>CSE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err="1" smtClean="0"/>
              <a:t>Sandeep</a:t>
            </a:r>
            <a:r>
              <a:rPr lang="en-US" dirty="0" smtClean="0"/>
              <a:t> Mittapally,3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Year , </a:t>
            </a:r>
            <a:r>
              <a:rPr lang="en-US" dirty="0" smtClean="0"/>
              <a:t>ECE </a:t>
            </a:r>
            <a:endParaRPr/>
          </a:p>
        </p:txBody>
      </p:sp>
      <p:pic>
        <p:nvPicPr>
          <p:cNvPr id="4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4" y="0"/>
            <a:ext cx="1583570" cy="6936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hacking this alone?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Ofcourse not! We have our Mentors and Advisors: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Sreedevi Devireddy, CEO -  SRiX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Raj Samala, Founder - Revalsys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Ravi Devulapally, Vice President - Technology &amp; Business Incubation, SRiX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Narsimulu Cinasi, Manager - IoT &amp; ESDM Center, SRiX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3" y="0"/>
            <a:ext cx="1446935" cy="5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630620"/>
            <a:ext cx="8520600" cy="840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9204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i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“If there is magic on this planet, it is contained in water.”  </a:t>
            </a:r>
            <a:r>
              <a:rPr lang="en" sz="1200" i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Loren Eiseley</a:t>
            </a:r>
            <a:endParaRPr sz="1200"/>
          </a:p>
        </p:txBody>
      </p:sp>
      <p:pic>
        <p:nvPicPr>
          <p:cNvPr id="4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4" y="0"/>
            <a:ext cx="1415404" cy="5780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09902" y="935420"/>
            <a:ext cx="8422397" cy="767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- the Elixir of Life - is Dying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r="69615"/>
          <a:stretch/>
        </p:blipFill>
        <p:spPr>
          <a:xfrm>
            <a:off x="7560675" y="0"/>
            <a:ext cx="1475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11700" y="1481960"/>
            <a:ext cx="8520600" cy="160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endParaRPr lang="en" sz="2200" dirty="0" smtClean="0">
              <a:solidFill>
                <a:srgbClr val="595959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en" sz="2200" dirty="0" smtClean="0">
                <a:solidFill>
                  <a:srgbClr val="595959"/>
                </a:solidFill>
              </a:rPr>
              <a:t>Water </a:t>
            </a:r>
            <a:r>
              <a:rPr lang="en" sz="2200" dirty="0">
                <a:solidFill>
                  <a:srgbClr val="595959"/>
                </a:solidFill>
              </a:rPr>
              <a:t>scarcity is a BIG problem</a:t>
            </a:r>
            <a:endParaRPr sz="2200">
              <a:solidFill>
                <a:srgbClr val="595959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en" sz="2200" dirty="0">
                <a:solidFill>
                  <a:srgbClr val="595959"/>
                </a:solidFill>
              </a:rPr>
              <a:t>Globally: 50% of Earth’s population in 2050 will live in drought.</a:t>
            </a:r>
            <a:endParaRPr sz="2200">
              <a:solidFill>
                <a:srgbClr val="595959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en" sz="2200" dirty="0">
                <a:solidFill>
                  <a:srgbClr val="595959"/>
                </a:solidFill>
              </a:rPr>
              <a:t>In India: In 11 years, Demand is going to be DOUBLE available supply of water</a:t>
            </a:r>
            <a:endParaRPr sz="2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595959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t="-4040" b="4040"/>
          <a:stretch/>
        </p:blipFill>
        <p:spPr>
          <a:xfrm>
            <a:off x="2343807" y="3394841"/>
            <a:ext cx="3962401" cy="158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40828" y="767255"/>
            <a:ext cx="7991472" cy="74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83476" y="1576551"/>
            <a:ext cx="8348824" cy="3415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 dirty="0">
                <a:latin typeface="+mj-lt"/>
                <a:sym typeface="Arial"/>
              </a:rPr>
              <a:t>Growing </a:t>
            </a:r>
            <a:r>
              <a:rPr lang="en" sz="2200" dirty="0" smtClean="0">
                <a:latin typeface="+mj-lt"/>
                <a:sym typeface="Arial"/>
              </a:rPr>
              <a:t>Population</a:t>
            </a:r>
            <a:endParaRPr lang="en-US" sz="2200" dirty="0" smtClean="0">
              <a:latin typeface="+mj-lt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 dirty="0" smtClean="0">
                <a:latin typeface="+mj-lt"/>
                <a:sym typeface="Arial"/>
              </a:rPr>
              <a:t>Adverse </a:t>
            </a:r>
            <a:r>
              <a:rPr lang="en" sz="2200" dirty="0">
                <a:latin typeface="+mj-lt"/>
                <a:sym typeface="Arial"/>
              </a:rPr>
              <a:t>Environmental </a:t>
            </a:r>
            <a:r>
              <a:rPr lang="en" sz="2200" dirty="0" smtClean="0">
                <a:latin typeface="+mj-lt"/>
                <a:sym typeface="Arial"/>
              </a:rPr>
              <a:t>Conditions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r>
              <a:rPr lang="en" sz="2200" dirty="0" smtClean="0">
                <a:latin typeface="+mj-lt"/>
                <a:sym typeface="Arial"/>
              </a:rPr>
              <a:t>   But </a:t>
            </a:r>
            <a:r>
              <a:rPr lang="en" sz="2200" dirty="0">
                <a:latin typeface="+mj-lt"/>
                <a:sym typeface="Arial"/>
              </a:rPr>
              <a:t>most importantly wastage of water</a:t>
            </a:r>
            <a:r>
              <a:rPr lang="en" sz="2200" dirty="0" smtClean="0">
                <a:latin typeface="+mj-lt"/>
                <a:sym typeface="Arial"/>
              </a:rPr>
              <a:t>!</a:t>
            </a:r>
          </a:p>
          <a:p>
            <a:pPr>
              <a:buNone/>
            </a:pPr>
            <a:r>
              <a:rPr lang="en-US" sz="2200" b="1" dirty="0" smtClean="0">
                <a:latin typeface="+mj-lt"/>
              </a:rPr>
              <a:t>  According to the survey , From  “The Hindu”</a:t>
            </a:r>
          </a:p>
          <a:p>
            <a:pPr>
              <a:buNone/>
            </a:pPr>
            <a:r>
              <a:rPr lang="en-US" sz="2200" b="1" dirty="0" smtClean="0">
                <a:latin typeface="+mj-lt"/>
              </a:rPr>
              <a:t> a human being waste 15-60 liters</a:t>
            </a:r>
            <a:r>
              <a:rPr lang="en-US" sz="2200" dirty="0" smtClean="0">
                <a:latin typeface="+mj-lt"/>
              </a:rPr>
              <a:t> of water unnecessarily per day 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   30*365=10,950 liters(on an average)</a:t>
            </a:r>
            <a:r>
              <a:rPr lang="en-US" sz="2200" b="1" dirty="0" smtClean="0">
                <a:latin typeface="+mj-lt"/>
              </a:rPr>
              <a:t>which is equal to 7,300 -12,000litres</a:t>
            </a:r>
            <a:r>
              <a:rPr lang="en-US" sz="2200" dirty="0" smtClean="0">
                <a:latin typeface="+mj-lt"/>
              </a:rPr>
              <a:t> of water per year. </a:t>
            </a:r>
            <a:endParaRPr lang="en" sz="2200" dirty="0" smtClean="0">
              <a:solidFill>
                <a:srgbClr val="595959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2400" b="1" dirty="0" smtClean="0"/>
              <a:t> 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69615"/>
          <a:stretch/>
        </p:blipFill>
        <p:spPr>
          <a:xfrm>
            <a:off x="7560675" y="0"/>
            <a:ext cx="1475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641130" y="704193"/>
            <a:ext cx="8191169" cy="662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090100" cy="3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Consumption data is available only at a very high level.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Data collection systems are limited in their coverage, robustness and efficiency.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Data collection procedures &amp; tools are technologically outdated, unreliable and not in real time.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Eg: 30 days is the average time it takes to find and fix a leak in a water pipe for any city department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560675" y="0"/>
            <a:ext cx="15833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38325" cy="7567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5310" y="746233"/>
            <a:ext cx="8516989" cy="735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“ What gets Measured gets Managed “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Define consumer profiles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Measure water consumption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Deduce optimum water usage metrics per customer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Help authorities to Negatively Incentivize the wastage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420127" y="0"/>
            <a:ext cx="1723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5255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830316" y="725214"/>
            <a:ext cx="8001983" cy="63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uses/needs this ?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Housing societies &amp; gated communities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Apartments blocks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Industrial Areas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Water Distribution &amp; Management Departments of Cities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Facilities Management Companies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490400" y="0"/>
            <a:ext cx="1573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3" y="0"/>
            <a:ext cx="1838325" cy="7882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578068" y="788275"/>
            <a:ext cx="8254231" cy="630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build?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An IoT-enabled Water Meter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 Mobile App for review, monitor and control flow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Cloud storage of consumption data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Web App to monitor aggregate consumption data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490400" y="0"/>
            <a:ext cx="1573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78372" y="651641"/>
            <a:ext cx="8453928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192600" y="1225225"/>
            <a:ext cx="2189700" cy="303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1: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Devices are installed at the consumer points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490400" y="0"/>
            <a:ext cx="157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382300" y="1225225"/>
            <a:ext cx="2189700" cy="303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2: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Register users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0" y="1225225"/>
            <a:ext cx="2189700" cy="303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3: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End user uses app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6761700" y="1225225"/>
            <a:ext cx="2189700" cy="303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4: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Society manager aggregates  Consumption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92600" y="4259425"/>
            <a:ext cx="8758800" cy="64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Consumption Data is stored in cloud. Insights derived on standard metrics.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325" y="0"/>
            <a:ext cx="2352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0"/>
            <a:ext cx="1702676" cy="73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52248" y="756745"/>
            <a:ext cx="9042507" cy="74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it work?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r="62169"/>
          <a:stretch/>
        </p:blipFill>
        <p:spPr>
          <a:xfrm>
            <a:off x="7256650" y="-1"/>
            <a:ext cx="188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45" y="1471449"/>
            <a:ext cx="2680138" cy="194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2441" y="0"/>
            <a:ext cx="2091559" cy="103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3" y="0"/>
            <a:ext cx="1838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agely Dashboar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36" y="3584029"/>
            <a:ext cx="2866699" cy="1383664"/>
          </a:xfrm>
          <a:prstGeom prst="rect">
            <a:avLst/>
          </a:prstGeom>
        </p:spPr>
      </p:pic>
      <p:pic>
        <p:nvPicPr>
          <p:cNvPr id="9" name="Picture 8" descr="cloud (1)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1" y="3492719"/>
            <a:ext cx="2617076" cy="1472105"/>
          </a:xfrm>
          <a:prstGeom prst="rect">
            <a:avLst/>
          </a:prstGeom>
        </p:spPr>
      </p:pic>
      <p:pic>
        <p:nvPicPr>
          <p:cNvPr id="10" name="Picture 9" descr="Sagely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6786" y="1394676"/>
            <a:ext cx="2836212" cy="184645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501</Words>
  <PresentationFormat>On-screen Show (16:9)</PresentationFormat>
  <Paragraphs>107</Paragraphs>
  <Slides>17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Economica</vt:lpstr>
      <vt:lpstr>Open Sans</vt:lpstr>
      <vt:lpstr>Nunito</vt:lpstr>
      <vt:lpstr>Calibri</vt:lpstr>
      <vt:lpstr>Lora</vt:lpstr>
      <vt:lpstr>Luxe</vt:lpstr>
      <vt:lpstr>Slide 1</vt:lpstr>
      <vt:lpstr>Water - the Elixir of Life - is Dying</vt:lpstr>
      <vt:lpstr>Causes</vt:lpstr>
      <vt:lpstr>Why?</vt:lpstr>
      <vt:lpstr>What did we do?</vt:lpstr>
      <vt:lpstr>Who uses/needs this ?</vt:lpstr>
      <vt:lpstr>What did we build?</vt:lpstr>
      <vt:lpstr>How does it work?</vt:lpstr>
      <vt:lpstr>Does it work?</vt:lpstr>
      <vt:lpstr>Show Me</vt:lpstr>
      <vt:lpstr>Where are you in your journey?</vt:lpstr>
      <vt:lpstr>How will they know about you?</vt:lpstr>
      <vt:lpstr>How many need this?</vt:lpstr>
      <vt:lpstr>Cut a cheque for?</vt:lpstr>
      <vt:lpstr>And we are...</vt:lpstr>
      <vt:lpstr>Are you hacking this alone?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Srividya Polneni</dc:creator>
  <cp:lastModifiedBy>sss</cp:lastModifiedBy>
  <cp:revision>8</cp:revision>
  <dcterms:modified xsi:type="dcterms:W3CDTF">2019-03-08T14:00:14Z</dcterms:modified>
</cp:coreProperties>
</file>