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81" r:id="rId12"/>
    <p:sldId id="268" r:id="rId13"/>
    <p:sldId id="269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83" r:id="rId22"/>
    <p:sldId id="276" r:id="rId23"/>
    <p:sldId id="278" r:id="rId24"/>
    <p:sldId id="277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36F8664-FC9F-47DD-8C3E-7C6A872423D2}" type="datetime1">
              <a:rPr lang="en-US" smtClean="0"/>
              <a:t>12/7/2016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128FC31-E24F-4B42-87E0-4C5A28501D71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E915EC4-6CD0-459A-BFB9-FD2F04EB5DAF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A7D4079-0304-4AAD-A65D-31D72254F581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9B2B671-B3FB-43E5-BE09-9B85B66D9548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354322B-592D-40E2-9534-3F295AFA4A61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7580DA7-204E-4CBC-AA14-F4F49DE5C4A4}" type="datetime1">
              <a:rPr lang="en-US" smtClean="0"/>
              <a:t>12/7/2016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CE70751-A953-4ABE-9022-3C80C0C63FDF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DF437DF4-7664-4255-8888-5F6126B02486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93C9F01-06A3-4880-B9F1-ED3764E51210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D51A0B8-8FF1-41E7-A84B-168043FDF644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0DF52E4-4CEA-4C64-AECC-FAC74645CB58}" type="datetime1">
              <a:rPr lang="en-US" smtClean="0"/>
              <a:t>12/7/2016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dirty="0"/>
              <a:t>Presented by Team Bazinga:</a:t>
            </a:r>
          </a:p>
          <a:p>
            <a:pPr algn="r"/>
            <a:r>
              <a:rPr lang="en-US" dirty="0"/>
              <a:t>Arpit Chandra</a:t>
            </a:r>
          </a:p>
          <a:p>
            <a:pPr algn="r"/>
            <a:r>
              <a:rPr lang="en-US" dirty="0"/>
              <a:t>Shashank Kava</a:t>
            </a:r>
          </a:p>
          <a:p>
            <a:pPr algn="r"/>
            <a:r>
              <a:rPr lang="en-US" dirty="0"/>
              <a:t>Khushal Navani</a:t>
            </a:r>
          </a:p>
          <a:p>
            <a:pPr algn="r"/>
            <a:r>
              <a:rPr lang="en-US" dirty="0"/>
              <a:t>Prerak Sheth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IMDB Movie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056115"/>
            <a:ext cx="4627434" cy="1008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289450"/>
            <a:ext cx="46274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INST 627: Data Analytics for Information Professionals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76113" y="3425687"/>
            <a:ext cx="4619625" cy="34455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2987" y="0"/>
            <a:ext cx="4619625" cy="34455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019718" y="3445565"/>
            <a:ext cx="4619625" cy="3412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018489" y="0"/>
            <a:ext cx="4619625" cy="34455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1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Conclusion:</a:t>
            </a:r>
          </a:p>
          <a:p>
            <a:pPr lvl="0"/>
            <a:r>
              <a:rPr lang="en-US" dirty="0"/>
              <a:t>With an increase in the number of like for the director by 1, the gross revenue for the movie increases by 2334.</a:t>
            </a:r>
          </a:p>
          <a:p>
            <a:pPr lvl="0"/>
            <a:r>
              <a:rPr lang="en-US" dirty="0"/>
              <a:t>With an increase in the number of like for the first actor by 1, the gross revenue for the movie increases by 205.2.</a:t>
            </a:r>
          </a:p>
          <a:p>
            <a:pPr lvl="0"/>
            <a:r>
              <a:rPr lang="en-US" dirty="0"/>
              <a:t>With an increase in the number of like for the second actor by 1, the gross revenue for the movie increases by 1695.</a:t>
            </a:r>
          </a:p>
          <a:p>
            <a:pPr lvl="0"/>
            <a:r>
              <a:rPr lang="en-US" dirty="0"/>
              <a:t>With an increase in the number of like for the third actor by 1, the gross revenue for the movie increases by 8480.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effect of number of user and critic reviews on the IMDB score?</a:t>
            </a:r>
          </a:p>
          <a:p>
            <a:endParaRPr lang="en-US" dirty="0"/>
          </a:p>
          <a:p>
            <a:r>
              <a:rPr lang="en-US" b="1" dirty="0"/>
              <a:t>Independent Variables: </a:t>
            </a:r>
            <a:r>
              <a:rPr lang="en-US" dirty="0"/>
              <a:t>Number of user reviews (Ratio), Number of critic reviews (Ratio)</a:t>
            </a:r>
          </a:p>
          <a:p>
            <a:endParaRPr lang="en-US" dirty="0"/>
          </a:p>
          <a:p>
            <a:r>
              <a:rPr lang="en-US" b="1" dirty="0"/>
              <a:t>Dependent Variables: </a:t>
            </a:r>
            <a:r>
              <a:rPr lang="en-US" dirty="0"/>
              <a:t>IMDB Score (Interval)</a:t>
            </a:r>
          </a:p>
          <a:p>
            <a:endParaRPr lang="en-US" dirty="0"/>
          </a:p>
          <a:p>
            <a:r>
              <a:rPr lang="en-US" b="1" dirty="0"/>
              <a:t>Multiple Regression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Hypothesis (Ho):</a:t>
            </a:r>
            <a:r>
              <a:rPr lang="en-US" dirty="0"/>
              <a:t> There is no correlation between the IMDB score (outcome) and Number of user reviews, Number of critic reviews(Predictor).</a:t>
            </a:r>
          </a:p>
          <a:p>
            <a:r>
              <a:rPr lang="en-US" b="1" dirty="0"/>
              <a:t>Alternative Hypothesis (Ha): </a:t>
            </a:r>
            <a:r>
              <a:rPr lang="en-US" dirty="0"/>
              <a:t>There exists a correlation between the outcome variable and predictor variable.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Assumption: </a:t>
            </a:r>
            <a:r>
              <a:rPr lang="en-US" dirty="0"/>
              <a:t>Due to high correlation between the IVs we have ruled out “Number of user reviews” variable which makes our test a Linear Regression.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76" y="1874562"/>
            <a:ext cx="7414123" cy="4221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56236" y="34869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26956" y="249555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2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Conclusion:</a:t>
            </a:r>
          </a:p>
          <a:p>
            <a:r>
              <a:rPr lang="en-US" dirty="0"/>
              <a:t>With an increase in the number of critic reviews by 1, there is an increase in the IMDB score by 2.057e-03.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more number of genres for a movie appeal a larger audience (gross revenue)?</a:t>
            </a:r>
          </a:p>
          <a:p>
            <a:endParaRPr lang="en-US" dirty="0"/>
          </a:p>
          <a:p>
            <a:r>
              <a:rPr lang="en-US" b="1" dirty="0"/>
              <a:t>Dependent Variable: </a:t>
            </a:r>
            <a:r>
              <a:rPr lang="en-US" dirty="0"/>
              <a:t>Gross (Ratio)</a:t>
            </a:r>
          </a:p>
          <a:p>
            <a:endParaRPr lang="en-US" b="1" dirty="0"/>
          </a:p>
          <a:p>
            <a:r>
              <a:rPr lang="en-US" b="1" dirty="0"/>
              <a:t>Independent Variable: </a:t>
            </a:r>
            <a:r>
              <a:rPr lang="en-US" dirty="0"/>
              <a:t>Count Genres (interval as a zero value does not exist, a movie cannot not have a genre)</a:t>
            </a:r>
          </a:p>
          <a:p>
            <a:endParaRPr lang="en-US" dirty="0"/>
          </a:p>
          <a:p>
            <a:r>
              <a:rPr lang="en-US" b="1" dirty="0"/>
              <a:t>Correlation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Hypothesis (Ho): </a:t>
            </a:r>
            <a:r>
              <a:rPr lang="en-US" dirty="0"/>
              <a:t>There is no correlation between number of genres and its gross revenue earning i.e. r = 0</a:t>
            </a:r>
          </a:p>
          <a:p>
            <a:r>
              <a:rPr lang="en-US" b="1" dirty="0"/>
              <a:t>Alternate Hypothesis (Ha): </a:t>
            </a:r>
            <a:r>
              <a:rPr lang="en-US" dirty="0"/>
              <a:t>There exists a correlation between the number of genres and its gross revenue earning i.e. r≠0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98" y="2133186"/>
            <a:ext cx="8125302" cy="28496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pPr lvl="0"/>
            <a:r>
              <a:rPr lang="en-US" dirty="0"/>
              <a:t>Research Questions</a:t>
            </a:r>
          </a:p>
          <a:p>
            <a:pPr lvl="0"/>
            <a:r>
              <a:rPr lang="en-US" dirty="0"/>
              <a:t>Statistical Test</a:t>
            </a:r>
          </a:p>
          <a:p>
            <a:pPr lvl="0"/>
            <a:r>
              <a:rPr lang="en-US" dirty="0"/>
              <a:t>Conclusions</a:t>
            </a:r>
          </a:p>
          <a:p>
            <a:pPr lvl="0"/>
            <a:r>
              <a:rPr lang="en-US" dirty="0"/>
              <a:t>Limitations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34748" y="1245704"/>
            <a:ext cx="6016487" cy="44262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6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Conclusion:</a:t>
            </a:r>
          </a:p>
          <a:p>
            <a:r>
              <a:rPr lang="en-US" dirty="0"/>
              <a:t>Comparing the p-value with the level of significance, we reject the Null Hypothesis. The gross earnings of a movie have a weak correlation i.e. directly related with the number of genres by a moderate positive correlation factor of 0.19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data selection using third party tool Scrappy – as a result outlier movies have been selected</a:t>
            </a:r>
          </a:p>
          <a:p>
            <a:endParaRPr lang="en-US" dirty="0"/>
          </a:p>
          <a:p>
            <a:r>
              <a:rPr lang="en-US" dirty="0"/>
              <a:t>Temporal inconsistency of Facebook likes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Gross revenue and budget –currency conversion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Driven Decision Support System.</a:t>
            </a:r>
          </a:p>
          <a:p>
            <a:endParaRPr lang="en-US" dirty="0"/>
          </a:p>
          <a:p>
            <a:r>
              <a:rPr lang="en-US" dirty="0"/>
              <a:t>The two primary user of this system can be viewers/audience and production houses.</a:t>
            </a:r>
          </a:p>
          <a:p>
            <a:endParaRPr lang="en-US" dirty="0"/>
          </a:p>
          <a:p>
            <a:r>
              <a:rPr lang="en-US" dirty="0"/>
              <a:t>Help predict movie ratings prior to its release</a:t>
            </a:r>
          </a:p>
          <a:p>
            <a:endParaRPr lang="en-US" dirty="0"/>
          </a:p>
          <a:p>
            <a:r>
              <a:rPr lang="en-US" dirty="0"/>
              <a:t>Help production houses select a better cast</a:t>
            </a:r>
          </a:p>
          <a:p>
            <a:endParaRPr lang="en-US" dirty="0"/>
          </a:p>
          <a:p>
            <a:r>
              <a:rPr lang="en-US" dirty="0"/>
              <a:t>Optimize fund allocation and budgeting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6781" y="2809462"/>
            <a:ext cx="71561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Thank you!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selected an open dataset from </a:t>
            </a:r>
            <a:r>
              <a:rPr lang="en-US" dirty="0">
                <a:hlinkClick r:id="rId2"/>
              </a:rPr>
              <a:t>https://www.kaggle.com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dataset contains 5000+ movies scrapped from imdb website.</a:t>
            </a:r>
          </a:p>
          <a:p>
            <a:endParaRPr lang="en-US" dirty="0"/>
          </a:p>
          <a:p>
            <a:r>
              <a:rPr lang="en-US" dirty="0"/>
              <a:t>Data collected using python library, ‘</a:t>
            </a:r>
            <a:r>
              <a:rPr lang="en-US" dirty="0" err="1"/>
              <a:t>scrapy</a:t>
            </a:r>
            <a:r>
              <a:rPr lang="en-US" dirty="0"/>
              <a:t>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Unlimited information about movies can lead to confusion and frustration.</a:t>
            </a:r>
          </a:p>
          <a:p>
            <a:r>
              <a:rPr lang="en-US" dirty="0"/>
              <a:t>Viewers can’t decide what to watch.</a:t>
            </a:r>
          </a:p>
          <a:p>
            <a:r>
              <a:rPr lang="en-US" dirty="0"/>
              <a:t>Production houses can’t decide which movie to invest for the same reason.</a:t>
            </a:r>
          </a:p>
          <a:p>
            <a:r>
              <a:rPr lang="en-US" dirty="0"/>
              <a:t>The challenge is to find a quantifiable value about how successful a movie could be.</a:t>
            </a:r>
          </a:p>
          <a:p>
            <a:r>
              <a:rPr lang="en-US" dirty="0"/>
              <a:t>This value can provide meaningful insights to think tanks.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</a:t>
            </a:r>
            <a:r>
              <a:rPr lang="en-US" dirty="0"/>
              <a:t>: The population consists of all the movies released across the world till date and listed on IMDB.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Sample</a:t>
            </a:r>
            <a:r>
              <a:rPr lang="en-US" dirty="0"/>
              <a:t>: The sample is the set of 5043 movies collected using a “</a:t>
            </a:r>
            <a:r>
              <a:rPr lang="en-US" dirty="0" err="1"/>
              <a:t>scrapy</a:t>
            </a:r>
            <a:r>
              <a:rPr lang="en-US" dirty="0"/>
              <a:t>” library in python out of the population that consists of all the movies listed on IMDB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Sampling</a:t>
            </a:r>
            <a:r>
              <a:rPr lang="en-US" dirty="0"/>
              <a:t>: Random Sampling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Type of Study</a:t>
            </a:r>
            <a:r>
              <a:rPr lang="en-US" dirty="0"/>
              <a:t>: Observational</a:t>
            </a:r>
          </a:p>
          <a:p>
            <a:endParaRPr lang="en-US" dirty="0"/>
          </a:p>
          <a:p>
            <a:r>
              <a:rPr lang="en-US" b="1" dirty="0"/>
              <a:t>Level of Analysis</a:t>
            </a:r>
            <a:r>
              <a:rPr lang="en-US" dirty="0"/>
              <a:t>: Observation of a movie </a:t>
            </a:r>
            <a:r>
              <a:rPr lang="en-US" dirty="0" err="1"/>
              <a:t>i.e</a:t>
            </a:r>
            <a:r>
              <a:rPr lang="en-US" dirty="0"/>
              <a:t> gross, imdb score,  budget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higher number of Facebook likes for all the actors and directors suggest a higher gross revenue?</a:t>
            </a:r>
          </a:p>
          <a:p>
            <a:endParaRPr lang="en-US" dirty="0"/>
          </a:p>
          <a:p>
            <a:r>
              <a:rPr lang="en-US" b="1" dirty="0"/>
              <a:t>Independent Variables</a:t>
            </a:r>
            <a:r>
              <a:rPr lang="en-US" dirty="0"/>
              <a:t>: FB likes for actor 1 (Ratio), FB likes for actor 2 (Ratio), FB likes for actor 3 (Ratio), FB likes for the entire cast (Ratio), FB likes for director (Ratio)</a:t>
            </a:r>
          </a:p>
          <a:p>
            <a:endParaRPr lang="en-US" dirty="0"/>
          </a:p>
          <a:p>
            <a:r>
              <a:rPr lang="en-US" b="1" dirty="0"/>
              <a:t>Dependent Variables</a:t>
            </a:r>
            <a:r>
              <a:rPr lang="en-US" dirty="0"/>
              <a:t>: Gross Revenue (Ratio)</a:t>
            </a:r>
          </a:p>
          <a:p>
            <a:endParaRPr lang="en-US" dirty="0"/>
          </a:p>
          <a:p>
            <a:r>
              <a:rPr lang="en-US" b="1" dirty="0"/>
              <a:t>Multiple Regression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Stating the hypothesis:</a:t>
            </a:r>
          </a:p>
          <a:p>
            <a:r>
              <a:rPr lang="en-US" b="1" dirty="0"/>
              <a:t>Null Hypothesis (Ho): </a:t>
            </a:r>
            <a:r>
              <a:rPr lang="en-US" dirty="0"/>
              <a:t>There is no correlation between the outcome and the predictor variables.</a:t>
            </a:r>
          </a:p>
          <a:p>
            <a:r>
              <a:rPr lang="en-US" b="1" dirty="0"/>
              <a:t>Alternative Hypothesis (Ha): </a:t>
            </a:r>
            <a:r>
              <a:rPr lang="en-US" dirty="0"/>
              <a:t>There exists a correlation between the outcome and at least one of the predictor variables.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Assumption:</a:t>
            </a:r>
            <a:r>
              <a:rPr lang="en-US" dirty="0"/>
              <a:t> Due to high correlation between the IVs we have ruled out “likes for the entire cast”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04" y="1825625"/>
            <a:ext cx="6184726" cy="44988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828</Words>
  <Application>Microsoft Office PowerPoint</Application>
  <PresentationFormat>Widescreen</PresentationFormat>
  <Paragraphs>132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Times New Roman</vt:lpstr>
      <vt:lpstr>Wingdings</vt:lpstr>
      <vt:lpstr>Presentation level design</vt:lpstr>
      <vt:lpstr>Trends in IMDB Movie Dataset</vt:lpstr>
      <vt:lpstr>Agenda</vt:lpstr>
      <vt:lpstr>Introduction</vt:lpstr>
      <vt:lpstr>Motivation</vt:lpstr>
      <vt:lpstr>Population and Sample</vt:lpstr>
      <vt:lpstr>Methods</vt:lpstr>
      <vt:lpstr>Research Question 1</vt:lpstr>
      <vt:lpstr>Research Question 1</vt:lpstr>
      <vt:lpstr>Research Question 1</vt:lpstr>
      <vt:lpstr>PowerPoint Presentation</vt:lpstr>
      <vt:lpstr>Research Question 1</vt:lpstr>
      <vt:lpstr>Research Question 2</vt:lpstr>
      <vt:lpstr>Research Question 2</vt:lpstr>
      <vt:lpstr>Research Question 2</vt:lpstr>
      <vt:lpstr>PowerPoint Presentation</vt:lpstr>
      <vt:lpstr>Research Question 2</vt:lpstr>
      <vt:lpstr>Research Question 3</vt:lpstr>
      <vt:lpstr>Research Question 3</vt:lpstr>
      <vt:lpstr>Research Question 3</vt:lpstr>
      <vt:lpstr>PowerPoint Presentation</vt:lpstr>
      <vt:lpstr>Research Question 3</vt:lpstr>
      <vt:lpstr>Limitations</vt:lpstr>
      <vt:lpstr>Conclusion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2016-12-07T05:35:13Z</dcterms:created>
  <dcterms:modified xsi:type="dcterms:W3CDTF">2016-12-07T11:33:48Z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