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25" r:id="rId3"/>
    <p:sldId id="357" r:id="rId4"/>
    <p:sldId id="359" r:id="rId5"/>
    <p:sldId id="374" r:id="rId6"/>
    <p:sldId id="371" r:id="rId7"/>
    <p:sldId id="372" r:id="rId8"/>
    <p:sldId id="373" r:id="rId9"/>
    <p:sldId id="375" r:id="rId10"/>
    <p:sldId id="376" r:id="rId11"/>
    <p:sldId id="377" r:id="rId12"/>
    <p:sldId id="378" r:id="rId13"/>
    <p:sldId id="384" r:id="rId14"/>
    <p:sldId id="379" r:id="rId15"/>
    <p:sldId id="380" r:id="rId16"/>
    <p:sldId id="381" r:id="rId17"/>
    <p:sldId id="387" r:id="rId18"/>
    <p:sldId id="382" r:id="rId19"/>
    <p:sldId id="383" r:id="rId20"/>
    <p:sldId id="395" r:id="rId21"/>
    <p:sldId id="385" r:id="rId22"/>
    <p:sldId id="388" r:id="rId23"/>
    <p:sldId id="386" r:id="rId24"/>
    <p:sldId id="389" r:id="rId25"/>
    <p:sldId id="369" r:id="rId26"/>
    <p:sldId id="370" r:id="rId27"/>
    <p:sldId id="394" r:id="rId28"/>
    <p:sldId id="363" r:id="rId29"/>
    <p:sldId id="364" r:id="rId30"/>
    <p:sldId id="366" r:id="rId31"/>
    <p:sldId id="365" r:id="rId32"/>
    <p:sldId id="396" r:id="rId33"/>
    <p:sldId id="39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DML, JOIN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실무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7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GROUP BY</a:t>
            </a:r>
            <a:r>
              <a:rPr lang="en-US" altLang="ko-KR" dirty="0"/>
              <a:t>: </a:t>
            </a:r>
            <a:r>
              <a:rPr lang="ko-KR" altLang="en-US" dirty="0"/>
              <a:t>속성 값이 같은 </a:t>
            </a:r>
            <a:r>
              <a:rPr lang="ko-KR" altLang="en-US" dirty="0" err="1"/>
              <a:t>값끼리</a:t>
            </a:r>
            <a:r>
              <a:rPr lang="ko-KR" altLang="en-US" dirty="0"/>
              <a:t> 그룹을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HAVING</a:t>
            </a:r>
            <a:r>
              <a:rPr lang="en-US" altLang="ko-KR" sz="1600" dirty="0"/>
              <a:t>  </a:t>
            </a:r>
            <a:r>
              <a:rPr lang="ko-KR" altLang="en-US" sz="1600" dirty="0" err="1"/>
              <a:t>조건식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역할</a:t>
            </a:r>
          </a:p>
        </p:txBody>
      </p:sp>
    </p:spTree>
    <p:extLst>
      <p:ext uri="{BB962C8B-B14F-4D97-AF65-F5344CB8AC3E}">
        <p14:creationId xmlns:p14="http://schemas.microsoft.com/office/powerpoint/2010/main" val="15263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9592" y="4725144"/>
            <a:ext cx="7272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※ </a:t>
            </a:r>
            <a:r>
              <a:rPr lang="ko-KR" altLang="en-US" dirty="0">
                <a:solidFill>
                  <a:srgbClr val="C00000"/>
                </a:solidFill>
              </a:rPr>
              <a:t>주의사항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GROPU BY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투플을</a:t>
            </a:r>
            <a:r>
              <a:rPr lang="ko-KR" altLang="en-US" sz="1600" dirty="0"/>
              <a:t> 그룹으로 묶은 후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절에는 </a:t>
            </a:r>
            <a:r>
              <a:rPr lang="en-US" altLang="ko-KR" sz="1600" dirty="0"/>
              <a:t>GROUP BY</a:t>
            </a:r>
            <a:r>
              <a:rPr lang="ko-KR" altLang="en-US" sz="1600" dirty="0"/>
              <a:t>에서 사용한 속성과 </a:t>
            </a:r>
            <a:r>
              <a:rPr lang="ko-KR" altLang="en-US" sz="1600" dirty="0" err="1"/>
              <a:t>집계함수만</a:t>
            </a:r>
            <a:r>
              <a:rPr lang="ko-KR" altLang="en-US" sz="1600" dirty="0"/>
              <a:t> 나올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56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실습문제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이름과 주소를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＇</a:t>
            </a:r>
            <a:r>
              <a:rPr lang="ko-KR" altLang="en-US" dirty="0"/>
              <a:t>영국</a:t>
            </a:r>
            <a:r>
              <a:rPr lang="en-US" altLang="ko-KR" dirty="0"/>
              <a:t>’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마당 서점의 고객 테이블을 검색하시오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3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조인은 한 개 이상의 테이블과 테이블을 서로 연결하여 사용하는 기법을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동등조인</a:t>
            </a:r>
            <a:r>
              <a:rPr lang="en-US" altLang="ko-KR" sz="1600" dirty="0"/>
              <a:t>, </a:t>
            </a:r>
            <a:r>
              <a:rPr lang="ko-KR" altLang="en-US" sz="1600" dirty="0"/>
              <a:t>외부 조인</a:t>
            </a:r>
            <a:r>
              <a:rPr lang="en-US" altLang="ko-KR" sz="1600" dirty="0"/>
              <a:t>,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조인등이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조인 기법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동등 조인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equi</a:t>
                      </a:r>
                      <a:r>
                        <a:rPr lang="en-US" altLang="ko-KR" sz="1600" dirty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 조인 조건이 정확히 일치하는 경우에 결과를 출력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외부 조인</a:t>
                      </a:r>
                      <a:r>
                        <a:rPr lang="en-US" altLang="ko-KR" sz="1600" dirty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조인 조건이 정확히 일치하지 않아도 모든 결과를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조인</a:t>
                      </a:r>
                      <a:r>
                        <a:rPr lang="en-US" altLang="ko-KR" sz="1600" dirty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테이블에서 조인하고자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SELECT 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FROM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 =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 </a:t>
            </a:r>
            <a:r>
              <a:rPr lang="en-US" altLang="ko-KR" sz="1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문법 규칙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논리적으로 연결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669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동등 조인</a:t>
            </a:r>
            <a:r>
              <a:rPr lang="en-US" altLang="ko-KR" b="1" dirty="0"/>
              <a:t>(</a:t>
            </a:r>
            <a:r>
              <a:rPr lang="en-US" altLang="ko-KR" b="1" dirty="0" err="1"/>
              <a:t>equi</a:t>
            </a:r>
            <a:r>
              <a:rPr lang="en-US" altLang="ko-KR" b="1" dirty="0"/>
              <a:t> join or inner join)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양쪽 테이블에서 조인 조건이 일치하는 행만 가져오는 조인으로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외래키의</a:t>
            </a:r>
            <a:r>
              <a:rPr lang="ko-KR" altLang="en-US" sz="1600" dirty="0"/>
              <a:t> 관계를 이용하여 조인하기도 하고 키가 아니더라도 다양한 조건으로 조인할 수 있다</a:t>
            </a:r>
            <a:r>
              <a:rPr lang="en-US" altLang="ko-KR" sz="1600" dirty="0"/>
              <a:t>.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1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59"/>
            <a:ext cx="5472608" cy="1391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59"/>
            <a:ext cx="1512168" cy="2124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93171"/>
            <a:ext cx="522684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85184"/>
            <a:ext cx="7254869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2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57" y="1412776"/>
            <a:ext cx="6040796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5249189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71599" y="3356992"/>
            <a:ext cx="5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en-US" altLang="ko-KR" dirty="0"/>
              <a:t>3</a:t>
            </a:r>
            <a:r>
              <a:rPr lang="ko-KR" altLang="en-US" dirty="0"/>
              <a:t>개의 테이블 조인</a:t>
            </a:r>
          </a:p>
        </p:txBody>
      </p:sp>
    </p:spTree>
    <p:extLst>
      <p:ext uri="{BB962C8B-B14F-4D97-AF65-F5344CB8AC3E}">
        <p14:creationId xmlns:p14="http://schemas.microsoft.com/office/powerpoint/2010/main" val="219362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INNER JOIN ~ ON(FROM </a:t>
            </a:r>
            <a:r>
              <a:rPr lang="ko-KR" altLang="en-US" b="1" dirty="0"/>
              <a:t>절에서 사용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STANDARD JOIN</a:t>
            </a:r>
            <a:r>
              <a:rPr lang="ko-KR" altLang="en-US" sz="1600" dirty="0"/>
              <a:t>의 하나로 표준이 되는 </a:t>
            </a:r>
            <a:r>
              <a:rPr lang="en-US" altLang="ko-KR" sz="1600" dirty="0"/>
              <a:t>ANSI SQL</a:t>
            </a:r>
            <a:r>
              <a:rPr lang="ko-KR" altLang="en-US" sz="1600" dirty="0"/>
              <a:t>을 지정하여 </a:t>
            </a:r>
            <a:r>
              <a:rPr lang="en-US" altLang="ko-KR" sz="1600" dirty="0"/>
              <a:t>Oracle</a:t>
            </a:r>
            <a:r>
              <a:rPr lang="ko-KR" altLang="en-US" sz="1600" dirty="0"/>
              <a:t>이든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MySql</a:t>
            </a:r>
            <a:r>
              <a:rPr lang="ko-KR" altLang="en-US" sz="1600" dirty="0"/>
              <a:t>이든 모든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 사용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Join </a:t>
            </a:r>
            <a:r>
              <a:rPr lang="ko-KR" altLang="en-US" sz="1600" dirty="0"/>
              <a:t>조건에 충족되는 데이터만 출력되는 방식이다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969916"/>
            <a:ext cx="1784628" cy="2089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48145"/>
            <a:ext cx="536715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2042811" y="2938659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31840" y="2943528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8660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table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6812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table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131840" y="3140968"/>
            <a:ext cx="423139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WHERE </a:t>
            </a:r>
            <a:r>
              <a:rPr lang="ko-KR" altLang="en-US" sz="1600" dirty="0"/>
              <a:t>절에서 </a:t>
            </a:r>
            <a:r>
              <a:rPr lang="en-US" altLang="ko-KR" sz="1600" dirty="0"/>
              <a:t>(+) </a:t>
            </a:r>
            <a:r>
              <a:rPr lang="ko-KR" altLang="en-US" sz="1600" dirty="0"/>
              <a:t>사용</a:t>
            </a:r>
            <a:r>
              <a:rPr lang="en-US" altLang="ko-KR" sz="1600" dirty="0"/>
              <a:t>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모든 행이 출력되는 테이블의 반대편 테이블의 옆에 </a:t>
            </a:r>
            <a:r>
              <a:rPr lang="en-US" altLang="ko-KR" sz="1600" dirty="0"/>
              <a:t>(+) </a:t>
            </a:r>
            <a:r>
              <a:rPr lang="ko-KR" altLang="en-US" sz="1600" dirty="0"/>
              <a:t>기호를 붙여준다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07416"/>
            <a:ext cx="6408975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30" y="3861048"/>
            <a:ext cx="1575270" cy="20613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0" name="타원 9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61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43608" y="2168860"/>
            <a:ext cx="6552727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조건문</a:t>
            </a:r>
            <a:endParaRPr lang="en-US" altLang="ko-KR" sz="1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7" y="980728"/>
            <a:ext cx="7848872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WHERE</a:t>
            </a:r>
            <a:r>
              <a:rPr lang="ko-KR" altLang="en-US" sz="1800" dirty="0"/>
              <a:t>절은 조건에 맞는 검색을 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조건으로 사용할 수 있는 술어는 비교</a:t>
            </a:r>
            <a:r>
              <a:rPr lang="en-US" altLang="ko-KR" sz="1800" dirty="0"/>
              <a:t>, </a:t>
            </a:r>
            <a:r>
              <a:rPr lang="ko-KR" altLang="en-US" sz="1800" dirty="0"/>
              <a:t>범위</a:t>
            </a:r>
            <a:r>
              <a:rPr lang="en-US" altLang="ko-KR" sz="1800" dirty="0"/>
              <a:t>, </a:t>
            </a:r>
            <a:r>
              <a:rPr lang="ko-KR" altLang="en-US" sz="1800" dirty="0"/>
              <a:t>집합</a:t>
            </a:r>
            <a:r>
              <a:rPr lang="en-US" altLang="ko-KR" sz="1800" dirty="0"/>
              <a:t>, </a:t>
            </a:r>
            <a:r>
              <a:rPr lang="ko-KR" altLang="en-US" sz="1800" dirty="0"/>
              <a:t>패턴</a:t>
            </a:r>
            <a:r>
              <a:rPr lang="en-US" altLang="ko-KR" sz="1800" dirty="0"/>
              <a:t>, NULL</a:t>
            </a:r>
            <a:r>
              <a:rPr lang="ko-KR" altLang="en-US" sz="1800" dirty="0"/>
              <a:t>로 구분할 수 있다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05336"/>
              </p:ext>
            </p:extLst>
          </p:nvPr>
        </p:nvGraphicFramePr>
        <p:xfrm>
          <a:off x="971600" y="2924944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연산자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비교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같다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같지않다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크다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BETWEEN..</a:t>
                      </a:r>
                      <a:r>
                        <a:rPr lang="en-US" altLang="ko-KR" sz="1800" baseline="0" dirty="0"/>
                        <a:t> AND..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IN</a:t>
                      </a:r>
                      <a:r>
                        <a:rPr lang="en-US" altLang="ko-KR" sz="1800" baseline="0" dirty="0"/>
                        <a:t> (A, B, C), NOT IN()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포함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명확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불명확</a:t>
                      </a:r>
                      <a:r>
                        <a:rPr lang="en-US" altLang="ko-KR" sz="1600" dirty="0"/>
                        <a:t>), %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IS NULL, IS</a:t>
                      </a:r>
                      <a:r>
                        <a:rPr lang="en-US" altLang="ko-KR" sz="1800" baseline="0" dirty="0"/>
                        <a:t> NOT NULL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데이터 값이 </a:t>
                      </a:r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FROM</a:t>
            </a:r>
            <a:r>
              <a:rPr lang="ko-KR" altLang="en-US" sz="1600" dirty="0"/>
              <a:t>절 </a:t>
            </a:r>
            <a:r>
              <a:rPr lang="en-US" altLang="ko-KR" sz="1600" dirty="0"/>
              <a:t>: LEFT OUTER JOIN ~ 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9126"/>
            <a:ext cx="6530906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61" y="3717032"/>
            <a:ext cx="1675754" cy="21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1" name="타원 10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0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125496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서브 쿼리</a:t>
            </a:r>
            <a:r>
              <a:rPr lang="en-US" altLang="ko-KR" b="1" dirty="0"/>
              <a:t>(Sub-Query)</a:t>
            </a:r>
            <a:r>
              <a:rPr lang="ko-KR" altLang="en-US" b="1" dirty="0"/>
              <a:t>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부속 질의</a:t>
            </a:r>
            <a:r>
              <a:rPr lang="ko-KR" altLang="en-US" sz="1600" dirty="0"/>
              <a:t>는 하나의 </a:t>
            </a:r>
            <a:r>
              <a:rPr lang="en-US" altLang="ko-KR" sz="1600" dirty="0"/>
              <a:t>SQL</a:t>
            </a:r>
            <a:r>
              <a:rPr lang="ko-KR" altLang="en-US" sz="1600" dirty="0"/>
              <a:t>문 안에 다른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문이 중첩된 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테이블에서 가져온 데이터로 현재 테이블에 있는 정보를 찾거나 가공할 때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최종 결과를 출력하는 쿼리를 메인 쿼리라고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위한 중간단계 혹은 보조 역할을 하는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문을 서브 쿼리라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27483" y="3284984"/>
            <a:ext cx="294046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인라인 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41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3016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67443" y="1297106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WHERE </a:t>
            </a:r>
            <a:r>
              <a:rPr lang="ko-KR" altLang="en-US" dirty="0"/>
              <a:t>절 부속질의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68" y="3121238"/>
            <a:ext cx="474767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608" y="1700808"/>
            <a:ext cx="734481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WHERE </a:t>
            </a:r>
            <a:r>
              <a:rPr lang="ko-KR" altLang="en-US" sz="1600" dirty="0"/>
              <a:t>절에 또 다른 테이블 결과를 이용하기 다시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문을 괄호로 묶는 것을 </a:t>
            </a:r>
            <a:r>
              <a:rPr lang="ko-KR" altLang="en-US" sz="1600" dirty="0" err="1"/>
              <a:t>부속질의라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순서는 </a:t>
            </a:r>
            <a:r>
              <a:rPr lang="en-US" altLang="ko-KR" sz="1600" dirty="0"/>
              <a:t>WHERE</a:t>
            </a:r>
            <a:r>
              <a:rPr lang="ko-KR" altLang="en-US" sz="1600" dirty="0"/>
              <a:t>절의 부속 질의를 먼저 처리하고 전체 질의를 처리한다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694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36912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2"/>
            <a:ext cx="4762913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7558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5121084" cy="2682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9120"/>
            <a:ext cx="4275190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76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91274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2624222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548687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39759"/>
            <a:ext cx="1104996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en-US" altLang="ko-KR" dirty="0"/>
              <a:t>– FROM </a:t>
            </a:r>
            <a:r>
              <a:rPr lang="ko-KR" altLang="en-US" dirty="0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</a:t>
            </a:r>
            <a:r>
              <a:rPr lang="en-US" altLang="ko-KR" sz="1600" dirty="0"/>
              <a:t>FROM </a:t>
            </a:r>
            <a:r>
              <a:rPr lang="ko-KR" altLang="en-US" sz="1600" dirty="0"/>
              <a:t>절에서 사용되는 부속질의를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기존 테이블로부터 일시적으로  만들어진 가상의 </a:t>
            </a:r>
            <a:r>
              <a:rPr lang="ko-KR" altLang="en-US" sz="1600" dirty="0" err="1"/>
              <a:t>데이블이다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7"/>
          <a:stretch/>
        </p:blipFill>
        <p:spPr>
          <a:xfrm>
            <a:off x="1215137" y="2708920"/>
            <a:ext cx="6830618" cy="216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81" y="5157192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절에서 사용되는 </a:t>
            </a:r>
            <a:r>
              <a:rPr lang="ko-KR" altLang="en-US" sz="1600" dirty="0" err="1"/>
              <a:t>부속질의로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부속질의의</a:t>
            </a:r>
            <a:r>
              <a:rPr lang="ko-KR" altLang="en-US" sz="1600" dirty="0"/>
              <a:t> 결과 값을 </a:t>
            </a:r>
            <a:r>
              <a:rPr lang="ko-KR" altLang="en-US" sz="1600" dirty="0" err="1"/>
              <a:t>단일행</a:t>
            </a:r>
            <a:r>
              <a:rPr lang="en-US" altLang="ko-KR" sz="1600" dirty="0"/>
              <a:t>, </a:t>
            </a:r>
            <a:r>
              <a:rPr lang="ko-KR" altLang="en-US" sz="1600" dirty="0"/>
              <a:t>단일 열의 스칼라 값으로 반환한다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6561389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55" y="4005064"/>
            <a:ext cx="1737511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059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ko-KR" altLang="en-US" sz="2000" b="1" dirty="0" err="1"/>
              <a:t>뷰</a:t>
            </a:r>
            <a:r>
              <a:rPr lang="en-US" altLang="ko-KR" sz="2000" b="1" dirty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뷰는</a:t>
            </a:r>
            <a:r>
              <a:rPr lang="ko-KR" altLang="en-US" sz="1600" dirty="0"/>
              <a:t> 하나 이상의 테이블을 합하여 만든 가상의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테이블로써 실제 테이블처럼 사용할 수 있도록 만든 데이터베이스 개체이다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C00000"/>
                </a:solidFill>
              </a:rPr>
              <a:t>뷰를</a:t>
            </a:r>
            <a:r>
              <a:rPr lang="ko-KR" altLang="en-US" sz="1600" b="1" dirty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/>
              <a:t>는 원본 테이블의 데이터를 안전하게 유지하면서 필요한 사용자에게 적절한 데이터를 제공</a:t>
            </a:r>
            <a:r>
              <a:rPr lang="en-US" altLang="ko-KR" sz="1600" dirty="0"/>
              <a:t>(</a:t>
            </a:r>
            <a:r>
              <a:rPr lang="ko-KR" altLang="en-US" sz="1600" dirty="0"/>
              <a:t>보고서 형태</a:t>
            </a:r>
            <a:r>
              <a:rPr lang="en-US" altLang="ko-KR" sz="1600" dirty="0"/>
              <a:t>) 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CREATE </a:t>
            </a:r>
            <a:r>
              <a:rPr lang="en-US" altLang="ko-KR" sz="1800" b="1" dirty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/>
              <a:t>뷰이름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AS SELECT </a:t>
            </a:r>
            <a:r>
              <a:rPr lang="ko-KR" altLang="en-US" sz="1800" b="1" dirty="0"/>
              <a:t>문</a:t>
            </a: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뷰의</a:t>
            </a:r>
            <a:r>
              <a:rPr lang="ko-KR" altLang="en-US" sz="2000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1"/>
          <a:stretch/>
        </p:blipFill>
        <p:spPr>
          <a:xfrm>
            <a:off x="1187624" y="1268760"/>
            <a:ext cx="538429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3"/>
          <a:stretch/>
        </p:blipFill>
        <p:spPr>
          <a:xfrm>
            <a:off x="1187624" y="4862872"/>
            <a:ext cx="5384293" cy="1158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87623" y="4390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비교</a:t>
            </a:r>
          </a:p>
        </p:txBody>
      </p:sp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C00000"/>
                </a:solidFill>
              </a:rPr>
              <a:t>DROP</a:t>
            </a:r>
            <a:r>
              <a:rPr lang="en-US" altLang="ko-KR" sz="1800" b="1" dirty="0"/>
              <a:t> VIEW </a:t>
            </a:r>
            <a:r>
              <a:rPr lang="ko-KR" altLang="en-US" sz="1800" b="1" dirty="0" err="1"/>
              <a:t>뷰이름</a:t>
            </a:r>
            <a:r>
              <a:rPr lang="ko-KR" altLang="en-US" sz="1800" b="1" dirty="0"/>
              <a:t> </a:t>
            </a:r>
            <a:endParaRPr lang="en-US" altLang="ko-KR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/>
              <a:t>뷰의</a:t>
            </a:r>
            <a:r>
              <a:rPr lang="ko-KR" altLang="en-US" sz="20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EXISTS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조건에 맞는 </a:t>
            </a:r>
            <a:r>
              <a:rPr lang="ko-KR" altLang="en-US" sz="1600" dirty="0" err="1"/>
              <a:t>투플이</a:t>
            </a:r>
            <a:r>
              <a:rPr lang="ko-KR" altLang="en-US" sz="1600" dirty="0"/>
              <a:t> 존재하면 결과에 포함시킨다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 부속질의문의 어떤 행이 조건에 만족하면 참이다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5006774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8362"/>
            <a:ext cx="2720576" cy="1036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519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95387"/>
            <a:ext cx="4191363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717032"/>
            <a:ext cx="2636748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344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 b="26367"/>
          <a:stretch/>
        </p:blipFill>
        <p:spPr>
          <a:xfrm>
            <a:off x="1331640" y="1814195"/>
            <a:ext cx="5256584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1475656" y="3283792"/>
            <a:ext cx="525658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집합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9"/>
          <a:stretch/>
        </p:blipFill>
        <p:spPr>
          <a:xfrm>
            <a:off x="1475656" y="1926124"/>
            <a:ext cx="5256584" cy="1237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2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5961"/>
          <a:stretch/>
        </p:blipFill>
        <p:spPr>
          <a:xfrm>
            <a:off x="1259632" y="1865803"/>
            <a:ext cx="5700254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95713"/>
            <a:ext cx="57120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8"/>
          <a:stretch/>
        </p:blipFill>
        <p:spPr>
          <a:xfrm>
            <a:off x="1043608" y="1916832"/>
            <a:ext cx="5700254" cy="1086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1" y="3454657"/>
            <a:ext cx="5319221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복합 조건</a:t>
            </a:r>
          </a:p>
        </p:txBody>
      </p:sp>
    </p:spTree>
    <p:extLst>
      <p:ext uri="{BB962C8B-B14F-4D97-AF65-F5344CB8AC3E}">
        <p14:creationId xmlns:p14="http://schemas.microsoft.com/office/powerpoint/2010/main" val="257709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ORDER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r>
              <a:rPr lang="en-US" altLang="ko-KR" sz="1600" dirty="0"/>
              <a:t>ASC / DESC (</a:t>
            </a:r>
            <a:r>
              <a:rPr lang="ko-KR" altLang="en-US" sz="1600" dirty="0"/>
              <a:t>오름차순</a:t>
            </a:r>
            <a:r>
              <a:rPr lang="en-US" altLang="ko-KR" sz="1600" dirty="0"/>
              <a:t>/</a:t>
            </a:r>
            <a:r>
              <a:rPr lang="ko-KR" altLang="en-US" sz="1600" dirty="0"/>
              <a:t>내림차순</a:t>
            </a:r>
            <a:r>
              <a:rPr lang="en-US" altLang="ko-KR" sz="1600" dirty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정렬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33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집계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2204864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30776"/>
              </p:ext>
            </p:extLst>
          </p:nvPr>
        </p:nvGraphicFramePr>
        <p:xfrm>
          <a:off x="1795475" y="3497763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781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테이블의 각 열에 대해 계산을 하는 함수</a:t>
            </a:r>
          </a:p>
        </p:txBody>
      </p:sp>
    </p:spTree>
    <p:extLst>
      <p:ext uri="{BB962C8B-B14F-4D97-AF65-F5344CB8AC3E}">
        <p14:creationId xmlns:p14="http://schemas.microsoft.com/office/powerpoint/2010/main" val="143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1012</Words>
  <Application>Microsoft Office PowerPoint</Application>
  <PresentationFormat>화면 슬라이드 쇼(4:3)</PresentationFormat>
  <Paragraphs>188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HY헤드라인M</vt:lpstr>
      <vt:lpstr>맑은 고딕</vt:lpstr>
      <vt:lpstr>휴먼모음T</vt:lpstr>
      <vt:lpstr>휴먼엑스포</vt:lpstr>
      <vt:lpstr>Arial</vt:lpstr>
      <vt:lpstr>Office 테마</vt:lpstr>
      <vt:lpstr>4장. SQL – DML, JOIN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뷰(view)</vt:lpstr>
      <vt:lpstr>  뷰(view)</vt:lpstr>
      <vt:lpstr>  뷰(view)</vt:lpstr>
      <vt:lpstr>  뷰(view)</vt:lpstr>
      <vt:lpstr>  EXISTS</vt:lpstr>
      <vt:lpstr>  집합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308</cp:revision>
  <dcterms:created xsi:type="dcterms:W3CDTF">2019-03-04T02:36:55Z</dcterms:created>
  <dcterms:modified xsi:type="dcterms:W3CDTF">2023-04-22T23:48:36Z</dcterms:modified>
</cp:coreProperties>
</file>