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6" autoAdjust="0"/>
  </p:normalViewPr>
  <p:slideViewPr>
    <p:cSldViewPr>
      <p:cViewPr varScale="1">
        <p:scale>
          <a:sx n="84" d="100"/>
          <a:sy n="84" d="100"/>
        </p:scale>
        <p:origin x="-14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5018C2-25A8-469E-AD01-7A5DC3B69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018C2-25A8-469E-AD01-7A5DC3B69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018C2-25A8-469E-AD01-7A5DC3B698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B9DC3F-9074-4BBF-A149-45CC9BD25D2B}" type="datetimeFigureOut">
              <a:rPr lang="en-US" smtClean="0"/>
              <a:pPr/>
              <a:t>06/12/2019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5018C2-25A8-469E-AD01-7A5DC3B6985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B9DC3F-9074-4BBF-A149-45CC9BD25D2B}" type="datetimeFigureOut">
              <a:rPr lang="en-US" smtClean="0"/>
              <a:pPr/>
              <a:t>06/12/2019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5018C2-25A8-469E-AD01-7A5DC3B6985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ILLEGAL KIDNAPS IN INDIA</a:t>
            </a:r>
            <a:endParaRPr lang="en-US" sz="4000" dirty="0"/>
          </a:p>
        </p:txBody>
      </p:sp>
      <p:sp>
        <p:nvSpPr>
          <p:cNvPr id="5" name="Content Placeholder 4"/>
          <p:cNvSpPr>
            <a:spLocks noGrp="1"/>
          </p:cNvSpPr>
          <p:nvPr>
            <p:ph sz="half" idx="1"/>
          </p:nvPr>
        </p:nvSpPr>
        <p:spPr/>
        <p:txBody>
          <a:bodyPr>
            <a:normAutofit fontScale="92500" lnSpcReduction="20000"/>
          </a:bodyPr>
          <a:lstStyle/>
          <a:p>
            <a:pPr>
              <a:buNone/>
            </a:pPr>
            <a:r>
              <a:rPr lang="en-US" sz="2400" dirty="0" smtClean="0"/>
              <a:t>CONTENTS:</a:t>
            </a:r>
          </a:p>
          <a:p>
            <a:pPr>
              <a:buFont typeface="Wingdings" pitchFamily="2" charset="2"/>
              <a:buChar char="Ø"/>
            </a:pPr>
            <a:r>
              <a:rPr lang="en-US" sz="2400" dirty="0" smtClean="0"/>
              <a:t>Introduction</a:t>
            </a:r>
          </a:p>
          <a:p>
            <a:pPr>
              <a:buFont typeface="Wingdings" pitchFamily="2" charset="2"/>
              <a:buChar char="Ø"/>
            </a:pPr>
            <a:r>
              <a:rPr lang="en-US" sz="2400" dirty="0" smtClean="0"/>
              <a:t>Year </a:t>
            </a:r>
            <a:r>
              <a:rPr lang="en-US" sz="2400" dirty="0" smtClean="0"/>
              <a:t>wise analysis of  cases </a:t>
            </a:r>
            <a:r>
              <a:rPr lang="en-US" sz="2400" dirty="0" smtClean="0"/>
              <a:t>reported.</a:t>
            </a:r>
          </a:p>
          <a:p>
            <a:pPr>
              <a:buFont typeface="Wingdings" pitchFamily="2" charset="2"/>
              <a:buChar char="Ø"/>
            </a:pPr>
            <a:r>
              <a:rPr lang="en-US" sz="2400" dirty="0" smtClean="0"/>
              <a:t>Male versus female ratio.</a:t>
            </a:r>
            <a:endParaRPr lang="en-US" sz="2400" dirty="0" smtClean="0"/>
          </a:p>
          <a:p>
            <a:pPr>
              <a:buFont typeface="Wingdings" pitchFamily="2" charset="2"/>
              <a:buChar char="Ø"/>
            </a:pPr>
            <a:r>
              <a:rPr lang="en-US" sz="2400" dirty="0" smtClean="0"/>
              <a:t>State wise distribution  of the numbers(kidnap cases</a:t>
            </a:r>
            <a:r>
              <a:rPr lang="en-US" sz="2400" dirty="0" smtClean="0"/>
              <a:t>).</a:t>
            </a:r>
          </a:p>
          <a:p>
            <a:pPr>
              <a:buFont typeface="Wingdings" pitchFamily="2" charset="2"/>
              <a:buChar char="Ø"/>
            </a:pPr>
            <a:r>
              <a:rPr lang="en-US" sz="2400" dirty="0" smtClean="0"/>
              <a:t>Motivation for kidnap.</a:t>
            </a:r>
            <a:endParaRPr lang="en-US" sz="2400" dirty="0" smtClean="0"/>
          </a:p>
          <a:p>
            <a:pPr>
              <a:buFont typeface="Wingdings" pitchFamily="2" charset="2"/>
              <a:buChar char="Ø"/>
            </a:pPr>
            <a:r>
              <a:rPr lang="en-US" sz="2400" dirty="0" smtClean="0"/>
              <a:t>Analysis on the age numbers of the </a:t>
            </a:r>
            <a:r>
              <a:rPr lang="en-US" sz="2400" dirty="0" smtClean="0"/>
              <a:t>victims.</a:t>
            </a:r>
            <a:endParaRPr lang="en-US" sz="2400" dirty="0" smtClean="0"/>
          </a:p>
          <a:p>
            <a:pPr>
              <a:buFont typeface="Wingdings" pitchFamily="2" charset="2"/>
              <a:buChar char="Ø"/>
            </a:pPr>
            <a:r>
              <a:rPr lang="en-US" sz="2400" dirty="0" smtClean="0"/>
              <a:t>CONCLUSION.                                            </a:t>
            </a:r>
          </a:p>
          <a:p>
            <a:pPr>
              <a:buNone/>
            </a:pPr>
            <a:endParaRPr lang="en-US" sz="2400" dirty="0" smtClean="0"/>
          </a:p>
          <a:p>
            <a:pPr>
              <a:buNone/>
            </a:pPr>
            <a:r>
              <a:rPr lang="en-US" sz="2400" dirty="0" smtClean="0"/>
              <a:t>      </a:t>
            </a:r>
            <a:endParaRPr lang="en-US" sz="2400" dirty="0"/>
          </a:p>
        </p:txBody>
      </p:sp>
      <p:sp>
        <p:nvSpPr>
          <p:cNvPr id="3" name="Subtitle 2"/>
          <p:cNvSpPr>
            <a:spLocks noGrp="1"/>
          </p:cNvSpPr>
          <p:nvPr>
            <p:ph sz="half" idx="2"/>
          </p:nvPr>
        </p:nvSpPr>
        <p:spPr>
          <a:xfrm>
            <a:off x="6248400" y="5029200"/>
            <a:ext cx="2743200" cy="1676400"/>
          </a:xfrm>
        </p:spPr>
        <p:txBody>
          <a:bodyPr>
            <a:normAutofit fontScale="92500" lnSpcReduction="20000"/>
          </a:bodyPr>
          <a:lstStyle/>
          <a:p>
            <a:pPr>
              <a:buNone/>
            </a:pPr>
            <a:r>
              <a:rPr lang="en-US" sz="1300" dirty="0" smtClean="0">
                <a:latin typeface="Algerian" pitchFamily="82" charset="0"/>
              </a:rPr>
              <a:t>PYTHON </a:t>
            </a:r>
            <a:r>
              <a:rPr lang="en-US" sz="1300" dirty="0" smtClean="0">
                <a:latin typeface="Algerian" pitchFamily="82" charset="0"/>
              </a:rPr>
              <a:t> SEMESTER  PROJECT:</a:t>
            </a:r>
          </a:p>
          <a:p>
            <a:pPr>
              <a:buNone/>
            </a:pPr>
            <a:r>
              <a:rPr lang="en-US" sz="1300" dirty="0" smtClean="0">
                <a:latin typeface="Algerian" pitchFamily="82" charset="0"/>
              </a:rPr>
              <a:t>A presentation by:</a:t>
            </a:r>
          </a:p>
          <a:p>
            <a:pPr marL="457200" indent="-457200">
              <a:buFont typeface="+mj-lt"/>
              <a:buAutoNum type="arabicPeriod"/>
            </a:pPr>
            <a:r>
              <a:rPr lang="en-US" sz="1300" dirty="0" err="1" smtClean="0">
                <a:latin typeface="Algerian" pitchFamily="82" charset="0"/>
              </a:rPr>
              <a:t>Shiridi</a:t>
            </a:r>
            <a:r>
              <a:rPr lang="en-US" sz="1300" dirty="0" smtClean="0">
                <a:latin typeface="Algerian" pitchFamily="82" charset="0"/>
              </a:rPr>
              <a:t>    :9919004202</a:t>
            </a:r>
          </a:p>
          <a:p>
            <a:pPr marL="457200" indent="-457200">
              <a:buFont typeface="+mj-lt"/>
              <a:buAutoNum type="arabicPeriod"/>
            </a:pPr>
            <a:r>
              <a:rPr lang="en-US" sz="1300" dirty="0" err="1" smtClean="0">
                <a:latin typeface="Algerian" pitchFamily="82" charset="0"/>
              </a:rPr>
              <a:t>Yeshwanth</a:t>
            </a:r>
            <a:r>
              <a:rPr lang="en-US" sz="1300" dirty="0" smtClean="0">
                <a:latin typeface="Algerian" pitchFamily="82" charset="0"/>
              </a:rPr>
              <a:t>  :9919004146</a:t>
            </a:r>
          </a:p>
          <a:p>
            <a:pPr marL="457200" indent="-457200">
              <a:buFont typeface="+mj-lt"/>
              <a:buAutoNum type="arabicPeriod"/>
            </a:pPr>
            <a:r>
              <a:rPr lang="en-US" sz="1300" dirty="0" err="1" smtClean="0">
                <a:latin typeface="Algerian" pitchFamily="82" charset="0"/>
              </a:rPr>
              <a:t>Nitesh</a:t>
            </a:r>
            <a:r>
              <a:rPr lang="en-US" sz="1300" dirty="0" smtClean="0">
                <a:latin typeface="Algerian" pitchFamily="82" charset="0"/>
              </a:rPr>
              <a:t>   :9919004154</a:t>
            </a:r>
          </a:p>
          <a:p>
            <a:pPr marL="457200" indent="-457200">
              <a:buFont typeface="+mj-lt"/>
              <a:buAutoNum type="arabicPeriod"/>
            </a:pPr>
            <a:r>
              <a:rPr lang="en-US" sz="1300" dirty="0" err="1" smtClean="0">
                <a:latin typeface="Algerian" pitchFamily="82" charset="0"/>
              </a:rPr>
              <a:t>Yugendher</a:t>
            </a:r>
            <a:r>
              <a:rPr lang="en-US" sz="1300" dirty="0" smtClean="0">
                <a:latin typeface="Algerian" pitchFamily="82" charset="0"/>
              </a:rPr>
              <a:t>   :9919004027</a:t>
            </a:r>
          </a:p>
          <a:p>
            <a:pPr marL="457200" indent="-457200">
              <a:buFont typeface="+mj-lt"/>
              <a:buAutoNum type="arabicPeriod"/>
            </a:pPr>
            <a:r>
              <a:rPr lang="en-US" sz="1300" dirty="0" err="1" smtClean="0">
                <a:latin typeface="Algerian" pitchFamily="82" charset="0"/>
              </a:rPr>
              <a:t>Ranjith</a:t>
            </a:r>
            <a:r>
              <a:rPr lang="en-US" sz="1300" dirty="0" smtClean="0">
                <a:latin typeface="Algerian" pitchFamily="82" charset="0"/>
              </a:rPr>
              <a:t>  :991004014</a:t>
            </a:r>
          </a:p>
          <a:p>
            <a:pPr marL="457200" indent="-457200">
              <a:buFont typeface="+mj-lt"/>
              <a:buAutoNum type="arabicPeriod"/>
            </a:pPr>
            <a:r>
              <a:rPr lang="en-US" sz="1300" dirty="0" err="1" smtClean="0">
                <a:latin typeface="Algerian" pitchFamily="82" charset="0"/>
              </a:rPr>
              <a:t>Akash</a:t>
            </a:r>
            <a:r>
              <a:rPr lang="en-US" sz="1300" dirty="0" smtClean="0">
                <a:latin typeface="Algerian" pitchFamily="82" charset="0"/>
              </a:rPr>
              <a:t>  :9919004008 </a:t>
            </a:r>
          </a:p>
          <a:p>
            <a:pPr marL="457200" indent="-457200">
              <a:buFont typeface="+mj-lt"/>
              <a:buAutoNum type="arabicPeriod"/>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620000" cy="1162050"/>
          </a:xfrm>
        </p:spPr>
        <p:txBody>
          <a:bodyPr/>
          <a:lstStyle/>
          <a:p>
            <a:r>
              <a:rPr lang="en-US" dirty="0" smtClean="0"/>
              <a:t>INTRODUCTION</a:t>
            </a:r>
            <a:br>
              <a:rPr lang="en-US" dirty="0" smtClean="0"/>
            </a:br>
            <a:endParaRPr lang="en-US" dirty="0"/>
          </a:p>
        </p:txBody>
      </p:sp>
      <p:sp>
        <p:nvSpPr>
          <p:cNvPr id="3" name="Text Placeholder 2"/>
          <p:cNvSpPr>
            <a:spLocks noGrp="1"/>
          </p:cNvSpPr>
          <p:nvPr>
            <p:ph type="body" idx="2"/>
          </p:nvPr>
        </p:nvSpPr>
        <p:spPr>
          <a:xfrm>
            <a:off x="609600" y="1295400"/>
            <a:ext cx="7772400" cy="914400"/>
          </a:xfrm>
        </p:spPr>
        <p:txBody>
          <a:bodyPr>
            <a:normAutofit/>
          </a:bodyPr>
          <a:lstStyle/>
          <a:p>
            <a:r>
              <a:rPr lang="en-US" sz="1600" dirty="0" smtClean="0"/>
              <a:t>It has </a:t>
            </a:r>
            <a:r>
              <a:rPr lang="en-US" sz="1600" dirty="0" smtClean="0"/>
              <a:t>been years and decades as the crime called “kidnap” had started .The trend of the numbers of these crimes are increasing as well as the victims ,especially  in India .This growing numbers are creating  fears in minds of the citizens of the country.</a:t>
            </a:r>
            <a:endParaRPr lang="en-US" sz="1600" dirty="0"/>
          </a:p>
        </p:txBody>
      </p:sp>
      <p:sp>
        <p:nvSpPr>
          <p:cNvPr id="4" name="Content Placeholder 3"/>
          <p:cNvSpPr>
            <a:spLocks noGrp="1"/>
          </p:cNvSpPr>
          <p:nvPr>
            <p:ph sz="half" idx="1"/>
          </p:nvPr>
        </p:nvSpPr>
        <p:spPr>
          <a:xfrm>
            <a:off x="152400" y="2286000"/>
            <a:ext cx="7467600" cy="4572000"/>
          </a:xfrm>
          <a:solidFill>
            <a:schemeClr val="bg1"/>
          </a:solidFill>
        </p:spPr>
        <p:txBody>
          <a:bodyPr>
            <a:normAutofit/>
          </a:bodyPr>
          <a:lstStyle/>
          <a:p>
            <a:pPr>
              <a:buNone/>
            </a:pPr>
            <a:r>
              <a:rPr lang="en-US" sz="2000" dirty="0" smtClean="0">
                <a:solidFill>
                  <a:schemeClr val="bg2">
                    <a:lumMod val="25000"/>
                  </a:schemeClr>
                </a:solidFill>
              </a:rPr>
              <a:t>		Year wise analysis of kidnap cases reported in India</a:t>
            </a:r>
            <a:r>
              <a:rPr lang="en-US" sz="2000" dirty="0" smtClean="0"/>
              <a:t>:</a:t>
            </a:r>
          </a:p>
          <a:p>
            <a:pPr>
              <a:buNone/>
            </a:pPr>
            <a:r>
              <a:rPr lang="en-US" sz="2000" dirty="0" smtClean="0"/>
              <a:t>	</a:t>
            </a:r>
          </a:p>
          <a:p>
            <a:pPr>
              <a:buNone/>
            </a:pPr>
            <a:r>
              <a:rPr lang="en-US" sz="2000" dirty="0" smtClean="0"/>
              <a:t>	The given graph shows the trend of</a:t>
            </a:r>
          </a:p>
          <a:p>
            <a:pPr>
              <a:buNone/>
            </a:pPr>
            <a:r>
              <a:rPr lang="en-US" sz="2000" dirty="0" smtClean="0"/>
              <a:t>the </a:t>
            </a:r>
            <a:r>
              <a:rPr lang="en-US" sz="2000" dirty="0" smtClean="0"/>
              <a:t>Kidnap cases reported in </a:t>
            </a:r>
            <a:endParaRPr lang="en-US" sz="2000" dirty="0" smtClean="0"/>
          </a:p>
          <a:p>
            <a:pPr>
              <a:buNone/>
            </a:pPr>
            <a:r>
              <a:rPr lang="en-US" sz="2000" dirty="0" smtClean="0"/>
              <a:t>India from the year from the year </a:t>
            </a:r>
          </a:p>
          <a:p>
            <a:pPr>
              <a:buNone/>
            </a:pPr>
            <a:r>
              <a:rPr lang="en-US" sz="2000" dirty="0" smtClean="0"/>
              <a:t>2001 to 2010 .</a:t>
            </a:r>
          </a:p>
          <a:p>
            <a:pPr>
              <a:buNone/>
            </a:pPr>
            <a:r>
              <a:rPr lang="en-US" sz="2000" dirty="0" smtClean="0"/>
              <a:t>   We can basically see the increasing</a:t>
            </a:r>
          </a:p>
          <a:p>
            <a:pPr>
              <a:buNone/>
            </a:pPr>
            <a:r>
              <a:rPr lang="en-US" sz="2000" dirty="0" smtClean="0"/>
              <a:t>trend</a:t>
            </a:r>
            <a:r>
              <a:rPr lang="en-US" sz="2000" dirty="0" smtClean="0"/>
              <a:t> in the graph .</a:t>
            </a:r>
            <a:r>
              <a:rPr lang="en-US" sz="2000" dirty="0" smtClean="0"/>
              <a:t>Almost 24000 </a:t>
            </a:r>
          </a:p>
          <a:p>
            <a:pPr>
              <a:buNone/>
            </a:pPr>
            <a:r>
              <a:rPr lang="en-US" sz="2000" dirty="0" smtClean="0"/>
              <a:t>Kidnap cases have </a:t>
            </a:r>
            <a:r>
              <a:rPr lang="en-US" sz="2000" dirty="0" smtClean="0"/>
              <a:t>b</a:t>
            </a:r>
            <a:r>
              <a:rPr lang="en-US" sz="2000" dirty="0" smtClean="0"/>
              <a:t>een reported in </a:t>
            </a:r>
          </a:p>
          <a:p>
            <a:pPr>
              <a:buNone/>
            </a:pPr>
            <a:r>
              <a:rPr lang="en-US" sz="2000" dirty="0" smtClean="0"/>
              <a:t>the year 2010,which is the highest</a:t>
            </a:r>
          </a:p>
          <a:p>
            <a:pPr>
              <a:buNone/>
            </a:pPr>
            <a:r>
              <a:rPr lang="en-US" sz="2000" dirty="0" smtClean="0"/>
              <a:t>According to the given records from the year 2001 to 2010.</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pic>
        <p:nvPicPr>
          <p:cNvPr id="5" name="Picture 4" descr="yearwise analysis.png"/>
          <p:cNvPicPr>
            <a:picLocks noChangeAspect="1"/>
          </p:cNvPicPr>
          <p:nvPr/>
        </p:nvPicPr>
        <p:blipFill>
          <a:blip r:embed="rId2" cstate="print"/>
          <a:stretch>
            <a:fillRect/>
          </a:stretch>
        </p:blipFill>
        <p:spPr>
          <a:xfrm>
            <a:off x="4495800" y="2590800"/>
            <a:ext cx="4648200" cy="3352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8229600" cy="1143000"/>
          </a:xfrm>
        </p:spPr>
        <p:txBody>
          <a:bodyPr>
            <a:normAutofit/>
          </a:bodyPr>
          <a:lstStyle/>
          <a:p>
            <a:r>
              <a:rPr lang="en-US" dirty="0" smtClean="0"/>
              <a:t>Male Vs Female Ratio</a:t>
            </a:r>
            <a:endParaRPr lang="en-US" dirty="0"/>
          </a:p>
        </p:txBody>
      </p:sp>
      <p:pic>
        <p:nvPicPr>
          <p:cNvPr id="4" name="Content Placeholder 3" descr="male vs female ratio new.png"/>
          <p:cNvPicPr>
            <a:picLocks noGrp="1" noChangeAspect="1"/>
          </p:cNvPicPr>
          <p:nvPr>
            <p:ph sz="half" idx="1"/>
          </p:nvPr>
        </p:nvPicPr>
        <p:blipFill>
          <a:blip r:embed="rId2" cstate="print"/>
          <a:stretch>
            <a:fillRect/>
          </a:stretch>
        </p:blipFill>
        <p:spPr>
          <a:xfrm>
            <a:off x="4419600" y="2057400"/>
            <a:ext cx="4191000" cy="3886200"/>
          </a:xfrm>
        </p:spPr>
      </p:pic>
      <p:sp>
        <p:nvSpPr>
          <p:cNvPr id="5" name="Content Placeholder 4"/>
          <p:cNvSpPr>
            <a:spLocks noGrp="1"/>
          </p:cNvSpPr>
          <p:nvPr>
            <p:ph sz="half" idx="2"/>
          </p:nvPr>
        </p:nvSpPr>
        <p:spPr>
          <a:xfrm>
            <a:off x="533400" y="1905000"/>
            <a:ext cx="4038600" cy="4434840"/>
          </a:xfrm>
        </p:spPr>
        <p:txBody>
          <a:bodyPr>
            <a:normAutofit fontScale="92500" lnSpcReduction="20000"/>
          </a:bodyPr>
          <a:lstStyle/>
          <a:p>
            <a:pPr>
              <a:buNone/>
            </a:pPr>
            <a:r>
              <a:rPr lang="en-US" dirty="0" smtClean="0"/>
              <a:t>    </a:t>
            </a:r>
            <a:r>
              <a:rPr lang="en-US" sz="2400" dirty="0" smtClean="0"/>
              <a:t>The given pie chart depicts</a:t>
            </a:r>
          </a:p>
          <a:p>
            <a:pPr>
              <a:buNone/>
            </a:pPr>
            <a:r>
              <a:rPr lang="en-US" sz="2400" dirty="0" smtClean="0"/>
              <a:t>the male and female ratio of</a:t>
            </a:r>
          </a:p>
          <a:p>
            <a:pPr>
              <a:buNone/>
            </a:pPr>
            <a:r>
              <a:rPr lang="en-US" sz="2400" dirty="0" smtClean="0"/>
              <a:t>the number</a:t>
            </a:r>
            <a:r>
              <a:rPr lang="en-US" sz="2400" dirty="0" smtClean="0"/>
              <a:t> </a:t>
            </a:r>
            <a:r>
              <a:rPr lang="en-US" sz="2400" dirty="0" smtClean="0"/>
              <a:t>of victims of</a:t>
            </a:r>
          </a:p>
          <a:p>
            <a:pPr>
              <a:buNone/>
            </a:pPr>
            <a:r>
              <a:rPr lang="en-US" sz="2400" dirty="0" smtClean="0"/>
              <a:t>kidnaps.</a:t>
            </a:r>
          </a:p>
          <a:p>
            <a:pPr>
              <a:buNone/>
            </a:pPr>
            <a:endParaRPr lang="en-US" sz="2400" dirty="0" smtClean="0"/>
          </a:p>
          <a:p>
            <a:pPr>
              <a:buNone/>
            </a:pPr>
            <a:r>
              <a:rPr lang="en-US" sz="2400" dirty="0" smtClean="0"/>
              <a:t>	A</a:t>
            </a:r>
            <a:r>
              <a:rPr lang="en-US" sz="2400" dirty="0" smtClean="0"/>
              <a:t>nd we can analyze it </a:t>
            </a:r>
          </a:p>
          <a:p>
            <a:pPr>
              <a:buNone/>
            </a:pPr>
            <a:r>
              <a:rPr lang="en-US" sz="2400" dirty="0" smtClean="0"/>
              <a:t>and can unanimously say</a:t>
            </a:r>
          </a:p>
          <a:p>
            <a:pPr>
              <a:buNone/>
            </a:pPr>
            <a:r>
              <a:rPr lang="en-US" sz="2400" dirty="0" smtClean="0"/>
              <a:t>that it is the women mostly</a:t>
            </a:r>
          </a:p>
          <a:p>
            <a:pPr>
              <a:buNone/>
            </a:pPr>
            <a:r>
              <a:rPr lang="en-US" sz="2400" dirty="0" smtClean="0"/>
              <a:t>the victims of the Kidnaps.</a:t>
            </a:r>
          </a:p>
          <a:p>
            <a:pPr>
              <a:buNone/>
            </a:pPr>
            <a:endParaRPr lang="en-US" sz="2400" dirty="0" smtClean="0"/>
          </a:p>
          <a:p>
            <a:pPr>
              <a:buNone/>
            </a:pPr>
            <a:r>
              <a:rPr lang="en-US" sz="2400" dirty="0" smtClean="0"/>
              <a:t>	</a:t>
            </a:r>
            <a:r>
              <a:rPr lang="en-US" sz="2400" dirty="0" smtClean="0"/>
              <a:t>The female ratio(87.1%) is</a:t>
            </a:r>
          </a:p>
          <a:p>
            <a:pPr>
              <a:buNone/>
            </a:pPr>
            <a:r>
              <a:rPr lang="en-US" sz="2400" dirty="0" smtClean="0"/>
              <a:t>Almost seven times the male</a:t>
            </a:r>
          </a:p>
          <a:p>
            <a:pPr>
              <a:buNone/>
            </a:pPr>
            <a:r>
              <a:rPr lang="en-US" sz="2400" dirty="0" smtClean="0"/>
              <a:t>Ratio(12.9%).</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State wise analysis on the number of kidnap cases in India:</a:t>
            </a:r>
            <a:endParaRPr lang="en-US" sz="3200" dirty="0"/>
          </a:p>
        </p:txBody>
      </p:sp>
      <p:pic>
        <p:nvPicPr>
          <p:cNvPr id="4" name="Content Placeholder 3" descr="statewisereq.png"/>
          <p:cNvPicPr>
            <a:picLocks noGrp="1" noChangeAspect="1"/>
          </p:cNvPicPr>
          <p:nvPr>
            <p:ph sz="half" idx="1"/>
          </p:nvPr>
        </p:nvPicPr>
        <p:blipFill>
          <a:blip r:embed="rId2" cstate="print"/>
          <a:stretch>
            <a:fillRect/>
          </a:stretch>
        </p:blipFill>
        <p:spPr>
          <a:xfrm>
            <a:off x="3962400" y="1600200"/>
            <a:ext cx="5181600" cy="4495800"/>
          </a:xfrm>
        </p:spPr>
      </p:pic>
      <p:sp>
        <p:nvSpPr>
          <p:cNvPr id="5" name="Content Placeholder 4"/>
          <p:cNvSpPr>
            <a:spLocks noGrp="1"/>
          </p:cNvSpPr>
          <p:nvPr>
            <p:ph sz="half" idx="2"/>
          </p:nvPr>
        </p:nvSpPr>
        <p:spPr>
          <a:xfrm>
            <a:off x="152400" y="2057400"/>
            <a:ext cx="4038600" cy="4434840"/>
          </a:xfrm>
        </p:spPr>
        <p:txBody>
          <a:bodyPr>
            <a:normAutofit/>
          </a:bodyPr>
          <a:lstStyle/>
          <a:p>
            <a:pPr>
              <a:buNone/>
            </a:pPr>
            <a:r>
              <a:rPr lang="en-US" sz="1800" dirty="0" smtClean="0"/>
              <a:t>	</a:t>
            </a:r>
            <a:r>
              <a:rPr lang="en-US" sz="1800" dirty="0" smtClean="0"/>
              <a:t>Here is the analysis of different</a:t>
            </a:r>
          </a:p>
          <a:p>
            <a:pPr>
              <a:buNone/>
            </a:pPr>
            <a:r>
              <a:rPr lang="en-US" sz="1800" dirty="0" smtClean="0"/>
              <a:t>states and the number of the number</a:t>
            </a:r>
          </a:p>
          <a:p>
            <a:pPr>
              <a:buNone/>
            </a:pPr>
            <a:r>
              <a:rPr lang="en-US" sz="1800" dirty="0" smtClean="0"/>
              <a:t>of cases reported in the state.</a:t>
            </a:r>
          </a:p>
          <a:p>
            <a:pPr>
              <a:buNone/>
            </a:pPr>
            <a:endParaRPr lang="en-US" sz="1800" dirty="0" smtClean="0"/>
          </a:p>
          <a:p>
            <a:pPr>
              <a:buNone/>
            </a:pPr>
            <a:r>
              <a:rPr lang="en-US" sz="1800" dirty="0" smtClean="0"/>
              <a:t>	We can analyze that Uttar Pradesh</a:t>
            </a:r>
          </a:p>
          <a:p>
            <a:pPr>
              <a:buNone/>
            </a:pPr>
            <a:r>
              <a:rPr lang="en-US" sz="1800" dirty="0" smtClean="0"/>
              <a:t>is leading in this crime , and almost </a:t>
            </a:r>
          </a:p>
          <a:p>
            <a:pPr>
              <a:buNone/>
            </a:pPr>
            <a:r>
              <a:rPr lang="en-US" sz="1800" dirty="0" smtClean="0"/>
              <a:t>35000 cases have been reported alone </a:t>
            </a:r>
          </a:p>
          <a:p>
            <a:pPr>
              <a:buNone/>
            </a:pPr>
            <a:r>
              <a:rPr lang="en-US" sz="1800" dirty="0" smtClean="0"/>
              <a:t>from Uttar Pradesh from the year 2001</a:t>
            </a:r>
          </a:p>
          <a:p>
            <a:pPr>
              <a:buNone/>
            </a:pPr>
            <a:r>
              <a:rPr lang="en-US" sz="1800" dirty="0" smtClean="0"/>
              <a:t>to 2010.</a:t>
            </a:r>
          </a:p>
          <a:p>
            <a:pPr>
              <a:buNone/>
            </a:pPr>
            <a:r>
              <a:rPr lang="en-US" sz="1800" dirty="0" smtClean="0"/>
              <a:t>	</a:t>
            </a:r>
            <a:r>
              <a:rPr lang="en-US" sz="1800" dirty="0" smtClean="0"/>
              <a:t>Union territories like Andaman and</a:t>
            </a:r>
          </a:p>
          <a:p>
            <a:pPr>
              <a:buNone/>
            </a:pPr>
            <a:r>
              <a:rPr lang="en-US" sz="1800" dirty="0" smtClean="0"/>
              <a:t>Nicobar Islands , Lakshadweep have</a:t>
            </a:r>
          </a:p>
          <a:p>
            <a:pPr>
              <a:buNone/>
            </a:pPr>
            <a:r>
              <a:rPr lang="en-US" sz="1800" dirty="0" smtClean="0"/>
              <a:t>r</a:t>
            </a:r>
            <a:r>
              <a:rPr lang="en-US" sz="1800" dirty="0" smtClean="0"/>
              <a:t>eported a fascinating zero number.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Motivation for kidnaps</a:t>
            </a:r>
            <a:endParaRPr lang="en-US" dirty="0"/>
          </a:p>
        </p:txBody>
      </p:sp>
      <p:sp>
        <p:nvSpPr>
          <p:cNvPr id="3" name="Content Placeholder 2"/>
          <p:cNvSpPr>
            <a:spLocks noGrp="1"/>
          </p:cNvSpPr>
          <p:nvPr>
            <p:ph sz="half" idx="1"/>
          </p:nvPr>
        </p:nvSpPr>
        <p:spPr>
          <a:xfrm>
            <a:off x="228600" y="1981200"/>
            <a:ext cx="4114800" cy="4434840"/>
          </a:xfrm>
        </p:spPr>
        <p:txBody>
          <a:bodyPr>
            <a:normAutofit fontScale="77500" lnSpcReduction="20000"/>
          </a:bodyPr>
          <a:lstStyle/>
          <a:p>
            <a:pPr>
              <a:buNone/>
            </a:pPr>
            <a:r>
              <a:rPr lang="en-US" dirty="0" smtClean="0"/>
              <a:t>	The given pie chart (</a:t>
            </a:r>
            <a:r>
              <a:rPr lang="en-US" dirty="0" err="1" smtClean="0"/>
              <a:t>doughnout</a:t>
            </a:r>
            <a:r>
              <a:rPr lang="en-US" dirty="0" smtClean="0"/>
              <a:t>)</a:t>
            </a:r>
          </a:p>
          <a:p>
            <a:pPr>
              <a:buNone/>
            </a:pPr>
            <a:r>
              <a:rPr lang="en-US" dirty="0" smtClean="0"/>
              <a:t>depicts the analysis of the</a:t>
            </a:r>
          </a:p>
          <a:p>
            <a:pPr>
              <a:buNone/>
            </a:pPr>
            <a:r>
              <a:rPr lang="en-US" dirty="0" smtClean="0"/>
              <a:t>Motivation or purpose of kidnaps.</a:t>
            </a:r>
          </a:p>
          <a:p>
            <a:pPr>
              <a:buNone/>
            </a:pPr>
            <a:endParaRPr lang="en-US" dirty="0" smtClean="0"/>
          </a:p>
          <a:p>
            <a:pPr>
              <a:buNone/>
            </a:pPr>
            <a:r>
              <a:rPr lang="en-US" dirty="0" smtClean="0"/>
              <a:t>	We can analyze that nearly 70.5%</a:t>
            </a:r>
          </a:p>
          <a:p>
            <a:pPr>
              <a:buNone/>
            </a:pPr>
            <a:r>
              <a:rPr lang="en-US" dirty="0" smtClean="0"/>
              <a:t>of kidnaps are for the purpose of</a:t>
            </a:r>
          </a:p>
          <a:p>
            <a:pPr>
              <a:buNone/>
            </a:pPr>
            <a:r>
              <a:rPr lang="en-US" dirty="0" smtClean="0"/>
              <a:t>Marriage and also some other</a:t>
            </a:r>
          </a:p>
          <a:p>
            <a:pPr>
              <a:buNone/>
            </a:pPr>
            <a:r>
              <a:rPr lang="en-US" dirty="0" smtClean="0"/>
              <a:t>purposes like women Prostitution ,</a:t>
            </a:r>
          </a:p>
          <a:p>
            <a:pPr>
              <a:buNone/>
            </a:pPr>
            <a:r>
              <a:rPr lang="en-US" dirty="0" smtClean="0"/>
              <a:t>kidnap for Revenge and kidnap for</a:t>
            </a:r>
          </a:p>
          <a:p>
            <a:pPr>
              <a:buNone/>
            </a:pPr>
            <a:r>
              <a:rPr lang="en-US" dirty="0" smtClean="0"/>
              <a:t>Illicit Course also share the major</a:t>
            </a:r>
          </a:p>
          <a:p>
            <a:pPr>
              <a:buNone/>
            </a:pPr>
            <a:r>
              <a:rPr lang="en-US" dirty="0" smtClean="0"/>
              <a:t>Ratio in the overall kidnap cases. </a:t>
            </a:r>
          </a:p>
          <a:p>
            <a:pPr>
              <a:buNone/>
            </a:pPr>
            <a:endParaRPr lang="en-US" dirty="0"/>
          </a:p>
        </p:txBody>
      </p:sp>
      <p:pic>
        <p:nvPicPr>
          <p:cNvPr id="5" name="Content Placeholder 4" descr="motivation for kidnap.png"/>
          <p:cNvPicPr>
            <a:picLocks noGrp="1" noChangeAspect="1"/>
          </p:cNvPicPr>
          <p:nvPr>
            <p:ph sz="half" idx="2"/>
          </p:nvPr>
        </p:nvPicPr>
        <p:blipFill>
          <a:blip r:embed="rId2" cstate="print"/>
          <a:stretch>
            <a:fillRect/>
          </a:stretch>
        </p:blipFill>
        <p:spPr>
          <a:xfrm>
            <a:off x="4343400" y="1600200"/>
            <a:ext cx="4800600" cy="52578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on the age numbers of the victims.</a:t>
            </a:r>
            <a:endParaRPr lang="en-US" dirty="0"/>
          </a:p>
        </p:txBody>
      </p:sp>
      <p:sp>
        <p:nvSpPr>
          <p:cNvPr id="3" name="Text Placeholder 2"/>
          <p:cNvSpPr>
            <a:spLocks noGrp="1"/>
          </p:cNvSpPr>
          <p:nvPr>
            <p:ph type="body" idx="1"/>
          </p:nvPr>
        </p:nvSpPr>
        <p:spPr>
          <a:xfrm>
            <a:off x="457200" y="1905000"/>
            <a:ext cx="4040188" cy="1524000"/>
          </a:xfrm>
        </p:spPr>
        <p:txBody>
          <a:bodyPr/>
          <a:lstStyle/>
          <a:p>
            <a:r>
              <a:rPr lang="en-US" sz="1400" dirty="0" smtClean="0"/>
              <a:t> </a:t>
            </a:r>
            <a:r>
              <a:rPr lang="en-US" sz="1400" dirty="0" smtClean="0"/>
              <a:t>       The given  pie chart shows the analysis  on the age of  male victims of the kidnaps. We can generally see that  the men of age group  between the age of 18 and 30 years are been mostly the victims (approximately 50% of the total victims).</a:t>
            </a:r>
            <a:endParaRPr lang="en-US" sz="1400" dirty="0"/>
          </a:p>
        </p:txBody>
      </p:sp>
      <p:sp>
        <p:nvSpPr>
          <p:cNvPr id="4" name="Text Placeholder 3"/>
          <p:cNvSpPr>
            <a:spLocks noGrp="1"/>
          </p:cNvSpPr>
          <p:nvPr>
            <p:ph type="body" sz="half" idx="3"/>
          </p:nvPr>
        </p:nvSpPr>
        <p:spPr>
          <a:xfrm>
            <a:off x="4645025" y="1859757"/>
            <a:ext cx="4041775" cy="1569243"/>
          </a:xfrm>
        </p:spPr>
        <p:txBody>
          <a:bodyPr>
            <a:normAutofit/>
          </a:bodyPr>
          <a:lstStyle/>
          <a:p>
            <a:r>
              <a:rPr lang="en-US" sz="1400" dirty="0" smtClean="0"/>
              <a:t> The given  pie chart shows the analysis  on the age of  </a:t>
            </a:r>
            <a:r>
              <a:rPr lang="en-US" sz="1400" dirty="0" smtClean="0"/>
              <a:t>female </a:t>
            </a:r>
            <a:r>
              <a:rPr lang="en-US" sz="1400" dirty="0" smtClean="0"/>
              <a:t>victims of the kidnaps. We can generally see that  </a:t>
            </a:r>
            <a:r>
              <a:rPr lang="en-US" sz="1400" dirty="0" smtClean="0"/>
              <a:t>the women </a:t>
            </a:r>
            <a:r>
              <a:rPr lang="en-US" sz="1400" dirty="0" smtClean="0"/>
              <a:t>of age group  between the age of 18 and 30 years are been mostly the victims </a:t>
            </a:r>
            <a:r>
              <a:rPr lang="en-US" sz="1400" dirty="0" smtClean="0"/>
              <a:t>.(</a:t>
            </a:r>
            <a:r>
              <a:rPr lang="en-US" sz="1400" dirty="0" smtClean="0"/>
              <a:t>approximately </a:t>
            </a:r>
            <a:r>
              <a:rPr lang="en-US" sz="1400" dirty="0" smtClean="0"/>
              <a:t>63% </a:t>
            </a:r>
            <a:r>
              <a:rPr lang="en-US" sz="1400" dirty="0" smtClean="0"/>
              <a:t>of the total victims</a:t>
            </a:r>
            <a:r>
              <a:rPr lang="en-US" sz="1400" dirty="0" smtClean="0"/>
              <a:t>).</a:t>
            </a:r>
            <a:endParaRPr lang="en-US" sz="1400" dirty="0"/>
          </a:p>
        </p:txBody>
      </p:sp>
      <p:pic>
        <p:nvPicPr>
          <p:cNvPr id="7" name="Content Placeholder 6" descr="male rtaio.png"/>
          <p:cNvPicPr>
            <a:picLocks noGrp="1" noChangeAspect="1"/>
          </p:cNvPicPr>
          <p:nvPr>
            <p:ph sz="quarter" idx="2"/>
          </p:nvPr>
        </p:nvPicPr>
        <p:blipFill>
          <a:blip r:embed="rId2" cstate="print"/>
          <a:stretch>
            <a:fillRect/>
          </a:stretch>
        </p:blipFill>
        <p:spPr>
          <a:xfrm>
            <a:off x="304800" y="3505200"/>
            <a:ext cx="4040188" cy="3216461"/>
          </a:xfrm>
        </p:spPr>
      </p:pic>
      <p:pic>
        <p:nvPicPr>
          <p:cNvPr id="8" name="Content Placeholder 7" descr="feamle ratio.png"/>
          <p:cNvPicPr>
            <a:picLocks noGrp="1" noChangeAspect="1"/>
          </p:cNvPicPr>
          <p:nvPr>
            <p:ph sz="quarter" idx="4"/>
          </p:nvPr>
        </p:nvPicPr>
        <p:blipFill>
          <a:blip r:embed="rId3" cstate="print"/>
          <a:stretch>
            <a:fillRect/>
          </a:stretch>
        </p:blipFill>
        <p:spPr>
          <a:xfrm>
            <a:off x="4800600" y="3429000"/>
            <a:ext cx="4041775" cy="320527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TotalTime>
  <Words>268</Words>
  <Application>Microsoft Office PowerPoint</Application>
  <PresentationFormat>On-screen Show (4:3)</PresentationFormat>
  <Paragraphs>78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ILLEGAL KIDNAPS IN INDIA</vt:lpstr>
      <vt:lpstr>INTRODUCTION </vt:lpstr>
      <vt:lpstr>Male Vs Female Ratio</vt:lpstr>
      <vt:lpstr>State wise analysis on the number of kidnap cases in India:</vt:lpstr>
      <vt:lpstr>Motivation for kidnaps</vt:lpstr>
      <vt:lpstr>Analysis on the age numbers of the victims.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ILLEGAL KIDNAPPS IN INDIA</dc:title>
  <dc:creator>user</dc:creator>
  <cp:lastModifiedBy>user</cp:lastModifiedBy>
  <cp:revision>13</cp:revision>
  <dcterms:created xsi:type="dcterms:W3CDTF">2019-12-03T16:45:25Z</dcterms:created>
  <dcterms:modified xsi:type="dcterms:W3CDTF">2019-12-06T07:24:27Z</dcterms:modified>
</cp:coreProperties>
</file>