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7" r:id="rId2"/>
    <p:sldId id="268" r:id="rId3"/>
    <p:sldId id="258" r:id="rId4"/>
    <p:sldId id="259" r:id="rId5"/>
    <p:sldId id="263" r:id="rId6"/>
    <p:sldId id="260" r:id="rId7"/>
    <p:sldId id="261" r:id="rId8"/>
    <p:sldId id="264" r:id="rId9"/>
    <p:sldId id="265" r:id="rId10"/>
    <p:sldId id="262" r:id="rId11"/>
    <p:sldId id="269" r:id="rId12"/>
    <p:sldId id="270"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3F3E2A-7BE2-45FC-8B46-01303A9236DF}" type="datetimeFigureOut">
              <a:rPr lang="en-IN" smtClean="0"/>
              <a:t>02-03-2021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395390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F3E2A-7BE2-45FC-8B46-01303A9236DF}" type="datetimeFigureOut">
              <a:rPr lang="en-IN" smtClean="0"/>
              <a:t>02-03-2021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89966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F3E2A-7BE2-45FC-8B46-01303A9236DF}" type="datetimeFigureOut">
              <a:rPr lang="en-IN" smtClean="0"/>
              <a:t>02-03-2021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2864119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F3E2A-7BE2-45FC-8B46-01303A9236DF}" type="datetimeFigureOut">
              <a:rPr lang="en-IN" smtClean="0"/>
              <a:t>02-03-2021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45997-98C8-467A-9849-677633612750}"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1003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F3E2A-7BE2-45FC-8B46-01303A9236DF}" type="datetimeFigureOut">
              <a:rPr lang="en-IN" smtClean="0"/>
              <a:t>02-03-2021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1203368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3F3E2A-7BE2-45FC-8B46-01303A9236DF}" type="datetimeFigureOut">
              <a:rPr lang="en-IN" smtClean="0"/>
              <a:t>02-03-2021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516764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3F3E2A-7BE2-45FC-8B46-01303A9236DF}" type="datetimeFigureOut">
              <a:rPr lang="en-IN" smtClean="0"/>
              <a:t>02-03-2021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3137460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F3E2A-7BE2-45FC-8B46-01303A9236DF}" type="datetimeFigureOut">
              <a:rPr lang="en-IN" smtClean="0"/>
              <a:t>02-03-2021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4155469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F3E2A-7BE2-45FC-8B46-01303A9236DF}" type="datetimeFigureOut">
              <a:rPr lang="en-IN" smtClean="0"/>
              <a:t>02-03-2021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2045080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5C64-525D-4114-820F-F20CEFB760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ADF6C0-A402-4CE0-A58C-EBBB4AEBD3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275161-C374-4AFA-9524-72D925BD053A}"/>
              </a:ext>
            </a:extLst>
          </p:cNvPr>
          <p:cNvSpPr>
            <a:spLocks noGrp="1"/>
          </p:cNvSpPr>
          <p:nvPr>
            <p:ph type="dt" sz="half" idx="10"/>
          </p:nvPr>
        </p:nvSpPr>
        <p:spPr/>
        <p:txBody>
          <a:bodyPr/>
          <a:lstStyle/>
          <a:p>
            <a:fld id="{393F3E2A-7BE2-45FC-8B46-01303A9236DF}" type="datetimeFigureOut">
              <a:rPr lang="en-IN" smtClean="0"/>
              <a:t>02-03-2021</a:t>
            </a:fld>
            <a:endParaRPr lang="en-IN"/>
          </a:p>
        </p:txBody>
      </p:sp>
      <p:sp>
        <p:nvSpPr>
          <p:cNvPr id="5" name="Footer Placeholder 4">
            <a:extLst>
              <a:ext uri="{FF2B5EF4-FFF2-40B4-BE49-F238E27FC236}">
                <a16:creationId xmlns:a16="http://schemas.microsoft.com/office/drawing/2014/main" id="{C02C8A45-74C3-4847-91D7-CDF923F1F8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C0CD1-CCF3-4CCF-8B83-01CA591267A8}"/>
              </a:ext>
            </a:extLst>
          </p:cNvPr>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407871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F3E2A-7BE2-45FC-8B46-01303A9236DF}" type="datetimeFigureOut">
              <a:rPr lang="en-IN" smtClean="0"/>
              <a:t>02-03-2021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2074372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F3E2A-7BE2-45FC-8B46-01303A9236DF}" type="datetimeFigureOut">
              <a:rPr lang="en-IN" smtClean="0"/>
              <a:t>02-03-2021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231258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3F3E2A-7BE2-45FC-8B46-01303A9236DF}" type="datetimeFigureOut">
              <a:rPr lang="en-IN" smtClean="0"/>
              <a:t>02-03-2021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647282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3F3E2A-7BE2-45FC-8B46-01303A9236DF}" type="datetimeFigureOut">
              <a:rPr lang="en-IN" smtClean="0"/>
              <a:t>02-03-2021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3552159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3F3E2A-7BE2-45FC-8B46-01303A9236DF}" type="datetimeFigureOut">
              <a:rPr lang="en-IN" smtClean="0"/>
              <a:t>02-03-2021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419359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93F3E2A-7BE2-45FC-8B46-01303A9236DF}" type="datetimeFigureOut">
              <a:rPr lang="en-IN" smtClean="0"/>
              <a:t>02-03-2021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248746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F3E2A-7BE2-45FC-8B46-01303A9236DF}" type="datetimeFigureOut">
              <a:rPr lang="en-IN" smtClean="0"/>
              <a:t>02-03-2021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259092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F3E2A-7BE2-45FC-8B46-01303A9236DF}" type="datetimeFigureOut">
              <a:rPr lang="en-IN" smtClean="0"/>
              <a:t>02-03-2021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316339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93F3E2A-7BE2-45FC-8B46-01303A9236DF}" type="datetimeFigureOut">
              <a:rPr lang="en-IN" smtClean="0"/>
              <a:t>02-03-2021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5B45997-98C8-467A-9849-677633612750}" type="slidenum">
              <a:rPr lang="en-IN" smtClean="0"/>
              <a:t>‹#›</a:t>
            </a:fld>
            <a:endParaRPr lang="en-IN"/>
          </a:p>
        </p:txBody>
      </p:sp>
    </p:spTree>
    <p:extLst>
      <p:ext uri="{BB962C8B-B14F-4D97-AF65-F5344CB8AC3E}">
        <p14:creationId xmlns:p14="http://schemas.microsoft.com/office/powerpoint/2010/main" val="298055182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5269-5AE2-4002-9854-AB565688BAB6}"/>
              </a:ext>
            </a:extLst>
          </p:cNvPr>
          <p:cNvSpPr>
            <a:spLocks noGrp="1"/>
          </p:cNvSpPr>
          <p:nvPr>
            <p:ph type="title"/>
          </p:nvPr>
        </p:nvSpPr>
        <p:spPr/>
        <p:txBody>
          <a:bodyPr/>
          <a:lstStyle/>
          <a:p>
            <a:pPr algn="ctr"/>
            <a:r>
              <a:rPr lang="en-US" b="1" dirty="0">
                <a:latin typeface="Arial Black" panose="020B0A04020102020204" pitchFamily="34" charset="0"/>
              </a:rPr>
              <a:t>Bangalore Resto</a:t>
            </a:r>
            <a:endParaRPr lang="en-IN" b="1" dirty="0">
              <a:latin typeface="Arial Black" panose="020B0A04020102020204" pitchFamily="34" charset="0"/>
            </a:endParaRPr>
          </a:p>
        </p:txBody>
      </p:sp>
      <p:pic>
        <p:nvPicPr>
          <p:cNvPr id="6" name="Content Placeholder 5">
            <a:extLst>
              <a:ext uri="{FF2B5EF4-FFF2-40B4-BE49-F238E27FC236}">
                <a16:creationId xmlns:a16="http://schemas.microsoft.com/office/drawing/2014/main" id="{B696C9D2-1733-4D5A-8A34-932F371073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8385" y="1819922"/>
            <a:ext cx="9999840" cy="4811697"/>
          </a:xfrm>
        </p:spPr>
      </p:pic>
    </p:spTree>
    <p:extLst>
      <p:ext uri="{BB962C8B-B14F-4D97-AF65-F5344CB8AC3E}">
        <p14:creationId xmlns:p14="http://schemas.microsoft.com/office/powerpoint/2010/main" val="3274702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958D-D579-465A-AF39-7AE9B05D258A}"/>
              </a:ext>
            </a:extLst>
          </p:cNvPr>
          <p:cNvSpPr>
            <a:spLocks noGrp="1"/>
          </p:cNvSpPr>
          <p:nvPr>
            <p:ph type="title"/>
          </p:nvPr>
        </p:nvSpPr>
        <p:spPr>
          <a:xfrm>
            <a:off x="913775" y="618518"/>
            <a:ext cx="10364451" cy="979464"/>
          </a:xfrm>
        </p:spPr>
        <p:txBody>
          <a:bodyPr/>
          <a:lstStyle/>
          <a:p>
            <a:r>
              <a:rPr lang="en-US" cap="none" dirty="0">
                <a:latin typeface="Arial Black" panose="020B0A04020102020204" pitchFamily="34" charset="0"/>
              </a:rPr>
              <a:t>Descriptive solutions</a:t>
            </a:r>
            <a:endParaRPr lang="en-IN" cap="none"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99DDDDC-4E8D-4CB9-A06D-8F9A96A2BEC1}"/>
              </a:ext>
            </a:extLst>
          </p:cNvPr>
          <p:cNvSpPr>
            <a:spLocks noGrp="1"/>
          </p:cNvSpPr>
          <p:nvPr>
            <p:ph idx="1"/>
          </p:nvPr>
        </p:nvSpPr>
        <p:spPr>
          <a:xfrm>
            <a:off x="913775" y="1597983"/>
            <a:ext cx="10364452" cy="4193218"/>
          </a:xfrm>
        </p:spPr>
        <p:txBody>
          <a:bodyPr/>
          <a:lstStyle/>
          <a:p>
            <a:r>
              <a:rPr lang="en-US" cap="none" dirty="0">
                <a:latin typeface="Arial Black" panose="020B0A04020102020204" pitchFamily="34" charset="0"/>
              </a:rPr>
              <a:t>Understand the needs of customers </a:t>
            </a:r>
          </a:p>
          <a:p>
            <a:r>
              <a:rPr lang="en-US" cap="none" dirty="0">
                <a:latin typeface="Arial Black" panose="020B0A04020102020204" pitchFamily="34" charset="0"/>
              </a:rPr>
              <a:t>Understood trend of customers</a:t>
            </a:r>
          </a:p>
          <a:p>
            <a:r>
              <a:rPr lang="en-US" cap="none" dirty="0">
                <a:latin typeface="Arial Black" panose="020B0A04020102020204" pitchFamily="34" charset="0"/>
              </a:rPr>
              <a:t>Conduct survey weather online or offline mode in region where you want to open food stall</a:t>
            </a:r>
          </a:p>
          <a:p>
            <a:r>
              <a:rPr lang="en-US" cap="none" dirty="0">
                <a:latin typeface="Arial Black" panose="020B0A04020102020204" pitchFamily="34" charset="0"/>
              </a:rPr>
              <a:t>Take survey of another food stall in that particular region and get the idea, understood the financial status of customers.</a:t>
            </a:r>
          </a:p>
          <a:p>
            <a:r>
              <a:rPr lang="en-US" cap="none" dirty="0">
                <a:latin typeface="Arial Black" panose="020B0A04020102020204" pitchFamily="34" charset="0"/>
              </a:rPr>
              <a:t>Try to give something different than others or implement some unique features in your business.</a:t>
            </a:r>
          </a:p>
          <a:p>
            <a:r>
              <a:rPr lang="en-US" cap="none" dirty="0">
                <a:latin typeface="Arial Black" panose="020B0A04020102020204" pitchFamily="34" charset="0"/>
              </a:rPr>
              <a:t>Try to retain customers by building repo with them.</a:t>
            </a:r>
          </a:p>
          <a:p>
            <a:endParaRPr lang="en-US" cap="none" dirty="0">
              <a:latin typeface="Arial Black" panose="020B0A04020102020204" pitchFamily="34" charset="0"/>
            </a:endParaRPr>
          </a:p>
          <a:p>
            <a:endParaRPr lang="en-US" cap="none" dirty="0">
              <a:latin typeface="Arial Black" panose="020B0A04020102020204" pitchFamily="34" charset="0"/>
            </a:endParaRPr>
          </a:p>
          <a:p>
            <a:endParaRPr lang="en-US" cap="none" dirty="0">
              <a:latin typeface="Arial Black" panose="020B0A04020102020204" pitchFamily="34" charset="0"/>
            </a:endParaRPr>
          </a:p>
          <a:p>
            <a:endParaRPr lang="en-IN" dirty="0"/>
          </a:p>
        </p:txBody>
      </p:sp>
    </p:spTree>
    <p:extLst>
      <p:ext uri="{BB962C8B-B14F-4D97-AF65-F5344CB8AC3E}">
        <p14:creationId xmlns:p14="http://schemas.microsoft.com/office/powerpoint/2010/main" val="3516981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11AA-0904-4EAD-8CE2-C3F2DACEDBDC}"/>
              </a:ext>
            </a:extLst>
          </p:cNvPr>
          <p:cNvSpPr>
            <a:spLocks noGrp="1"/>
          </p:cNvSpPr>
          <p:nvPr>
            <p:ph type="title"/>
          </p:nvPr>
        </p:nvSpPr>
        <p:spPr>
          <a:xfrm>
            <a:off x="913775" y="618518"/>
            <a:ext cx="10364451" cy="1068240"/>
          </a:xfrm>
        </p:spPr>
        <p:txBody>
          <a:bodyPr>
            <a:normAutofit/>
          </a:bodyPr>
          <a:lstStyle/>
          <a:p>
            <a:r>
              <a:rPr lang="en-US" sz="4000" cap="none" dirty="0">
                <a:latin typeface="Arial Black" panose="020B0A04020102020204" pitchFamily="34" charset="0"/>
              </a:rPr>
              <a:t>Impact</a:t>
            </a:r>
            <a:endParaRPr lang="en-IN" sz="4000" cap="none"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F59EDBA-4EBF-4727-9FC6-8779DA06372C}"/>
              </a:ext>
            </a:extLst>
          </p:cNvPr>
          <p:cNvSpPr>
            <a:spLocks noGrp="1"/>
          </p:cNvSpPr>
          <p:nvPr>
            <p:ph idx="1"/>
          </p:nvPr>
        </p:nvSpPr>
        <p:spPr>
          <a:xfrm>
            <a:off x="913774" y="2343707"/>
            <a:ext cx="10364452" cy="4104442"/>
          </a:xfrm>
        </p:spPr>
        <p:txBody>
          <a:bodyPr/>
          <a:lstStyle/>
          <a:p>
            <a:r>
              <a:rPr lang="en-US" cap="none" dirty="0">
                <a:latin typeface="Arial Black" panose="020B0A04020102020204" pitchFamily="34" charset="0"/>
              </a:rPr>
              <a:t>He will understand trends and needs of customers </a:t>
            </a:r>
          </a:p>
          <a:p>
            <a:r>
              <a:rPr lang="en-IN" cap="none" dirty="0">
                <a:latin typeface="Arial Black" panose="020B0A04020102020204" pitchFamily="34" charset="0"/>
              </a:rPr>
              <a:t>He will build repo with customers to retain them for longer time</a:t>
            </a:r>
          </a:p>
          <a:p>
            <a:r>
              <a:rPr lang="en-IN" cap="none" dirty="0">
                <a:latin typeface="Arial Black" panose="020B0A04020102020204" pitchFamily="34" charset="0"/>
              </a:rPr>
              <a:t>He will give something extra than his competitors </a:t>
            </a:r>
          </a:p>
          <a:p>
            <a:r>
              <a:rPr lang="en-IN" cap="none" dirty="0">
                <a:latin typeface="Arial Black" panose="020B0A04020102020204" pitchFamily="34" charset="0"/>
              </a:rPr>
              <a:t>He understand about the do’s and don'ts in his further business.</a:t>
            </a:r>
          </a:p>
          <a:p>
            <a:endParaRPr lang="en-IN" dirty="0"/>
          </a:p>
          <a:p>
            <a:endParaRPr lang="en-IN" dirty="0"/>
          </a:p>
        </p:txBody>
      </p:sp>
    </p:spTree>
    <p:extLst>
      <p:ext uri="{BB962C8B-B14F-4D97-AF65-F5344CB8AC3E}">
        <p14:creationId xmlns:p14="http://schemas.microsoft.com/office/powerpoint/2010/main" val="350266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581EA-CB9F-48AA-999D-9933843F2D85}"/>
              </a:ext>
            </a:extLst>
          </p:cNvPr>
          <p:cNvSpPr>
            <a:spLocks noGrp="1"/>
          </p:cNvSpPr>
          <p:nvPr>
            <p:ph type="title"/>
          </p:nvPr>
        </p:nvSpPr>
        <p:spPr/>
        <p:txBody>
          <a:bodyPr/>
          <a:lstStyle/>
          <a:p>
            <a:r>
              <a:rPr lang="en-US" b="1" cap="none" dirty="0">
                <a:latin typeface="Arial Black" panose="020B0A04020102020204" pitchFamily="34" charset="0"/>
              </a:rPr>
              <a:t>Research </a:t>
            </a:r>
            <a:endParaRPr lang="en-IN" b="1" cap="none"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6048D29-3892-462B-AC82-CA6837661029}"/>
              </a:ext>
            </a:extLst>
          </p:cNvPr>
          <p:cNvSpPr>
            <a:spLocks noGrp="1"/>
          </p:cNvSpPr>
          <p:nvPr>
            <p:ph idx="1"/>
          </p:nvPr>
        </p:nvSpPr>
        <p:spPr/>
        <p:txBody>
          <a:bodyPr>
            <a:normAutofit fontScale="25000" lnSpcReduction="20000"/>
          </a:bodyPr>
          <a:lstStyle/>
          <a:p>
            <a:r>
              <a:rPr lang="en-US" sz="7200" cap="none" dirty="0">
                <a:latin typeface="Arial Black" panose="020B0A04020102020204" pitchFamily="34" charset="0"/>
              </a:rPr>
              <a:t>BTM layout is </a:t>
            </a:r>
            <a:r>
              <a:rPr lang="en-IN" sz="7200" cap="none" dirty="0" err="1">
                <a:solidFill>
                  <a:srgbClr val="222222"/>
                </a:solidFill>
                <a:latin typeface="Arial Black" panose="020B0A04020102020204" pitchFamily="34" charset="0"/>
              </a:rPr>
              <a:t>B</a:t>
            </a:r>
            <a:r>
              <a:rPr lang="en-IN" sz="7200" b="0" i="0" cap="none" dirty="0" err="1">
                <a:solidFill>
                  <a:srgbClr val="222222"/>
                </a:solidFill>
                <a:effectLst/>
                <a:latin typeface="Arial Black" panose="020B0A04020102020204" pitchFamily="34" charset="0"/>
              </a:rPr>
              <a:t>yrasandra</a:t>
            </a:r>
            <a:r>
              <a:rPr lang="en-IN" sz="7200" b="0" i="0" cap="none" dirty="0">
                <a:solidFill>
                  <a:srgbClr val="222222"/>
                </a:solidFill>
                <a:effectLst/>
                <a:latin typeface="Arial Black" panose="020B0A04020102020204" pitchFamily="34" charset="0"/>
              </a:rPr>
              <a:t>, </a:t>
            </a:r>
            <a:r>
              <a:rPr lang="en-IN" sz="7200" cap="none" dirty="0" err="1">
                <a:solidFill>
                  <a:srgbClr val="222222"/>
                </a:solidFill>
                <a:latin typeface="Arial Black" panose="020B0A04020102020204" pitchFamily="34" charset="0"/>
              </a:rPr>
              <a:t>T</a:t>
            </a:r>
            <a:r>
              <a:rPr lang="en-IN" sz="7200" b="0" i="0" cap="none" dirty="0" err="1">
                <a:solidFill>
                  <a:srgbClr val="222222"/>
                </a:solidFill>
                <a:effectLst/>
                <a:latin typeface="Arial Black" panose="020B0A04020102020204" pitchFamily="34" charset="0"/>
              </a:rPr>
              <a:t>avarekere</a:t>
            </a:r>
            <a:r>
              <a:rPr lang="en-IN" sz="7200" b="0" i="0" cap="none" dirty="0">
                <a:solidFill>
                  <a:srgbClr val="222222"/>
                </a:solidFill>
                <a:effectLst/>
                <a:latin typeface="Arial Black" panose="020B0A04020102020204" pitchFamily="34" charset="0"/>
              </a:rPr>
              <a:t> and </a:t>
            </a:r>
            <a:r>
              <a:rPr lang="en-IN" sz="7200" cap="none" dirty="0" err="1">
                <a:solidFill>
                  <a:srgbClr val="222222"/>
                </a:solidFill>
                <a:latin typeface="Arial Black" panose="020B0A04020102020204" pitchFamily="34" charset="0"/>
              </a:rPr>
              <a:t>M</a:t>
            </a:r>
            <a:r>
              <a:rPr lang="en-IN" sz="7200" b="0" i="0" cap="none" dirty="0" err="1">
                <a:solidFill>
                  <a:srgbClr val="222222"/>
                </a:solidFill>
                <a:effectLst/>
                <a:latin typeface="Arial Black" panose="020B0A04020102020204" pitchFamily="34" charset="0"/>
              </a:rPr>
              <a:t>adivala</a:t>
            </a:r>
            <a:r>
              <a:rPr lang="en-IN" sz="7200" b="0" i="0" cap="none" dirty="0">
                <a:solidFill>
                  <a:srgbClr val="222222"/>
                </a:solidFill>
                <a:effectLst/>
                <a:latin typeface="Arial Black" panose="020B0A04020102020204" pitchFamily="34" charset="0"/>
              </a:rPr>
              <a:t> layout which is situated in Bangalore state.</a:t>
            </a:r>
          </a:p>
          <a:p>
            <a:r>
              <a:rPr lang="en-IN" sz="7200" b="1" i="0" cap="none" dirty="0">
                <a:effectLst/>
                <a:latin typeface="Arial Black" panose="020B0A04020102020204" pitchFamily="34" charset="0"/>
              </a:rPr>
              <a:t>BTM layout is a very good location. It is near to companies like oracle, airtel, HSBC, Accenture, IBM, Honeywell, Motorola at 2 to 5 kms, IIM-B at 3 kms, BGS national school and Padma </a:t>
            </a:r>
            <a:r>
              <a:rPr lang="en-IN" sz="7200" b="1" cap="none" dirty="0" err="1">
                <a:latin typeface="Arial Black" panose="020B0A04020102020204" pitchFamily="34" charset="0"/>
              </a:rPr>
              <a:t>S</a:t>
            </a:r>
            <a:r>
              <a:rPr lang="en-IN" sz="7200" b="1" i="0" cap="none" dirty="0" err="1">
                <a:effectLst/>
                <a:latin typeface="Arial Black" panose="020B0A04020102020204" pitchFamily="34" charset="0"/>
              </a:rPr>
              <a:t>heshadri</a:t>
            </a:r>
            <a:r>
              <a:rPr lang="en-IN" sz="7200" b="1" i="0" cap="none" dirty="0">
                <a:effectLst/>
                <a:latin typeface="Arial Black" panose="020B0A04020102020204" pitchFamily="34" charset="0"/>
              </a:rPr>
              <a:t> school at 2 to 3 km	s, </a:t>
            </a:r>
            <a:r>
              <a:rPr lang="en-IN" sz="7200" b="1" i="0" cap="none" dirty="0" err="1">
                <a:effectLst/>
                <a:latin typeface="Arial Black" panose="020B0A04020102020204" pitchFamily="34" charset="0"/>
              </a:rPr>
              <a:t>wockhard</a:t>
            </a:r>
            <a:r>
              <a:rPr lang="en-IN" sz="7200" b="1" i="0" cap="none" dirty="0">
                <a:effectLst/>
                <a:latin typeface="Arial Black" panose="020B0A04020102020204" pitchFamily="34" charset="0"/>
              </a:rPr>
              <a:t> and apollo hospitals at 2 kms, shoppers stop at 4 kms and reliance mart at 1.5 kms.</a:t>
            </a:r>
          </a:p>
          <a:p>
            <a:r>
              <a:rPr lang="en-US" sz="7200" b="0" i="0" dirty="0">
                <a:solidFill>
                  <a:srgbClr val="606060"/>
                </a:solidFill>
                <a:effectLst/>
                <a:latin typeface="Arial Black" panose="020B0A04020102020204" pitchFamily="34" charset="0"/>
              </a:rPr>
              <a:t> </a:t>
            </a:r>
            <a:r>
              <a:rPr lang="en-US" sz="7200" b="1" i="0" cap="none" dirty="0">
                <a:effectLst/>
                <a:latin typeface="Arial Black" panose="020B0A04020102020204" pitchFamily="34" charset="0"/>
              </a:rPr>
              <a:t>It is well connected by trains, buses and public transports. Vegetable markets, shops, hotel, hospitals, banks, super markets are available in this locality</a:t>
            </a:r>
            <a:r>
              <a:rPr lang="en-US" sz="7200" b="0" i="0" dirty="0">
                <a:solidFill>
                  <a:srgbClr val="606060"/>
                </a:solidFill>
                <a:effectLst/>
                <a:latin typeface="Arial Black" panose="020B0A04020102020204" pitchFamily="34" charset="0"/>
              </a:rPr>
              <a:t>.</a:t>
            </a:r>
          </a:p>
          <a:p>
            <a:r>
              <a:rPr lang="en-US" sz="7200" cap="none" dirty="0">
                <a:latin typeface="Arial Black" panose="020B0A04020102020204" pitchFamily="34" charset="0"/>
              </a:rPr>
              <a:t>Hence it is better place for starting Business but in order to maintain any business you should have some unique features for running the same</a:t>
            </a:r>
            <a:r>
              <a:rPr lang="en-US" cap="none" dirty="0">
                <a:latin typeface="Arial Black" panose="020B0A04020102020204" pitchFamily="34" charset="0"/>
              </a:rPr>
              <a:t>.</a:t>
            </a:r>
            <a:endParaRPr lang="en-IN" b="1" i="0" cap="none" dirty="0">
              <a:effectLst/>
              <a:latin typeface="Arial Black" panose="020B0A04020102020204" pitchFamily="34" charset="0"/>
            </a:endParaRPr>
          </a:p>
          <a:p>
            <a:endParaRPr lang="en-IN" b="1" cap="none" dirty="0">
              <a:latin typeface="Arial Black" panose="020B0A04020102020204" pitchFamily="34" charset="0"/>
            </a:endParaRPr>
          </a:p>
        </p:txBody>
      </p:sp>
    </p:spTree>
    <p:extLst>
      <p:ext uri="{BB962C8B-B14F-4D97-AF65-F5344CB8AC3E}">
        <p14:creationId xmlns:p14="http://schemas.microsoft.com/office/powerpoint/2010/main" val="321315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5199D-A692-40FD-B949-E04254293A2D}"/>
              </a:ext>
            </a:extLst>
          </p:cNvPr>
          <p:cNvSpPr>
            <a:spLocks noGrp="1"/>
          </p:cNvSpPr>
          <p:nvPr>
            <p:ph idx="1"/>
          </p:nvPr>
        </p:nvSpPr>
        <p:spPr>
          <a:xfrm>
            <a:off x="2379216" y="2725446"/>
            <a:ext cx="7759084" cy="1660124"/>
          </a:xfrm>
        </p:spPr>
        <p:txBody>
          <a:bodyPr>
            <a:normAutofit/>
          </a:bodyPr>
          <a:lstStyle/>
          <a:p>
            <a:pPr marL="0" indent="0">
              <a:buNone/>
            </a:pPr>
            <a:r>
              <a:rPr lang="en-US" sz="8000" dirty="0">
                <a:latin typeface="Arial Black" panose="020B0A04020102020204" pitchFamily="34" charset="0"/>
              </a:rPr>
              <a:t>Thank You</a:t>
            </a:r>
            <a:endParaRPr lang="en-IN" sz="8000" dirty="0">
              <a:latin typeface="Arial Black" panose="020B0A04020102020204" pitchFamily="34" charset="0"/>
            </a:endParaRPr>
          </a:p>
        </p:txBody>
      </p:sp>
    </p:spTree>
    <p:extLst>
      <p:ext uri="{BB962C8B-B14F-4D97-AF65-F5344CB8AC3E}">
        <p14:creationId xmlns:p14="http://schemas.microsoft.com/office/powerpoint/2010/main" val="68141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8C376-ED7B-481F-B566-2C961DFA0D71}"/>
              </a:ext>
            </a:extLst>
          </p:cNvPr>
          <p:cNvSpPr>
            <a:spLocks noGrp="1"/>
          </p:cNvSpPr>
          <p:nvPr>
            <p:ph idx="1"/>
          </p:nvPr>
        </p:nvSpPr>
        <p:spPr>
          <a:xfrm>
            <a:off x="913775" y="355107"/>
            <a:ext cx="10364452" cy="6312023"/>
          </a:xfrm>
        </p:spPr>
        <p:txBody>
          <a:bodyPr>
            <a:normAutofit/>
          </a:bodyPr>
          <a:lstStyle/>
          <a:p>
            <a:pPr marL="0" indent="0">
              <a:buNone/>
            </a:pPr>
            <a:r>
              <a:rPr lang="en-US" cap="none" dirty="0">
                <a:latin typeface="Arial Black" panose="020B0A04020102020204" pitchFamily="34" charset="0"/>
              </a:rPr>
              <a:t>A man has took a shop in rent near BTM layout, </a:t>
            </a:r>
            <a:r>
              <a:rPr lang="en-US" cap="none" dirty="0" err="1">
                <a:latin typeface="Arial Black" panose="020B0A04020102020204" pitchFamily="34" charset="0"/>
              </a:rPr>
              <a:t>bangalore</a:t>
            </a:r>
            <a:r>
              <a:rPr lang="en-US" cap="none" dirty="0">
                <a:latin typeface="Arial Black" panose="020B0A04020102020204" pitchFamily="34" charset="0"/>
              </a:rPr>
              <a:t>, not in the main road but as a local shop. The rent of the shop is 14000 per month. The man took the shop to sell fast food like - biryani, </a:t>
            </a:r>
            <a:r>
              <a:rPr lang="en-US" cap="none" dirty="0" err="1">
                <a:latin typeface="Arial Black" panose="020B0A04020102020204" pitchFamily="34" charset="0"/>
              </a:rPr>
              <a:t>maggie</a:t>
            </a:r>
            <a:r>
              <a:rPr lang="en-US" cap="none" dirty="0">
                <a:latin typeface="Arial Black" panose="020B0A04020102020204" pitchFamily="34" charset="0"/>
              </a:rPr>
              <a:t>, egg </a:t>
            </a:r>
            <a:r>
              <a:rPr lang="en-US" cap="none" dirty="0" err="1">
                <a:latin typeface="Arial Black" panose="020B0A04020102020204" pitchFamily="34" charset="0"/>
              </a:rPr>
              <a:t>bhujia</a:t>
            </a:r>
            <a:r>
              <a:rPr lang="en-US" cap="none" dirty="0">
                <a:latin typeface="Arial Black" panose="020B0A04020102020204" pitchFamily="34" charset="0"/>
              </a:rPr>
              <a:t>, omelets, chicken kabab etc.</a:t>
            </a:r>
          </a:p>
          <a:p>
            <a:r>
              <a:rPr lang="en-US" cap="none" dirty="0">
                <a:latin typeface="Arial Black" panose="020B0A04020102020204" pitchFamily="34" charset="0"/>
              </a:rPr>
              <a:t> In the first 3 months he make a profit of around 100000, with a sales of around 300000. </a:t>
            </a:r>
          </a:p>
          <a:p>
            <a:r>
              <a:rPr lang="en-US" cap="none" dirty="0">
                <a:latin typeface="Arial Black" panose="020B0A04020102020204" pitchFamily="34" charset="0"/>
              </a:rPr>
              <a:t> In the 1st month he was selling veg food also, but he stopped after the 2nd month as it stock was not getting out. </a:t>
            </a:r>
          </a:p>
          <a:p>
            <a:r>
              <a:rPr lang="en-US" cap="none" dirty="0">
                <a:latin typeface="Arial Black" panose="020B0A04020102020204" pitchFamily="34" charset="0"/>
              </a:rPr>
              <a:t> After 4 – 5 months down the line the man is making a huge loss in his investment. He has a due of 2 months to pay the rent. </a:t>
            </a:r>
          </a:p>
          <a:p>
            <a:r>
              <a:rPr lang="en-US" cap="none" dirty="0">
                <a:latin typeface="Arial Black" panose="020B0A04020102020204" pitchFamily="34" charset="0"/>
              </a:rPr>
              <a:t> The sale has drastically gone down and he is thinking to close the shop. </a:t>
            </a:r>
          </a:p>
          <a:p>
            <a:r>
              <a:rPr lang="en-US" cap="none" dirty="0">
                <a:latin typeface="Arial Black" panose="020B0A04020102020204" pitchFamily="34" charset="0"/>
              </a:rPr>
              <a:t> The man is very lazy in working hard and also very poor in any other investment.</a:t>
            </a:r>
            <a:endParaRPr lang="en-IN" cap="none" dirty="0">
              <a:latin typeface="Arial Black" panose="020B0A04020102020204" pitchFamily="34" charset="0"/>
            </a:endParaRPr>
          </a:p>
        </p:txBody>
      </p:sp>
    </p:spTree>
    <p:extLst>
      <p:ext uri="{BB962C8B-B14F-4D97-AF65-F5344CB8AC3E}">
        <p14:creationId xmlns:p14="http://schemas.microsoft.com/office/powerpoint/2010/main" val="13317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C13C-A319-41DD-8D1D-7C782031ADDC}"/>
              </a:ext>
            </a:extLst>
          </p:cNvPr>
          <p:cNvSpPr>
            <a:spLocks noGrp="1"/>
          </p:cNvSpPr>
          <p:nvPr>
            <p:ph type="title"/>
          </p:nvPr>
        </p:nvSpPr>
        <p:spPr>
          <a:xfrm>
            <a:off x="984797" y="574129"/>
            <a:ext cx="10364451" cy="1596177"/>
          </a:xfrm>
        </p:spPr>
        <p:txBody>
          <a:bodyPr/>
          <a:lstStyle/>
          <a:p>
            <a:r>
              <a:rPr lang="en-US" dirty="0">
                <a:latin typeface="Arial Black" panose="020B0A04020102020204" pitchFamily="34" charset="0"/>
              </a:rPr>
              <a:t>  Agenda </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699A620-EEE8-431F-A598-0DEA9B40ECAF}"/>
              </a:ext>
            </a:extLst>
          </p:cNvPr>
          <p:cNvSpPr>
            <a:spLocks noGrp="1"/>
          </p:cNvSpPr>
          <p:nvPr>
            <p:ph idx="1"/>
          </p:nvPr>
        </p:nvSpPr>
        <p:spPr/>
        <p:txBody>
          <a:bodyPr/>
          <a:lstStyle/>
          <a:p>
            <a:pPr>
              <a:lnSpc>
                <a:spcPct val="150000"/>
              </a:lnSpc>
              <a:buFont typeface="Wingdings" panose="05000000000000000000" pitchFamily="2" charset="2"/>
              <a:buChar char="q"/>
            </a:pPr>
            <a:r>
              <a:rPr lang="en-US" b="1" cap="none" dirty="0">
                <a:latin typeface="Arial Black" panose="020B0A04020102020204" pitchFamily="34" charset="0"/>
              </a:rPr>
              <a:t>Introduction</a:t>
            </a:r>
          </a:p>
          <a:p>
            <a:pPr>
              <a:lnSpc>
                <a:spcPct val="150000"/>
              </a:lnSpc>
              <a:buFont typeface="Wingdings" panose="05000000000000000000" pitchFamily="2" charset="2"/>
              <a:buChar char="q"/>
            </a:pPr>
            <a:r>
              <a:rPr lang="en-US" b="1" cap="none" dirty="0">
                <a:latin typeface="Arial Black" panose="020B0A04020102020204" pitchFamily="34" charset="0"/>
              </a:rPr>
              <a:t>Problem statement and data source</a:t>
            </a:r>
          </a:p>
          <a:p>
            <a:pPr>
              <a:lnSpc>
                <a:spcPct val="150000"/>
              </a:lnSpc>
              <a:buFont typeface="Wingdings" panose="05000000000000000000" pitchFamily="2" charset="2"/>
              <a:buChar char="q"/>
            </a:pPr>
            <a:r>
              <a:rPr lang="en-US" b="1" cap="none" dirty="0">
                <a:latin typeface="Arial Black" panose="020B0A04020102020204" pitchFamily="34" charset="0"/>
              </a:rPr>
              <a:t>Objectives and methodology</a:t>
            </a:r>
          </a:p>
          <a:p>
            <a:pPr>
              <a:lnSpc>
                <a:spcPct val="150000"/>
              </a:lnSpc>
              <a:buFont typeface="Wingdings" panose="05000000000000000000" pitchFamily="2" charset="2"/>
              <a:buChar char="q"/>
            </a:pPr>
            <a:r>
              <a:rPr lang="en-US" b="1" cap="none" dirty="0">
                <a:latin typeface="Arial Black" panose="020B0A04020102020204" pitchFamily="34" charset="0"/>
              </a:rPr>
              <a:t>Solution with description</a:t>
            </a:r>
          </a:p>
          <a:p>
            <a:pPr>
              <a:lnSpc>
                <a:spcPct val="150000"/>
              </a:lnSpc>
              <a:buFont typeface="Wingdings" panose="05000000000000000000" pitchFamily="2" charset="2"/>
              <a:buChar char="q"/>
            </a:pPr>
            <a:r>
              <a:rPr lang="en-US" b="1" cap="none" dirty="0">
                <a:latin typeface="Arial Black" panose="020B0A04020102020204" pitchFamily="34" charset="0"/>
              </a:rPr>
              <a:t>Impact</a:t>
            </a:r>
          </a:p>
          <a:p>
            <a:pPr>
              <a:lnSpc>
                <a:spcPct val="150000"/>
              </a:lnSpc>
              <a:buFont typeface="Wingdings" panose="05000000000000000000" pitchFamily="2" charset="2"/>
              <a:buChar char="q"/>
            </a:pPr>
            <a:r>
              <a:rPr lang="en-US" b="1" cap="none" dirty="0">
                <a:latin typeface="Arial Black" panose="020B0A04020102020204" pitchFamily="34" charset="0"/>
              </a:rPr>
              <a:t>Resea</a:t>
            </a:r>
            <a:r>
              <a:rPr lang="en-IN" b="1" cap="none" dirty="0">
                <a:latin typeface="Arial Black" panose="020B0A04020102020204" pitchFamily="34" charset="0"/>
              </a:rPr>
              <a:t>rch</a:t>
            </a:r>
            <a:endParaRPr lang="en-US" b="1" dirty="0">
              <a:latin typeface="Arial Black" panose="020B0A04020102020204" pitchFamily="34" charset="0"/>
            </a:endParaRPr>
          </a:p>
        </p:txBody>
      </p:sp>
    </p:spTree>
    <p:extLst>
      <p:ext uri="{BB962C8B-B14F-4D97-AF65-F5344CB8AC3E}">
        <p14:creationId xmlns:p14="http://schemas.microsoft.com/office/powerpoint/2010/main" val="387172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E467-1E96-47E6-9F67-F97472790905}"/>
              </a:ext>
            </a:extLst>
          </p:cNvPr>
          <p:cNvSpPr>
            <a:spLocks noGrp="1"/>
          </p:cNvSpPr>
          <p:nvPr>
            <p:ph type="title"/>
          </p:nvPr>
        </p:nvSpPr>
        <p:spPr>
          <a:xfrm>
            <a:off x="913775" y="618517"/>
            <a:ext cx="10364451" cy="935075"/>
          </a:xfrm>
        </p:spPr>
        <p:txBody>
          <a:bodyPr/>
          <a:lstStyle/>
          <a:p>
            <a:pPr algn="ctr"/>
            <a:r>
              <a:rPr lang="en-US" b="1" cap="none" dirty="0">
                <a:latin typeface="Arial Black" panose="020B0A04020102020204" pitchFamily="34" charset="0"/>
              </a:rPr>
              <a:t>Introduction</a:t>
            </a:r>
            <a:endParaRPr lang="en-IN" b="1" cap="none"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74993C9-A8EF-40C8-BED5-945EDF054AC9}"/>
              </a:ext>
            </a:extLst>
          </p:cNvPr>
          <p:cNvSpPr>
            <a:spLocks noGrp="1"/>
          </p:cNvSpPr>
          <p:nvPr>
            <p:ph idx="1"/>
          </p:nvPr>
        </p:nvSpPr>
        <p:spPr>
          <a:xfrm>
            <a:off x="913774" y="1793289"/>
            <a:ext cx="10364453" cy="3997911"/>
          </a:xfrm>
        </p:spPr>
        <p:txBody>
          <a:bodyPr>
            <a:normAutofit fontScale="92500" lnSpcReduction="20000"/>
          </a:bodyPr>
          <a:lstStyle/>
          <a:p>
            <a:r>
              <a:rPr lang="en-US" cap="none" dirty="0">
                <a:latin typeface="Arial Black" panose="020B0A04020102020204" pitchFamily="34" charset="0"/>
              </a:rPr>
              <a:t>In this era of digital world, most of the people are trying to switch their career in the hotel inn or restaurant.</a:t>
            </a:r>
          </a:p>
          <a:p>
            <a:r>
              <a:rPr lang="en-US" cap="none" dirty="0">
                <a:latin typeface="Arial Black" panose="020B0A04020102020204" pitchFamily="34" charset="0"/>
              </a:rPr>
              <a:t>Because, now  a days most of people ordered the food through online platform like Zomato, swiggy etc.</a:t>
            </a:r>
          </a:p>
          <a:p>
            <a:r>
              <a:rPr lang="en-US" cap="none" dirty="0">
                <a:latin typeface="Arial Black" panose="020B0A04020102020204" pitchFamily="34" charset="0"/>
              </a:rPr>
              <a:t>One of the business man have started his own food stall at BTM layout which is situated in Bangalore state after lot of research for selling fast food like Maggie, Biryani, Egg Omelet etc. along with some veg food.</a:t>
            </a:r>
          </a:p>
          <a:p>
            <a:r>
              <a:rPr lang="en-US" cap="none" dirty="0">
                <a:latin typeface="Arial Black" panose="020B0A04020102020204" pitchFamily="34" charset="0"/>
              </a:rPr>
              <a:t>By the time, he was facing lots of difficulty in order to handle/maintain his business.</a:t>
            </a:r>
          </a:p>
          <a:p>
            <a:r>
              <a:rPr lang="en-US" cap="none" dirty="0">
                <a:latin typeface="Arial Black" panose="020B0A04020102020204" pitchFamily="34" charset="0"/>
              </a:rPr>
              <a:t>Now he has lost his business completely and he is searching for analyst so that he can comes through some insights that, why should he gone lost.</a:t>
            </a:r>
            <a:endParaRPr lang="en-IN" dirty="0">
              <a:latin typeface="Arial Black" panose="020B0A04020102020204" pitchFamily="34" charset="0"/>
            </a:endParaRPr>
          </a:p>
        </p:txBody>
      </p:sp>
    </p:spTree>
    <p:extLst>
      <p:ext uri="{BB962C8B-B14F-4D97-AF65-F5344CB8AC3E}">
        <p14:creationId xmlns:p14="http://schemas.microsoft.com/office/powerpoint/2010/main" val="398689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AA610-A4D6-49C2-B372-D02B5714DDB2}"/>
              </a:ext>
            </a:extLst>
          </p:cNvPr>
          <p:cNvSpPr>
            <a:spLocks noGrp="1"/>
          </p:cNvSpPr>
          <p:nvPr>
            <p:ph type="title"/>
          </p:nvPr>
        </p:nvSpPr>
        <p:spPr/>
        <p:txBody>
          <a:bodyPr/>
          <a:lstStyle/>
          <a:p>
            <a:r>
              <a:rPr lang="en-US" cap="none" dirty="0">
                <a:latin typeface="Arial Black" panose="020B0A04020102020204" pitchFamily="34" charset="0"/>
              </a:rPr>
              <a:t>Problem statement and data source</a:t>
            </a:r>
            <a:endParaRPr lang="en-IN" cap="none"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C8B6D94-A788-42CA-8C34-A317475C61CC}"/>
              </a:ext>
            </a:extLst>
          </p:cNvPr>
          <p:cNvSpPr>
            <a:spLocks noGrp="1"/>
          </p:cNvSpPr>
          <p:nvPr>
            <p:ph idx="1"/>
          </p:nvPr>
        </p:nvSpPr>
        <p:spPr>
          <a:xfrm>
            <a:off x="913775" y="2367093"/>
            <a:ext cx="10364452" cy="4255649"/>
          </a:xfrm>
        </p:spPr>
        <p:txBody>
          <a:bodyPr/>
          <a:lstStyle/>
          <a:p>
            <a:r>
              <a:rPr lang="en-US" b="1" cap="none" dirty="0">
                <a:latin typeface="Arial Black" panose="020B0A04020102020204" pitchFamily="34" charset="0"/>
              </a:rPr>
              <a:t>By understanding causes of failure of food stall business, determine failure reasons ,failure criteria for the same so that it will results in increasing profit along with identifying needs of customers.</a:t>
            </a:r>
          </a:p>
          <a:p>
            <a:endParaRPr lang="en-US" b="1" cap="none" dirty="0">
              <a:latin typeface="Arial Black" panose="020B0A04020102020204" pitchFamily="34" charset="0"/>
            </a:endParaRPr>
          </a:p>
          <a:p>
            <a:pPr marL="0" indent="0">
              <a:buNone/>
            </a:pPr>
            <a:endParaRPr lang="en-US" b="1" cap="none" dirty="0">
              <a:latin typeface="Arial Black" panose="020B0A04020102020204" pitchFamily="34" charset="0"/>
            </a:endParaRPr>
          </a:p>
          <a:p>
            <a:pPr marL="0" indent="0">
              <a:buNone/>
            </a:pPr>
            <a:r>
              <a:rPr lang="en-US" b="1" cap="none" dirty="0">
                <a:solidFill>
                  <a:srgbClr val="FF0000"/>
                </a:solidFill>
                <a:latin typeface="Arial Black" panose="020B0A04020102020204" pitchFamily="34" charset="0"/>
              </a:rPr>
              <a:t>Data Source </a:t>
            </a:r>
          </a:p>
          <a:p>
            <a:pPr marL="0" indent="0">
              <a:buNone/>
            </a:pPr>
            <a:r>
              <a:rPr lang="en-US" b="1" cap="none" dirty="0">
                <a:latin typeface="Arial Black" panose="020B0A04020102020204" pitchFamily="34" charset="0"/>
              </a:rPr>
              <a:t>Data is collected through Google form( online) and by Conduction of survey in local area.</a:t>
            </a:r>
          </a:p>
          <a:p>
            <a:pPr marL="0" indent="0">
              <a:buNone/>
            </a:pPr>
            <a:endParaRPr lang="en-US" b="1" cap="none" dirty="0">
              <a:solidFill>
                <a:srgbClr val="FF0000"/>
              </a:solidFill>
              <a:latin typeface="Arial Black" panose="020B0A04020102020204" pitchFamily="34" charset="0"/>
            </a:endParaRPr>
          </a:p>
          <a:p>
            <a:pPr marL="0" indent="0">
              <a:buNone/>
            </a:pPr>
            <a:endParaRPr lang="en-US" b="1" cap="none" dirty="0">
              <a:solidFill>
                <a:srgbClr val="FF0000"/>
              </a:solidFill>
              <a:latin typeface="Arial Black" panose="020B0A04020102020204" pitchFamily="34" charset="0"/>
            </a:endParaRPr>
          </a:p>
          <a:p>
            <a:pPr marL="0" indent="0">
              <a:buNone/>
            </a:pPr>
            <a:endParaRPr lang="en-US" b="1" cap="none" dirty="0">
              <a:solidFill>
                <a:srgbClr val="FF0000"/>
              </a:solidFill>
              <a:latin typeface="Arial Black" panose="020B0A04020102020204" pitchFamily="34" charset="0"/>
            </a:endParaRPr>
          </a:p>
          <a:p>
            <a:pPr marL="0" indent="0">
              <a:buNone/>
            </a:pPr>
            <a:endParaRPr lang="en-US" b="1" cap="none" dirty="0">
              <a:solidFill>
                <a:srgbClr val="FF0000"/>
              </a:solidFill>
              <a:latin typeface="Arial Black" panose="020B0A04020102020204" pitchFamily="34" charset="0"/>
            </a:endParaRPr>
          </a:p>
          <a:p>
            <a:endParaRPr lang="en-US" b="1" cap="none" dirty="0">
              <a:solidFill>
                <a:srgbClr val="FF0000"/>
              </a:solidFill>
              <a:latin typeface="Arial Black" panose="020B0A04020102020204" pitchFamily="34" charset="0"/>
            </a:endParaRPr>
          </a:p>
          <a:p>
            <a:endParaRPr lang="en-IN" b="1" cap="none" dirty="0">
              <a:latin typeface="Arial Black" panose="020B0A04020102020204" pitchFamily="34" charset="0"/>
            </a:endParaRPr>
          </a:p>
        </p:txBody>
      </p:sp>
    </p:spTree>
    <p:extLst>
      <p:ext uri="{BB962C8B-B14F-4D97-AF65-F5344CB8AC3E}">
        <p14:creationId xmlns:p14="http://schemas.microsoft.com/office/powerpoint/2010/main" val="131483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4FAE-943B-4E5C-915E-98A7DDCE98E4}"/>
              </a:ext>
            </a:extLst>
          </p:cNvPr>
          <p:cNvSpPr>
            <a:spLocks noGrp="1"/>
          </p:cNvSpPr>
          <p:nvPr>
            <p:ph type="title"/>
          </p:nvPr>
        </p:nvSpPr>
        <p:spPr>
          <a:xfrm>
            <a:off x="913775" y="618517"/>
            <a:ext cx="10364451" cy="1148139"/>
          </a:xfrm>
        </p:spPr>
        <p:txBody>
          <a:bodyPr/>
          <a:lstStyle/>
          <a:p>
            <a:pPr algn="ctr"/>
            <a:r>
              <a:rPr lang="en-US" b="1" cap="none" dirty="0">
                <a:latin typeface="Arial Black" panose="020B0A04020102020204" pitchFamily="34" charset="0"/>
              </a:rPr>
              <a:t>Objectives</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E77BDB0-1156-4622-AB09-9279DD756EA0}"/>
              </a:ext>
            </a:extLst>
          </p:cNvPr>
          <p:cNvSpPr>
            <a:spLocks noGrp="1"/>
          </p:cNvSpPr>
          <p:nvPr>
            <p:ph idx="1"/>
          </p:nvPr>
        </p:nvSpPr>
        <p:spPr/>
        <p:txBody>
          <a:bodyPr/>
          <a:lstStyle/>
          <a:p>
            <a:r>
              <a:rPr lang="en-US" cap="none" dirty="0">
                <a:latin typeface="Arial Black" panose="020B0A04020102020204" pitchFamily="34" charset="0"/>
              </a:rPr>
              <a:t>To analyze why sale goes down and suffered lost.</a:t>
            </a:r>
          </a:p>
          <a:p>
            <a:r>
              <a:rPr lang="en-US" cap="none" dirty="0">
                <a:latin typeface="Arial Black" panose="020B0A04020102020204" pitchFamily="34" charset="0"/>
              </a:rPr>
              <a:t>To analyze why customers were not came to stall for food by the time.</a:t>
            </a:r>
          </a:p>
          <a:p>
            <a:r>
              <a:rPr lang="en-US" cap="none" dirty="0">
                <a:latin typeface="Arial Black" panose="020B0A04020102020204" pitchFamily="34" charset="0"/>
              </a:rPr>
              <a:t>To understand what is need of customers who visited to  shop</a:t>
            </a:r>
          </a:p>
          <a:p>
            <a:r>
              <a:rPr lang="en-US" cap="none" dirty="0">
                <a:latin typeface="Arial Black" panose="020B0A04020102020204" pitchFamily="34" charset="0"/>
              </a:rPr>
              <a:t>To understand what customers expected from him.</a:t>
            </a:r>
          </a:p>
          <a:p>
            <a:r>
              <a:rPr lang="en-US" cap="none" dirty="0">
                <a:latin typeface="Arial Black" panose="020B0A04020102020204" pitchFamily="34" charset="0"/>
              </a:rPr>
              <a:t> To analyze trends of customers.</a:t>
            </a:r>
          </a:p>
          <a:p>
            <a:r>
              <a:rPr lang="en-US" cap="none" dirty="0">
                <a:latin typeface="Arial Black" panose="020B0A04020102020204" pitchFamily="34" charset="0"/>
              </a:rPr>
              <a:t>To understand how to retain the customers.</a:t>
            </a:r>
          </a:p>
          <a:p>
            <a:endParaRPr lang="en-US" cap="none" dirty="0">
              <a:latin typeface="Arial Black" panose="020B0A04020102020204" pitchFamily="34" charset="0"/>
            </a:endParaRPr>
          </a:p>
          <a:p>
            <a:pPr marL="0" indent="0">
              <a:buNone/>
            </a:pPr>
            <a:endParaRPr lang="en-US" cap="none" dirty="0">
              <a:latin typeface="Arial Black" panose="020B0A04020102020204" pitchFamily="34" charset="0"/>
            </a:endParaRPr>
          </a:p>
          <a:p>
            <a:endParaRPr lang="en-US" cap="none" dirty="0">
              <a:latin typeface="Arial Black" panose="020B0A04020102020204" pitchFamily="34" charset="0"/>
            </a:endParaRPr>
          </a:p>
          <a:p>
            <a:endParaRPr lang="en-US" dirty="0"/>
          </a:p>
          <a:p>
            <a:endParaRPr lang="en-IN" dirty="0"/>
          </a:p>
        </p:txBody>
      </p:sp>
    </p:spTree>
    <p:extLst>
      <p:ext uri="{BB962C8B-B14F-4D97-AF65-F5344CB8AC3E}">
        <p14:creationId xmlns:p14="http://schemas.microsoft.com/office/powerpoint/2010/main" val="26113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0075-E192-4F18-8027-E72BED18EADD}"/>
              </a:ext>
            </a:extLst>
          </p:cNvPr>
          <p:cNvSpPr>
            <a:spLocks noGrp="1"/>
          </p:cNvSpPr>
          <p:nvPr>
            <p:ph type="title"/>
          </p:nvPr>
        </p:nvSpPr>
        <p:spPr>
          <a:xfrm>
            <a:off x="913775" y="618518"/>
            <a:ext cx="10364451" cy="935076"/>
          </a:xfrm>
        </p:spPr>
        <p:txBody>
          <a:bodyPr/>
          <a:lstStyle/>
          <a:p>
            <a:r>
              <a:rPr lang="en-US" cap="none" dirty="0">
                <a:latin typeface="Arial Black" panose="020B0A04020102020204" pitchFamily="34" charset="0"/>
              </a:rPr>
              <a:t>Methodology</a:t>
            </a:r>
            <a:endParaRPr lang="en-IN" cap="none"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C6A2663-AAD7-4433-87D8-91065E6DE35D}"/>
              </a:ext>
            </a:extLst>
          </p:cNvPr>
          <p:cNvSpPr>
            <a:spLocks noGrp="1"/>
          </p:cNvSpPr>
          <p:nvPr>
            <p:ph idx="1"/>
          </p:nvPr>
        </p:nvSpPr>
        <p:spPr>
          <a:xfrm>
            <a:off x="913775" y="1553593"/>
            <a:ext cx="10364452" cy="4237608"/>
          </a:xfrm>
        </p:spPr>
        <p:txBody>
          <a:bodyPr/>
          <a:lstStyle/>
          <a:p>
            <a:r>
              <a:rPr lang="en-US" cap="none" dirty="0">
                <a:latin typeface="Arial Black" panose="020B0A04020102020204" pitchFamily="34" charset="0"/>
              </a:rPr>
              <a:t>First analyze the chosen location</a:t>
            </a:r>
          </a:p>
          <a:p>
            <a:r>
              <a:rPr lang="en-US" cap="none" dirty="0">
                <a:latin typeface="Arial Black" panose="020B0A04020102020204" pitchFamily="34" charset="0"/>
              </a:rPr>
              <a:t>Understand the trend of customers and their financial status of them  at chosen location</a:t>
            </a:r>
          </a:p>
          <a:p>
            <a:r>
              <a:rPr lang="en-US" cap="none" dirty="0">
                <a:latin typeface="Arial Black" panose="020B0A04020102020204" pitchFamily="34" charset="0"/>
              </a:rPr>
              <a:t>Conduct survey about competitors in that chosen area.</a:t>
            </a:r>
          </a:p>
          <a:p>
            <a:r>
              <a:rPr lang="en-US" cap="none" dirty="0">
                <a:latin typeface="Arial Black" panose="020B0A04020102020204" pitchFamily="34" charset="0"/>
              </a:rPr>
              <a:t>Do the self analysis and make changes accordingly.</a:t>
            </a:r>
          </a:p>
          <a:p>
            <a:r>
              <a:rPr lang="en-US" cap="none" dirty="0">
                <a:latin typeface="Arial Black" panose="020B0A04020102020204" pitchFamily="34" charset="0"/>
              </a:rPr>
              <a:t>Learn from past mistakes so that financial loss can never happened again</a:t>
            </a:r>
            <a:endParaRPr lang="en-IN" cap="none" dirty="0">
              <a:latin typeface="Arial Black" panose="020B0A04020102020204" pitchFamily="34" charset="0"/>
            </a:endParaRPr>
          </a:p>
        </p:txBody>
      </p:sp>
    </p:spTree>
    <p:extLst>
      <p:ext uri="{BB962C8B-B14F-4D97-AF65-F5344CB8AC3E}">
        <p14:creationId xmlns:p14="http://schemas.microsoft.com/office/powerpoint/2010/main" val="4211395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A34722-15C1-48AE-B2AA-1CE29CB71E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309" y="168677"/>
            <a:ext cx="11691891" cy="6525086"/>
          </a:xfrm>
        </p:spPr>
      </p:pic>
    </p:spTree>
    <p:extLst>
      <p:ext uri="{BB962C8B-B14F-4D97-AF65-F5344CB8AC3E}">
        <p14:creationId xmlns:p14="http://schemas.microsoft.com/office/powerpoint/2010/main" val="326769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705A46-8A79-4F14-A8B7-2DD8A49F6D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44" y="106531"/>
            <a:ext cx="3657600" cy="3160451"/>
          </a:xfrm>
        </p:spPr>
      </p:pic>
      <p:pic>
        <p:nvPicPr>
          <p:cNvPr id="7" name="Picture 6">
            <a:extLst>
              <a:ext uri="{FF2B5EF4-FFF2-40B4-BE49-F238E27FC236}">
                <a16:creationId xmlns:a16="http://schemas.microsoft.com/office/drawing/2014/main" id="{46977DCF-D7F6-4BFE-8566-66BC1A1BB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1947" y="106532"/>
            <a:ext cx="3913771" cy="3160450"/>
          </a:xfrm>
          <a:prstGeom prst="rect">
            <a:avLst/>
          </a:prstGeom>
        </p:spPr>
      </p:pic>
      <p:pic>
        <p:nvPicPr>
          <p:cNvPr id="9" name="Picture 8">
            <a:extLst>
              <a:ext uri="{FF2B5EF4-FFF2-40B4-BE49-F238E27FC236}">
                <a16:creationId xmlns:a16="http://schemas.microsoft.com/office/drawing/2014/main" id="{5FEFE353-6242-4551-BAF1-910C53886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7921" y="106531"/>
            <a:ext cx="4191935" cy="3160449"/>
          </a:xfrm>
          <a:prstGeom prst="rect">
            <a:avLst/>
          </a:prstGeom>
        </p:spPr>
      </p:pic>
      <p:pic>
        <p:nvPicPr>
          <p:cNvPr id="3" name="Picture 2">
            <a:extLst>
              <a:ext uri="{FF2B5EF4-FFF2-40B4-BE49-F238E27FC236}">
                <a16:creationId xmlns:a16="http://schemas.microsoft.com/office/drawing/2014/main" id="{EED99193-FCE5-46D9-866B-C2DE0BAC95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45" y="3355759"/>
            <a:ext cx="3657600" cy="3395708"/>
          </a:xfrm>
          <a:prstGeom prst="rect">
            <a:avLst/>
          </a:prstGeom>
        </p:spPr>
      </p:pic>
      <p:pic>
        <p:nvPicPr>
          <p:cNvPr id="6" name="Picture 5">
            <a:extLst>
              <a:ext uri="{FF2B5EF4-FFF2-40B4-BE49-F238E27FC236}">
                <a16:creationId xmlns:a16="http://schemas.microsoft.com/office/drawing/2014/main" id="{EC9E4508-1999-49DB-A5EA-497E0CD5BF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1947" y="3355760"/>
            <a:ext cx="3913771" cy="3395708"/>
          </a:xfrm>
          <a:prstGeom prst="rect">
            <a:avLst/>
          </a:prstGeom>
        </p:spPr>
      </p:pic>
      <p:pic>
        <p:nvPicPr>
          <p:cNvPr id="10" name="Picture 9">
            <a:extLst>
              <a:ext uri="{FF2B5EF4-FFF2-40B4-BE49-F238E27FC236}">
                <a16:creationId xmlns:a16="http://schemas.microsoft.com/office/drawing/2014/main" id="{5ADA91BA-BB19-4322-A14C-077853958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7919" y="3355759"/>
            <a:ext cx="4191935" cy="3395710"/>
          </a:xfrm>
          <a:prstGeom prst="rect">
            <a:avLst/>
          </a:prstGeom>
        </p:spPr>
      </p:pic>
    </p:spTree>
    <p:extLst>
      <p:ext uri="{BB962C8B-B14F-4D97-AF65-F5344CB8AC3E}">
        <p14:creationId xmlns:p14="http://schemas.microsoft.com/office/powerpoint/2010/main" val="14512355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365</TotalTime>
  <Words>763</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Tw Cen MT</vt:lpstr>
      <vt:lpstr>Wingdings</vt:lpstr>
      <vt:lpstr>Droplet</vt:lpstr>
      <vt:lpstr>Bangalore Resto</vt:lpstr>
      <vt:lpstr>PowerPoint Presentation</vt:lpstr>
      <vt:lpstr>  Agenda </vt:lpstr>
      <vt:lpstr>Introduction</vt:lpstr>
      <vt:lpstr>Problem statement and data source</vt:lpstr>
      <vt:lpstr>Objectives</vt:lpstr>
      <vt:lpstr>Methodology</vt:lpstr>
      <vt:lpstr>PowerPoint Presentation</vt:lpstr>
      <vt:lpstr>PowerPoint Presentation</vt:lpstr>
      <vt:lpstr>Descriptive solutions</vt:lpstr>
      <vt:lpstr>Impact</vt:lpstr>
      <vt:lpstr>Research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 Resto</dc:title>
  <dc:creator>shital patil</dc:creator>
  <cp:lastModifiedBy>shital patil</cp:lastModifiedBy>
  <cp:revision>34</cp:revision>
  <dcterms:created xsi:type="dcterms:W3CDTF">2021-02-25T09:06:19Z</dcterms:created>
  <dcterms:modified xsi:type="dcterms:W3CDTF">2021-03-02T09:57:10Z</dcterms:modified>
</cp:coreProperties>
</file>