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576">
          <p15:clr>
            <a:srgbClr val="747775"/>
          </p15:clr>
        </p15:guide>
        <p15:guide id="4" pos="900">
          <p15:clr>
            <a:srgbClr val="747775"/>
          </p15:clr>
        </p15:guide>
        <p15:guide id="5" pos="576">
          <p15:clr>
            <a:srgbClr val="747775"/>
          </p15:clr>
        </p15:guide>
        <p15:guide id="6" orient="horz" pos="36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stley Rampersad"/>
  <p:cmAuthor clrIdx="1" id="1" initials="" lastIdx="1" name="Onalenna Magor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p:guide pos="900"/>
        <p:guide pos="576"/>
        <p:guide pos="3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5T06:23:46.459">
    <p:pos x="177" y="320"/>
    <p:text>Lets try and keep the graphs consistent</p:text>
  </p:cm>
  <p:cm authorId="1" idx="1" dt="2024-05-15T06:23:46.459">
    <p:pos x="177" y="320"/>
    <p:text>the analysis is being done using different tools, this graph comes from Python while others are from Tableau and Power BI hence they do not look alike.
we will mention this in our introduction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c3f7c37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c3f7c37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c3f7c37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c3f7c37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0e6ebba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0e6ebba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0e6ebba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0e6ebba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c3f7c370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c3f7c37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c3f7c37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c3f7c37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c3f7c37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c3f7c37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d7362e32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d7362e32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0e6ebb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0e6ebb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c3f7c37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c3f7c37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bc7e3b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bc7e3b8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c1dc26a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c1dc26a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1dc26a3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1dc26a3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e6ebba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e6ebba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e6ebba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e6ebba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dcc64ee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dcc64ee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914400" y="873925"/>
            <a:ext cx="8229600" cy="80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Durban Market Analysis </a:t>
            </a:r>
            <a:endParaRPr>
              <a:latin typeface="Arial"/>
              <a:ea typeface="Arial"/>
              <a:cs typeface="Arial"/>
              <a:sym typeface="Arial"/>
            </a:endParaRPr>
          </a:p>
        </p:txBody>
      </p:sp>
      <p:sp>
        <p:nvSpPr>
          <p:cNvPr id="60" name="Google Shape;60;p13"/>
          <p:cNvSpPr txBox="1"/>
          <p:nvPr/>
        </p:nvSpPr>
        <p:spPr>
          <a:xfrm>
            <a:off x="118175" y="2676300"/>
            <a:ext cx="373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1"/>
                </a:solidFill>
              </a:rPr>
              <a:t>Onalenna  Magoro</a:t>
            </a:r>
            <a:endParaRPr b="1" sz="1800">
              <a:solidFill>
                <a:schemeClr val="dk1"/>
              </a:solidFill>
            </a:endParaRPr>
          </a:p>
          <a:p>
            <a:pPr indent="0" lvl="0" marL="0" rtl="0" algn="l">
              <a:spcBef>
                <a:spcPts val="0"/>
              </a:spcBef>
              <a:spcAft>
                <a:spcPts val="0"/>
              </a:spcAft>
              <a:buNone/>
            </a:pPr>
            <a:r>
              <a:rPr b="1" lang="en" sz="1800">
                <a:solidFill>
                  <a:schemeClr val="dk1"/>
                </a:solidFill>
              </a:rPr>
              <a:t>Pfumelani Shibonze </a:t>
            </a:r>
            <a:endParaRPr b="1" sz="1800">
              <a:solidFill>
                <a:schemeClr val="dk1"/>
              </a:solidFill>
            </a:endParaRPr>
          </a:p>
          <a:p>
            <a:pPr indent="0" lvl="0" marL="0" rtl="0" algn="l">
              <a:spcBef>
                <a:spcPts val="0"/>
              </a:spcBef>
              <a:spcAft>
                <a:spcPts val="0"/>
              </a:spcAft>
              <a:buNone/>
            </a:pPr>
            <a:r>
              <a:rPr b="1" lang="en" sz="1800">
                <a:solidFill>
                  <a:schemeClr val="dk1"/>
                </a:solidFill>
              </a:rPr>
              <a:t>Mongezi Chibi</a:t>
            </a:r>
            <a:endParaRPr b="1" sz="1800">
              <a:solidFill>
                <a:schemeClr val="dk1"/>
              </a:solidFill>
            </a:endParaRPr>
          </a:p>
          <a:p>
            <a:pPr indent="0" lvl="0" marL="0" rtl="0" algn="l">
              <a:spcBef>
                <a:spcPts val="0"/>
              </a:spcBef>
              <a:spcAft>
                <a:spcPts val="0"/>
              </a:spcAft>
              <a:buNone/>
            </a:pPr>
            <a:r>
              <a:rPr b="1" lang="en" sz="1800">
                <a:solidFill>
                  <a:schemeClr val="dk1"/>
                </a:solidFill>
              </a:rPr>
              <a:t>Mohamed Rasool</a:t>
            </a:r>
            <a:endParaRPr b="1" sz="1800">
              <a:solidFill>
                <a:schemeClr val="dk1"/>
              </a:solidFill>
            </a:endParaRPr>
          </a:p>
          <a:p>
            <a:pPr indent="0" lvl="0" marL="0" rtl="0" algn="l">
              <a:spcBef>
                <a:spcPts val="0"/>
              </a:spcBef>
              <a:spcAft>
                <a:spcPts val="0"/>
              </a:spcAft>
              <a:buNone/>
            </a:pPr>
            <a:r>
              <a:rPr b="1" lang="en" sz="1800">
                <a:solidFill>
                  <a:schemeClr val="dk1"/>
                </a:solidFill>
              </a:rPr>
              <a:t>Percival Shimange</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b="1" sz="1800">
              <a:solidFill>
                <a:schemeClr val="dk1"/>
              </a:solidFill>
            </a:endParaRPr>
          </a:p>
        </p:txBody>
      </p:sp>
      <p:sp>
        <p:nvSpPr>
          <p:cNvPr id="61" name="Google Shape;61;p13"/>
          <p:cNvSpPr txBox="1"/>
          <p:nvPr/>
        </p:nvSpPr>
        <p:spPr>
          <a:xfrm>
            <a:off x="2127500" y="1506600"/>
            <a:ext cx="5970900" cy="10620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highlight>
                  <a:schemeClr val="lt1"/>
                </a:highlight>
              </a:rPr>
              <a:t>Analytics Alchem</a:t>
            </a:r>
            <a:r>
              <a:rPr b="1" lang="en" sz="3200">
                <a:solidFill>
                  <a:schemeClr val="dk1"/>
                </a:solidFill>
                <a:highlight>
                  <a:schemeClr val="lt1"/>
                </a:highlight>
              </a:rPr>
              <a:t>y</a:t>
            </a:r>
            <a:endParaRPr b="1" sz="3200">
              <a:solidFill>
                <a:schemeClr val="dk1"/>
              </a:solidFill>
              <a:highlight>
                <a:schemeClr val="lt1"/>
              </a:highlight>
            </a:endParaRPr>
          </a:p>
          <a:p>
            <a:pPr indent="0" lvl="0" marL="0" rtl="0" algn="ctr">
              <a:spcBef>
                <a:spcPts val="0"/>
              </a:spcBef>
              <a:spcAft>
                <a:spcPts val="0"/>
              </a:spcAft>
              <a:buNone/>
            </a:pPr>
            <a:r>
              <a:rPr b="1" lang="en" sz="2500">
                <a:solidFill>
                  <a:schemeClr val="dk1"/>
                </a:solidFill>
                <a:highlight>
                  <a:schemeClr val="lt1"/>
                </a:highlight>
              </a:rPr>
              <a:t>15 May 2024</a:t>
            </a:r>
            <a:endParaRPr b="1" sz="2500">
              <a:solidFill>
                <a:schemeClr val="dk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914400" y="0"/>
            <a:ext cx="8274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solidFill>
                  <a:srgbClr val="0D0D0D"/>
                </a:solidFill>
                <a:latin typeface="Arial"/>
                <a:ea typeface="Arial"/>
                <a:cs typeface="Arial"/>
                <a:sym typeface="Arial"/>
              </a:rPr>
              <a:t>Percentage Of Common Commodities Sold, Imported and Produced in South African Region </a:t>
            </a:r>
            <a:endParaRPr b="1" sz="1900">
              <a:solidFill>
                <a:srgbClr val="0D0D0D"/>
              </a:solidFill>
              <a:latin typeface="Arial"/>
              <a:ea typeface="Arial"/>
              <a:cs typeface="Arial"/>
              <a:sym typeface="Arial"/>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668475" y="730300"/>
            <a:ext cx="7297749" cy="3713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914400" y="0"/>
            <a:ext cx="8229600" cy="6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rgbClr val="0D0D0D"/>
                </a:solidFill>
                <a:latin typeface="Arial"/>
                <a:ea typeface="Arial"/>
                <a:cs typeface="Arial"/>
                <a:sym typeface="Arial"/>
              </a:rPr>
              <a:t>Total Sales And Potential Income By Region</a:t>
            </a:r>
            <a:endParaRPr b="1" sz="1900">
              <a:solidFill>
                <a:srgbClr val="0D0D0D"/>
              </a:solidFill>
              <a:latin typeface="Arial"/>
              <a:ea typeface="Arial"/>
              <a:cs typeface="Arial"/>
              <a:sym typeface="Arial"/>
            </a:endParaRPr>
          </a:p>
        </p:txBody>
      </p:sp>
      <p:pic>
        <p:nvPicPr>
          <p:cNvPr id="125" name="Google Shape;125;p23"/>
          <p:cNvPicPr preferRelativeResize="0"/>
          <p:nvPr/>
        </p:nvPicPr>
        <p:blipFill>
          <a:blip r:embed="rId3">
            <a:alphaModFix/>
          </a:blip>
          <a:stretch>
            <a:fillRect/>
          </a:stretch>
        </p:blipFill>
        <p:spPr>
          <a:xfrm>
            <a:off x="472575" y="596250"/>
            <a:ext cx="8337450" cy="436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4"/>
          <p:cNvSpPr txBox="1"/>
          <p:nvPr/>
        </p:nvSpPr>
        <p:spPr>
          <a:xfrm>
            <a:off x="914400" y="0"/>
            <a:ext cx="8217600" cy="4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Most</a:t>
            </a:r>
            <a:r>
              <a:rPr b="1" lang="en" sz="2100"/>
              <a:t> Five Sold Commodities Per Region</a:t>
            </a:r>
            <a:endParaRPr b="1" sz="2100"/>
          </a:p>
        </p:txBody>
      </p:sp>
      <p:pic>
        <p:nvPicPr>
          <p:cNvPr id="131" name="Google Shape;131;p24"/>
          <p:cNvPicPr preferRelativeResize="0"/>
          <p:nvPr/>
        </p:nvPicPr>
        <p:blipFill rotWithShape="1">
          <a:blip r:embed="rId3">
            <a:alphaModFix/>
          </a:blip>
          <a:srcRect b="0" l="0" r="0" t="5704"/>
          <a:stretch/>
        </p:blipFill>
        <p:spPr>
          <a:xfrm>
            <a:off x="491300" y="548825"/>
            <a:ext cx="8351301" cy="4107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5"/>
          <p:cNvSpPr txBox="1"/>
          <p:nvPr/>
        </p:nvSpPr>
        <p:spPr>
          <a:xfrm>
            <a:off x="914400" y="0"/>
            <a:ext cx="82026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Least Five Sold Commodities Per Region</a:t>
            </a:r>
            <a:endParaRPr b="1" sz="1900"/>
          </a:p>
        </p:txBody>
      </p:sp>
      <p:pic>
        <p:nvPicPr>
          <p:cNvPr id="137" name="Google Shape;137;p25"/>
          <p:cNvPicPr preferRelativeResize="0"/>
          <p:nvPr/>
        </p:nvPicPr>
        <p:blipFill rotWithShape="1">
          <a:blip r:embed="rId3">
            <a:alphaModFix/>
          </a:blip>
          <a:srcRect b="0" l="0" r="0" t="5374"/>
          <a:stretch/>
        </p:blipFill>
        <p:spPr>
          <a:xfrm>
            <a:off x="240525" y="545800"/>
            <a:ext cx="7641251" cy="444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914400" y="112975"/>
            <a:ext cx="791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solidFill>
                  <a:srgbClr val="0D0D0D"/>
                </a:solidFill>
                <a:latin typeface="Arial"/>
                <a:ea typeface="Arial"/>
                <a:cs typeface="Arial"/>
                <a:sym typeface="Arial"/>
              </a:rPr>
              <a:t>Stock On Hand And Total Quantity Sold Per Month  In Western and Eastern Free State</a:t>
            </a:r>
            <a:endParaRPr b="1" sz="1900"/>
          </a:p>
        </p:txBody>
      </p:sp>
      <p:sp>
        <p:nvSpPr>
          <p:cNvPr id="143" name="Google Shape;143;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4" name="Google Shape;144;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4599775" y="1152474"/>
            <a:ext cx="4232526" cy="2461351"/>
          </a:xfrm>
          <a:prstGeom prst="rect">
            <a:avLst/>
          </a:prstGeom>
          <a:noFill/>
          <a:ln>
            <a:noFill/>
          </a:ln>
        </p:spPr>
      </p:pic>
      <p:pic>
        <p:nvPicPr>
          <p:cNvPr id="146" name="Google Shape;146;p26"/>
          <p:cNvPicPr preferRelativeResize="0"/>
          <p:nvPr/>
        </p:nvPicPr>
        <p:blipFill>
          <a:blip r:embed="rId4">
            <a:alphaModFix/>
          </a:blip>
          <a:stretch>
            <a:fillRect/>
          </a:stretch>
        </p:blipFill>
        <p:spPr>
          <a:xfrm>
            <a:off x="0" y="1217250"/>
            <a:ext cx="4571981" cy="2331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Arial"/>
                <a:ea typeface="Arial"/>
                <a:cs typeface="Arial"/>
                <a:sym typeface="Arial"/>
              </a:rPr>
              <a:t>Insights </a:t>
            </a:r>
            <a:endParaRPr b="1">
              <a:latin typeface="Arial"/>
              <a:ea typeface="Arial"/>
              <a:cs typeface="Arial"/>
              <a:sym typeface="Arial"/>
            </a:endParaRPr>
          </a:p>
        </p:txBody>
      </p:sp>
      <p:sp>
        <p:nvSpPr>
          <p:cNvPr id="152" name="Google Shape;152;p27"/>
          <p:cNvSpPr txBox="1"/>
          <p:nvPr>
            <p:ph idx="1" type="body"/>
          </p:nvPr>
        </p:nvSpPr>
        <p:spPr>
          <a:xfrm>
            <a:off x="311700" y="920675"/>
            <a:ext cx="8520600" cy="3416400"/>
          </a:xfrm>
          <a:prstGeom prst="rect">
            <a:avLst/>
          </a:prstGeom>
        </p:spPr>
        <p:txBody>
          <a:bodyPr anchorCtr="0" anchor="t" bIns="91425" lIns="91425" spcFirstLastPara="1" rIns="91425" wrap="square" tIns="91425">
            <a:noAutofit/>
          </a:bodyPr>
          <a:lstStyle/>
          <a:p>
            <a:pPr indent="-298173" lvl="0" marL="457200" rtl="0" algn="l">
              <a:lnSpc>
                <a:spcPct val="105000"/>
              </a:lnSpc>
              <a:spcBef>
                <a:spcPts val="0"/>
              </a:spcBef>
              <a:spcAft>
                <a:spcPts val="0"/>
              </a:spcAft>
              <a:buSzPts val="1096"/>
              <a:buFont typeface="Arial"/>
              <a:buChar char="●"/>
            </a:pPr>
            <a:r>
              <a:rPr lang="en" sz="1095">
                <a:latin typeface="Arial"/>
                <a:ea typeface="Arial"/>
                <a:cs typeface="Arial"/>
                <a:sym typeface="Arial"/>
              </a:rPr>
              <a:t>Transvaal has the highest Market share which means commodities from Transvaal are making more sales in comparison to the others. Despite it having a high stock on hand, there is no pressure to sell commodities in Transvaal because it is leading in sales( quantity sold) and profit. One of the highest sold </a:t>
            </a:r>
            <a:r>
              <a:rPr lang="en" sz="1095">
                <a:latin typeface="Arial"/>
                <a:ea typeface="Arial"/>
                <a:cs typeface="Arial"/>
                <a:sym typeface="Arial"/>
              </a:rPr>
              <a:t>commodity</a:t>
            </a:r>
            <a:r>
              <a:rPr lang="en" sz="1095">
                <a:latin typeface="Arial"/>
                <a:ea typeface="Arial"/>
                <a:cs typeface="Arial"/>
                <a:sym typeface="Arial"/>
              </a:rPr>
              <a:t> is tomato-long </a:t>
            </a:r>
            <a:r>
              <a:rPr lang="en" sz="1095">
                <a:latin typeface="Arial"/>
                <a:ea typeface="Arial"/>
                <a:cs typeface="Arial"/>
                <a:sym typeface="Arial"/>
              </a:rPr>
              <a:t>life</a:t>
            </a:r>
            <a:r>
              <a:rPr lang="en" sz="1095">
                <a:latin typeface="Arial"/>
                <a:ea typeface="Arial"/>
                <a:cs typeface="Arial"/>
                <a:sym typeface="Arial"/>
              </a:rPr>
              <a:t> which is a summer crop and thrives in warm and dry </a:t>
            </a:r>
            <a:r>
              <a:rPr lang="en" sz="1095">
                <a:latin typeface="Arial"/>
                <a:ea typeface="Arial"/>
                <a:cs typeface="Arial"/>
                <a:sym typeface="Arial"/>
              </a:rPr>
              <a:t>conditions. Transvaal is known for having warm weather temperatures. These tomatoes are preferred by customers as they retain their colour, size and flavour longer than other tomatoes.</a:t>
            </a:r>
            <a:endParaRPr sz="1095">
              <a:latin typeface="Arial"/>
              <a:ea typeface="Arial"/>
              <a:cs typeface="Arial"/>
              <a:sym typeface="Arial"/>
            </a:endParaRPr>
          </a:p>
          <a:p>
            <a:pPr indent="0" lvl="0" marL="0" rtl="0" algn="l">
              <a:lnSpc>
                <a:spcPct val="105000"/>
              </a:lnSpc>
              <a:spcBef>
                <a:spcPts val="1200"/>
              </a:spcBef>
              <a:spcAft>
                <a:spcPts val="0"/>
              </a:spcAft>
              <a:buNone/>
            </a:pPr>
            <a:r>
              <a:t/>
            </a:r>
            <a:endParaRPr sz="1095">
              <a:latin typeface="Arial"/>
              <a:ea typeface="Arial"/>
              <a:cs typeface="Arial"/>
              <a:sym typeface="Arial"/>
            </a:endParaRPr>
          </a:p>
          <a:p>
            <a:pPr indent="-298173" lvl="0" marL="457200" rtl="0" algn="l">
              <a:lnSpc>
                <a:spcPct val="105000"/>
              </a:lnSpc>
              <a:spcBef>
                <a:spcPts val="1200"/>
              </a:spcBef>
              <a:spcAft>
                <a:spcPts val="0"/>
              </a:spcAft>
              <a:buSzPts val="1096"/>
              <a:buFont typeface="Arial"/>
              <a:buChar char="●"/>
            </a:pPr>
            <a:r>
              <a:rPr lang="en" sz="1095">
                <a:latin typeface="Arial"/>
                <a:ea typeface="Arial"/>
                <a:cs typeface="Arial"/>
                <a:sym typeface="Arial"/>
              </a:rPr>
              <a:t>The top profitable commodities amongst others are potato(washed) mondial, brown onions, bananas and tomato-long life.</a:t>
            </a:r>
            <a:r>
              <a:rPr lang="en" sz="1095">
                <a:latin typeface="Arial"/>
                <a:ea typeface="Arial"/>
                <a:cs typeface="Arial"/>
                <a:sym typeface="Arial"/>
              </a:rPr>
              <a:t>potato mondial are more preferred by producers as they only take 90 days to grow and customers prefer because they are good for making variety of home made recipes such as potato.-salad They stay firm when boiled and do not easily break.</a:t>
            </a:r>
            <a:r>
              <a:rPr lang="en" sz="1095">
                <a:latin typeface="Arial"/>
                <a:ea typeface="Arial"/>
                <a:cs typeface="Arial"/>
                <a:sym typeface="Arial"/>
              </a:rPr>
              <a:t>Durban Market should consider increasing prices of this because they are not price </a:t>
            </a:r>
            <a:r>
              <a:rPr lang="en" sz="1095">
                <a:latin typeface="Arial"/>
                <a:ea typeface="Arial"/>
                <a:cs typeface="Arial"/>
                <a:sym typeface="Arial"/>
              </a:rPr>
              <a:t>sensitive.</a:t>
            </a:r>
            <a:endParaRPr sz="1095">
              <a:latin typeface="Arial"/>
              <a:ea typeface="Arial"/>
              <a:cs typeface="Arial"/>
              <a:sym typeface="Arial"/>
            </a:endParaRPr>
          </a:p>
          <a:p>
            <a:pPr indent="0" lvl="0" marL="457200" rtl="0" algn="l">
              <a:lnSpc>
                <a:spcPct val="105000"/>
              </a:lnSpc>
              <a:spcBef>
                <a:spcPts val="1200"/>
              </a:spcBef>
              <a:spcAft>
                <a:spcPts val="0"/>
              </a:spcAft>
              <a:buNone/>
            </a:pPr>
            <a:r>
              <a:t/>
            </a:r>
            <a:endParaRPr sz="1095">
              <a:latin typeface="Arial"/>
              <a:ea typeface="Arial"/>
              <a:cs typeface="Arial"/>
              <a:sym typeface="Arial"/>
            </a:endParaRPr>
          </a:p>
          <a:p>
            <a:pPr indent="-296862" lvl="0" marL="457200" rtl="0" algn="l">
              <a:lnSpc>
                <a:spcPct val="105000"/>
              </a:lnSpc>
              <a:spcBef>
                <a:spcPts val="1200"/>
              </a:spcBef>
              <a:spcAft>
                <a:spcPts val="0"/>
              </a:spcAft>
              <a:buSzPts val="1075"/>
              <a:buFont typeface="Arial"/>
              <a:buChar char="●"/>
            </a:pPr>
            <a:r>
              <a:rPr lang="en" sz="1075">
                <a:latin typeface="Arial"/>
                <a:ea typeface="Arial"/>
                <a:cs typeface="Arial"/>
                <a:sym typeface="Arial"/>
              </a:rPr>
              <a:t>There is a </a:t>
            </a:r>
            <a:r>
              <a:rPr lang="en" sz="1075">
                <a:latin typeface="Arial"/>
                <a:ea typeface="Arial"/>
                <a:cs typeface="Arial"/>
                <a:sym typeface="Arial"/>
              </a:rPr>
              <a:t>consistency in stock sold in kg from january to may and this is before harvest season and the commodities that are being sold during this periods are those that do not move the market such as sweet potatoes and autumn royal (least sold commodities)</a:t>
            </a:r>
            <a:endParaRPr sz="1075">
              <a:latin typeface="Arial"/>
              <a:ea typeface="Arial"/>
              <a:cs typeface="Arial"/>
              <a:sym typeface="Arial"/>
            </a:endParaRPr>
          </a:p>
          <a:p>
            <a:pPr indent="0" lvl="0" marL="0" rtl="0" algn="l">
              <a:lnSpc>
                <a:spcPct val="105000"/>
              </a:lnSpc>
              <a:spcBef>
                <a:spcPts val="1200"/>
              </a:spcBef>
              <a:spcAft>
                <a:spcPts val="0"/>
              </a:spcAft>
              <a:buNone/>
            </a:pPr>
            <a:r>
              <a:t/>
            </a:r>
            <a:endParaRPr sz="1075">
              <a:latin typeface="Arial"/>
              <a:ea typeface="Arial"/>
              <a:cs typeface="Arial"/>
              <a:sym typeface="Arial"/>
            </a:endParaRPr>
          </a:p>
          <a:p>
            <a:pPr indent="-296862" lvl="0" marL="457200" rtl="0" algn="l">
              <a:lnSpc>
                <a:spcPct val="105000"/>
              </a:lnSpc>
              <a:spcBef>
                <a:spcPts val="1200"/>
              </a:spcBef>
              <a:spcAft>
                <a:spcPts val="0"/>
              </a:spcAft>
              <a:buSzPts val="1075"/>
              <a:buFont typeface="Arial"/>
              <a:buChar char="●"/>
            </a:pPr>
            <a:r>
              <a:rPr lang="en" sz="1075">
                <a:latin typeface="Arial"/>
                <a:ea typeface="Arial"/>
                <a:cs typeface="Arial"/>
                <a:sym typeface="Arial"/>
              </a:rPr>
              <a:t>Comparison between common commodities produced in south africa and commodities imported shows that  all South african commodities are relatively competitive meaning commodities from south africa are selling more than those being imported. </a:t>
            </a:r>
            <a:endParaRPr sz="1075">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914400" y="344775"/>
            <a:ext cx="822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Arial"/>
                <a:ea typeface="Arial"/>
                <a:cs typeface="Arial"/>
                <a:sym typeface="Arial"/>
              </a:rPr>
              <a:t>Continuation of Insights</a:t>
            </a:r>
            <a:endParaRPr b="1">
              <a:latin typeface="Arial"/>
              <a:ea typeface="Arial"/>
              <a:cs typeface="Arial"/>
              <a:sym typeface="Arial"/>
            </a:endParaRPr>
          </a:p>
        </p:txBody>
      </p:sp>
      <p:sp>
        <p:nvSpPr>
          <p:cNvPr id="158" name="Google Shape;158;p28"/>
          <p:cNvSpPr txBox="1"/>
          <p:nvPr>
            <p:ph idx="1" type="body"/>
          </p:nvPr>
        </p:nvSpPr>
        <p:spPr>
          <a:xfrm>
            <a:off x="311700" y="1014625"/>
            <a:ext cx="8520600" cy="3416400"/>
          </a:xfrm>
          <a:prstGeom prst="rect">
            <a:avLst/>
          </a:prstGeom>
        </p:spPr>
        <p:txBody>
          <a:bodyPr anchorCtr="0" anchor="t" bIns="91425" lIns="91425" spcFirstLastPara="1" rIns="91425" wrap="square" tIns="91425">
            <a:normAutofit fontScale="62500" lnSpcReduction="20000"/>
          </a:bodyPr>
          <a:lstStyle/>
          <a:p>
            <a:pPr indent="-292100" lvl="0" marL="457200" rtl="0" algn="l">
              <a:spcBef>
                <a:spcPts val="0"/>
              </a:spcBef>
              <a:spcAft>
                <a:spcPts val="0"/>
              </a:spcAft>
              <a:buSzPct val="100000"/>
              <a:buFont typeface="Arial"/>
              <a:buChar char="●"/>
            </a:pPr>
            <a:r>
              <a:rPr lang="en" sz="1600">
                <a:latin typeface="Arial"/>
                <a:ea typeface="Arial"/>
                <a:cs typeface="Arial"/>
                <a:sym typeface="Arial"/>
              </a:rPr>
              <a:t>The comparison of common commodities between Transvaal(with the highest Market share) and Gauteng (least market share) shows that price sensitivity and the law of demand- which states the lower the price the higher the demand. Customer will always go for goods that are rather low when it comes to certain goods </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300037" lvl="0" marL="457200" rtl="0" algn="l">
              <a:spcBef>
                <a:spcPts val="1200"/>
              </a:spcBef>
              <a:spcAft>
                <a:spcPts val="0"/>
              </a:spcAft>
              <a:buSzPct val="112500"/>
              <a:buFont typeface="Arial"/>
              <a:buChar char="●"/>
            </a:pPr>
            <a:r>
              <a:rPr lang="en" sz="1600">
                <a:latin typeface="Arial"/>
                <a:ea typeface="Arial"/>
                <a:cs typeface="Arial"/>
                <a:sym typeface="Arial"/>
              </a:rPr>
              <a:t>The total sales and potential income by region shows that some region can make more profit(potential income) than the what they are making currently(total sales) if they consider using lower prices when they sell their stock on hand. E.g gauteng can make R 536 890 more than the current sales</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292100" lvl="0" marL="457200" rtl="0" algn="l">
              <a:spcBef>
                <a:spcPts val="1200"/>
              </a:spcBef>
              <a:spcAft>
                <a:spcPts val="0"/>
              </a:spcAft>
              <a:buSzPct val="100000"/>
              <a:buFont typeface="Arial"/>
              <a:buChar char="●"/>
            </a:pPr>
            <a:r>
              <a:rPr lang="en" sz="1600">
                <a:latin typeface="Arial"/>
                <a:ea typeface="Arial"/>
                <a:cs typeface="Arial"/>
                <a:sym typeface="Arial"/>
              </a:rPr>
              <a:t>The top five sold quantity gives a reflection of which commodities are being sold in the market and the least sold commodities with this we can do recommendation in terms of which commodities should Durban Market order the most</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288131" lvl="0" marL="457200" rtl="0" algn="l">
              <a:spcBef>
                <a:spcPts val="1200"/>
              </a:spcBef>
              <a:spcAft>
                <a:spcPts val="0"/>
              </a:spcAft>
              <a:buSzPct val="100000"/>
              <a:buFont typeface="Arial"/>
              <a:buChar char="●"/>
            </a:pPr>
            <a:r>
              <a:rPr lang="en" sz="1500">
                <a:latin typeface="Arial"/>
                <a:ea typeface="Arial"/>
                <a:cs typeface="Arial"/>
                <a:sym typeface="Arial"/>
              </a:rPr>
              <a:t>Stock on hand and total quantity sold per month  in Eastern and Western Free State shows the highest stock on hand in the region and the month that they sell more than what they have on hand. In March they sold more brown onions than what they have on hand this reflects that march is a good month to stock up on brown onions and the other months they should stock less of brown onions to prevent losses as this is a perishable commodities </a:t>
            </a: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2060125" y="1846275"/>
            <a:ext cx="47577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3400">
                <a:solidFill>
                  <a:srgbClr val="00FFFF"/>
                </a:solidFill>
              </a:rPr>
              <a:t>THANK YOU, ENJOY YOUR DAY</a:t>
            </a:r>
            <a:endParaRPr sz="3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914400" y="0"/>
            <a:ext cx="822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Arial"/>
                <a:ea typeface="Arial"/>
                <a:cs typeface="Arial"/>
                <a:sym typeface="Arial"/>
              </a:rPr>
              <a:t>Introduction </a:t>
            </a:r>
            <a:endParaRPr b="1">
              <a:latin typeface="Arial"/>
              <a:ea typeface="Arial"/>
              <a:cs typeface="Arial"/>
              <a:sym typeface="Arial"/>
            </a:endParaRPr>
          </a:p>
        </p:txBody>
      </p:sp>
      <p:sp>
        <p:nvSpPr>
          <p:cNvPr id="67" name="Google Shape;67;p14"/>
          <p:cNvSpPr txBox="1"/>
          <p:nvPr>
            <p:ph idx="1" type="body"/>
          </p:nvPr>
        </p:nvSpPr>
        <p:spPr>
          <a:xfrm>
            <a:off x="914400" y="409625"/>
            <a:ext cx="7833000" cy="4565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317182" lvl="0" marL="457200" rtl="0" algn="l">
              <a:lnSpc>
                <a:spcPct val="100000"/>
              </a:lnSpc>
              <a:spcBef>
                <a:spcPts val="1200"/>
              </a:spcBef>
              <a:spcAft>
                <a:spcPts val="0"/>
              </a:spcAft>
              <a:buClr>
                <a:schemeClr val="dk1"/>
              </a:buClr>
              <a:buSzPct val="113402"/>
              <a:buChar char="●"/>
            </a:pPr>
            <a:r>
              <a:rPr b="1" lang="en" sz="1587">
                <a:solidFill>
                  <a:schemeClr val="dk1"/>
                </a:solidFill>
                <a:latin typeface="Arial"/>
                <a:ea typeface="Arial"/>
                <a:cs typeface="Arial"/>
                <a:sym typeface="Arial"/>
              </a:rPr>
              <a:t>Dur</a:t>
            </a:r>
            <a:r>
              <a:rPr b="1" lang="en" sz="1587">
                <a:solidFill>
                  <a:schemeClr val="dk1"/>
                </a:solidFill>
                <a:latin typeface="Arial"/>
                <a:ea typeface="Arial"/>
                <a:cs typeface="Arial"/>
                <a:sym typeface="Arial"/>
              </a:rPr>
              <a:t>ban Fresh Produce Market </a:t>
            </a:r>
            <a:r>
              <a:rPr lang="en" sz="1587">
                <a:solidFill>
                  <a:schemeClr val="dk1"/>
                </a:solidFill>
                <a:latin typeface="Arial"/>
                <a:ea typeface="Arial"/>
                <a:cs typeface="Arial"/>
                <a:sym typeface="Arial"/>
              </a:rPr>
              <a:t>functions as a commission market and welcomes all fresh produce farmers/suppliers to market their produce through one or more of their 6 market agents. Market agents sell produce on behalf of farmers and suppliers and receive a mutually negotiated commission. </a:t>
            </a:r>
            <a:endParaRPr sz="1587">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b="1" lang="en" sz="2184">
                <a:solidFill>
                  <a:schemeClr val="dk1"/>
                </a:solidFill>
                <a:latin typeface="Arial"/>
                <a:ea typeface="Arial"/>
                <a:cs typeface="Arial"/>
                <a:sym typeface="Arial"/>
              </a:rPr>
              <a:t>About Dataset :</a:t>
            </a:r>
            <a:endParaRPr b="1" sz="2184">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2184">
              <a:solidFill>
                <a:schemeClr val="dk1"/>
              </a:solidFill>
              <a:latin typeface="Arial"/>
              <a:ea typeface="Arial"/>
              <a:cs typeface="Arial"/>
              <a:sym typeface="Arial"/>
            </a:endParaRPr>
          </a:p>
          <a:p>
            <a:pPr indent="-317182" lvl="0" marL="457200" rtl="0" algn="l">
              <a:lnSpc>
                <a:spcPct val="100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From</a:t>
            </a:r>
            <a:r>
              <a:rPr lang="en">
                <a:solidFill>
                  <a:schemeClr val="dk1"/>
                </a:solidFill>
                <a:latin typeface="Arial"/>
                <a:ea typeface="Arial"/>
                <a:cs typeface="Arial"/>
                <a:sym typeface="Arial"/>
              </a:rPr>
              <a:t> December 2019 to October 2020</a:t>
            </a:r>
            <a:endParaRPr>
              <a:solidFill>
                <a:schemeClr val="dk1"/>
              </a:solidFill>
              <a:latin typeface="Arial"/>
              <a:ea typeface="Arial"/>
              <a:cs typeface="Arial"/>
              <a:sym typeface="Arial"/>
            </a:endParaRPr>
          </a:p>
          <a:p>
            <a:pPr indent="-317182" lvl="0" marL="457200" rtl="0" algn="l">
              <a:lnSpc>
                <a:spcPct val="100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64337 observations and 13 columns such as Regions(22),commodities(270), total quantity sold and sales total</a:t>
            </a:r>
            <a:endParaRPr>
              <a:solidFill>
                <a:schemeClr val="dk1"/>
              </a:solidFill>
              <a:latin typeface="Arial"/>
              <a:ea typeface="Arial"/>
              <a:cs typeface="Arial"/>
              <a:sym typeface="Arial"/>
            </a:endParaRPr>
          </a:p>
          <a:p>
            <a:pPr indent="-317182" lvl="0" marL="457200" rtl="0" algn="l">
              <a:lnSpc>
                <a:spcPct val="100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Contains </a:t>
            </a:r>
            <a:r>
              <a:rPr lang="en">
                <a:solidFill>
                  <a:schemeClr val="dk1"/>
                </a:solidFill>
                <a:latin typeface="Arial"/>
                <a:ea typeface="Arial"/>
                <a:cs typeface="Arial"/>
                <a:sym typeface="Arial"/>
              </a:rPr>
              <a:t>commodities</a:t>
            </a:r>
            <a:r>
              <a:rPr lang="en">
                <a:solidFill>
                  <a:schemeClr val="dk1"/>
                </a:solidFill>
                <a:latin typeface="Arial"/>
                <a:ea typeface="Arial"/>
                <a:cs typeface="Arial"/>
                <a:sym typeface="Arial"/>
              </a:rPr>
              <a:t>  ( fruits and Veg) that are produced from different  south african and african regions</a:t>
            </a:r>
            <a:endParaRPr>
              <a:solidFill>
                <a:schemeClr val="dk1"/>
              </a:solidFill>
              <a:latin typeface="Arial"/>
              <a:ea typeface="Arial"/>
              <a:cs typeface="Arial"/>
              <a:sym typeface="Arial"/>
            </a:endParaRPr>
          </a:p>
          <a:p>
            <a:pPr indent="0" lvl="0" marL="0" rtl="0" algn="l">
              <a:spcBef>
                <a:spcPts val="1200"/>
              </a:spcBef>
              <a:spcAft>
                <a:spcPts val="0"/>
              </a:spcAft>
              <a:buNone/>
            </a:pPr>
            <a:r>
              <a:rPr b="1" lang="en" sz="2228">
                <a:solidFill>
                  <a:schemeClr val="dk1"/>
                </a:solidFill>
                <a:latin typeface="Arial"/>
                <a:ea typeface="Arial"/>
                <a:cs typeface="Arial"/>
                <a:sym typeface="Arial"/>
              </a:rPr>
              <a:t>Dat</a:t>
            </a:r>
            <a:r>
              <a:rPr b="1" lang="en" sz="2228">
                <a:solidFill>
                  <a:schemeClr val="dk1"/>
                </a:solidFill>
                <a:latin typeface="Arial"/>
                <a:ea typeface="Arial"/>
                <a:cs typeface="Arial"/>
                <a:sym typeface="Arial"/>
              </a:rPr>
              <a:t>a Cleaning :</a:t>
            </a:r>
            <a:endParaRPr b="1" sz="2228">
              <a:solidFill>
                <a:schemeClr val="dk1"/>
              </a:solidFill>
              <a:latin typeface="Arial"/>
              <a:ea typeface="Arial"/>
              <a:cs typeface="Arial"/>
              <a:sym typeface="Arial"/>
            </a:endParaRPr>
          </a:p>
          <a:p>
            <a:pPr indent="-317182" lvl="0" marL="457200" rtl="0" algn="l">
              <a:spcBef>
                <a:spcPts val="1200"/>
              </a:spcBef>
              <a:spcAft>
                <a:spcPts val="0"/>
              </a:spcAft>
              <a:buClr>
                <a:schemeClr val="dk1"/>
              </a:buClr>
              <a:buSzPct val="100000"/>
              <a:buFont typeface="Arial"/>
              <a:buChar char="●"/>
            </a:pPr>
            <a:r>
              <a:rPr lang="en">
                <a:solidFill>
                  <a:schemeClr val="dk1"/>
                </a:solidFill>
                <a:latin typeface="Arial"/>
                <a:ea typeface="Arial"/>
                <a:cs typeface="Arial"/>
                <a:sym typeface="Arial"/>
              </a:rPr>
              <a:t>Exploring the data</a:t>
            </a:r>
            <a:endParaRPr>
              <a:solidFill>
                <a:schemeClr val="dk1"/>
              </a:solidFill>
              <a:latin typeface="Arial"/>
              <a:ea typeface="Arial"/>
              <a:cs typeface="Arial"/>
              <a:sym typeface="Arial"/>
            </a:endParaRPr>
          </a:p>
          <a:p>
            <a:pPr indent="-317182" lvl="0" marL="457200" rtl="0" algn="l">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Removed rows containing missing values </a:t>
            </a:r>
            <a:endParaRPr>
              <a:solidFill>
                <a:schemeClr val="dk1"/>
              </a:solidFill>
              <a:latin typeface="Arial"/>
              <a:ea typeface="Arial"/>
              <a:cs typeface="Arial"/>
              <a:sym typeface="Arial"/>
            </a:endParaRPr>
          </a:p>
          <a:p>
            <a:pPr indent="-317182" lvl="0" marL="457200" rtl="0" algn="l">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Feature engineering (adding selling price and date columns)</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b="1" u="sng">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914400" y="0"/>
            <a:ext cx="8229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rgbClr val="0D0D0D"/>
                </a:solidFill>
                <a:latin typeface="Arial"/>
                <a:ea typeface="Arial"/>
                <a:cs typeface="Arial"/>
                <a:sym typeface="Arial"/>
              </a:rPr>
              <a:t>Market Share Per Region </a:t>
            </a:r>
            <a:endParaRPr b="1" sz="1900">
              <a:solidFill>
                <a:srgbClr val="0D0D0D"/>
              </a:solidFill>
              <a:latin typeface="Arial"/>
              <a:ea typeface="Arial"/>
              <a:cs typeface="Arial"/>
              <a:sym typeface="Arial"/>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161700" y="711400"/>
            <a:ext cx="7620576" cy="4345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4">
            <a:alphaModFix/>
          </a:blip>
          <a:srcRect b="0" l="0" r="0" t="4379"/>
          <a:stretch/>
        </p:blipFill>
        <p:spPr>
          <a:xfrm>
            <a:off x="281900" y="508800"/>
            <a:ext cx="8167174" cy="4436025"/>
          </a:xfrm>
          <a:prstGeom prst="rect">
            <a:avLst/>
          </a:prstGeom>
          <a:noFill/>
          <a:ln>
            <a:noFill/>
          </a:ln>
        </p:spPr>
      </p:pic>
      <p:sp>
        <p:nvSpPr>
          <p:cNvPr id="80" name="Google Shape;80;p16"/>
          <p:cNvSpPr txBox="1"/>
          <p:nvPr/>
        </p:nvSpPr>
        <p:spPr>
          <a:xfrm>
            <a:off x="914400" y="0"/>
            <a:ext cx="82296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highlight>
                  <a:schemeClr val="dk1"/>
                </a:highlight>
              </a:rPr>
              <a:t>Top  Commodities by Total Revenue</a:t>
            </a:r>
            <a:endParaRPr sz="1900">
              <a:highlight>
                <a:schemeClr val="dk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nvSpPr>
        <p:spPr>
          <a:xfrm>
            <a:off x="914400" y="0"/>
            <a:ext cx="82296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t>Total</a:t>
            </a:r>
            <a:r>
              <a:rPr b="1" lang="en" sz="1900"/>
              <a:t> Sales And Total Kilograms Sold Over The Months</a:t>
            </a:r>
            <a:endParaRPr b="1" sz="1900"/>
          </a:p>
        </p:txBody>
      </p:sp>
      <p:pic>
        <p:nvPicPr>
          <p:cNvPr id="86" name="Google Shape;86;p17"/>
          <p:cNvPicPr preferRelativeResize="0"/>
          <p:nvPr/>
        </p:nvPicPr>
        <p:blipFill rotWithShape="1">
          <a:blip r:embed="rId3">
            <a:alphaModFix/>
          </a:blip>
          <a:srcRect b="0" l="0" r="0" t="14624"/>
          <a:stretch/>
        </p:blipFill>
        <p:spPr>
          <a:xfrm>
            <a:off x="120250" y="558875"/>
            <a:ext cx="8788375" cy="3943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1052225" y="0"/>
            <a:ext cx="80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solidFill>
                  <a:srgbClr val="0D0D0D"/>
                </a:solidFill>
                <a:latin typeface="Arial"/>
                <a:ea typeface="Arial"/>
                <a:cs typeface="Arial"/>
                <a:sym typeface="Arial"/>
              </a:rPr>
              <a:t>Price Comparison Of The Top and Lower Performing Region Using Common Commodities</a:t>
            </a:r>
            <a:endParaRPr b="1" sz="1900">
              <a:solidFill>
                <a:srgbClr val="0D0D0D"/>
              </a:solidFill>
              <a:latin typeface="Arial"/>
              <a:ea typeface="Arial"/>
              <a:cs typeface="Arial"/>
              <a:sym typeface="Arial"/>
            </a:endParaRPr>
          </a:p>
        </p:txBody>
      </p:sp>
      <p:sp>
        <p:nvSpPr>
          <p:cNvPr id="92" name="Google Shape;92;p18"/>
          <p:cNvSpPr txBox="1"/>
          <p:nvPr>
            <p:ph idx="1" type="body"/>
          </p:nvPr>
        </p:nvSpPr>
        <p:spPr>
          <a:xfrm>
            <a:off x="387900" y="1144125"/>
            <a:ext cx="8368200" cy="342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457200" y="715525"/>
            <a:ext cx="8163976" cy="357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9"/>
          <p:cNvSpPr txBox="1"/>
          <p:nvPr/>
        </p:nvSpPr>
        <p:spPr>
          <a:xfrm>
            <a:off x="1633600" y="4679850"/>
            <a:ext cx="5523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99" name="Google Shape;99;p19"/>
          <p:cNvSpPr txBox="1"/>
          <p:nvPr/>
        </p:nvSpPr>
        <p:spPr>
          <a:xfrm>
            <a:off x="914400" y="0"/>
            <a:ext cx="7212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0D0D0D"/>
                </a:solidFill>
              </a:rPr>
              <a:t>Total Quantity Sold And Stock On </a:t>
            </a:r>
            <a:r>
              <a:rPr b="1" lang="en" sz="1900">
                <a:solidFill>
                  <a:srgbClr val="0D0D0D"/>
                </a:solidFill>
              </a:rPr>
              <a:t>Hand</a:t>
            </a:r>
            <a:r>
              <a:rPr b="1" lang="en" sz="1900">
                <a:solidFill>
                  <a:srgbClr val="0D0D0D"/>
                </a:solidFill>
              </a:rPr>
              <a:t> For The Top Five Regions</a:t>
            </a:r>
            <a:endParaRPr b="1" sz="1900">
              <a:solidFill>
                <a:srgbClr val="0D0D0D"/>
              </a:solidFill>
            </a:endParaRPr>
          </a:p>
        </p:txBody>
      </p:sp>
      <p:pic>
        <p:nvPicPr>
          <p:cNvPr id="100" name="Google Shape;100;p19"/>
          <p:cNvPicPr preferRelativeResize="0"/>
          <p:nvPr/>
        </p:nvPicPr>
        <p:blipFill rotWithShape="1">
          <a:blip r:embed="rId3">
            <a:alphaModFix/>
          </a:blip>
          <a:srcRect b="0" l="0" r="0" t="4816"/>
          <a:stretch/>
        </p:blipFill>
        <p:spPr>
          <a:xfrm>
            <a:off x="377250" y="769500"/>
            <a:ext cx="7415718" cy="4424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nvSpPr>
        <p:spPr>
          <a:xfrm>
            <a:off x="914400" y="37400"/>
            <a:ext cx="8144100" cy="6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0D0D0D"/>
                </a:solidFill>
              </a:rPr>
              <a:t>Total Quantity Sold And Stock On Hand For The Least Five Regions</a:t>
            </a:r>
            <a:endParaRPr b="1" sz="1900">
              <a:solidFill>
                <a:srgbClr val="0D0D0D"/>
              </a:solidFill>
            </a:endParaRPr>
          </a:p>
        </p:txBody>
      </p:sp>
      <p:pic>
        <p:nvPicPr>
          <p:cNvPr id="106" name="Google Shape;106;p20"/>
          <p:cNvPicPr preferRelativeResize="0"/>
          <p:nvPr/>
        </p:nvPicPr>
        <p:blipFill rotWithShape="1">
          <a:blip r:embed="rId3">
            <a:alphaModFix/>
          </a:blip>
          <a:srcRect b="0" l="0" r="0" t="4260"/>
          <a:stretch/>
        </p:blipFill>
        <p:spPr>
          <a:xfrm>
            <a:off x="569300" y="714425"/>
            <a:ext cx="8060875" cy="462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1"/>
          <p:cNvSpPr txBox="1"/>
          <p:nvPr/>
        </p:nvSpPr>
        <p:spPr>
          <a:xfrm>
            <a:off x="914400" y="0"/>
            <a:ext cx="8190300" cy="6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333333"/>
                </a:solidFill>
              </a:rPr>
              <a:t>Price Comparison Kwazulu Natal and Natal province Using Common Commodities</a:t>
            </a:r>
            <a:endParaRPr b="1" sz="1900">
              <a:solidFill>
                <a:srgbClr val="333333"/>
              </a:solidFill>
            </a:endParaRPr>
          </a:p>
          <a:p>
            <a:pPr indent="0" lvl="0" marL="0" rtl="0" algn="ctr">
              <a:spcBef>
                <a:spcPts val="0"/>
              </a:spcBef>
              <a:spcAft>
                <a:spcPts val="0"/>
              </a:spcAft>
              <a:buNone/>
            </a:pPr>
            <a:r>
              <a:t/>
            </a:r>
            <a:endParaRPr b="1" sz="1900"/>
          </a:p>
        </p:txBody>
      </p:sp>
      <p:pic>
        <p:nvPicPr>
          <p:cNvPr id="112" name="Google Shape;112;p21"/>
          <p:cNvPicPr preferRelativeResize="0"/>
          <p:nvPr/>
        </p:nvPicPr>
        <p:blipFill rotWithShape="1">
          <a:blip r:embed="rId3">
            <a:alphaModFix/>
          </a:blip>
          <a:srcRect b="0" l="0" r="55054" t="0"/>
          <a:stretch/>
        </p:blipFill>
        <p:spPr>
          <a:xfrm>
            <a:off x="1908575" y="756450"/>
            <a:ext cx="7196127" cy="4209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