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3" r:id="rId7"/>
    <p:sldId id="268" r:id="rId8"/>
    <p:sldId id="262" r:id="rId9"/>
    <p:sldId id="261" r:id="rId10"/>
    <p:sldId id="269" r:id="rId11"/>
    <p:sldId id="265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3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CBC54-1D7C-45FA-853E-87A42AE4127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CC6BF-014F-4050-A7E2-8F88B012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8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LiveSlide
file:///C:/Users/paul/Desktop/DS/DSV/Final_Project/plots/heatmap.html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CC6BF-014F-4050-A7E2-8F88B0127A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5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7B64-E365-4DFC-B3F6-CB2F390294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F24A-B5BA-42B8-B1A0-59151BC5E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0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7B64-E365-4DFC-B3F6-CB2F390294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F24A-B5BA-42B8-B1A0-59151BC5E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4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7B64-E365-4DFC-B3F6-CB2F390294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F24A-B5BA-42B8-B1A0-59151BC5E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9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7B64-E365-4DFC-B3F6-CB2F390294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F24A-B5BA-42B8-B1A0-59151BC5E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1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7B64-E365-4DFC-B3F6-CB2F390294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F24A-B5BA-42B8-B1A0-59151BC5E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7B64-E365-4DFC-B3F6-CB2F390294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F24A-B5BA-42B8-B1A0-59151BC5E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6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7B64-E365-4DFC-B3F6-CB2F390294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F24A-B5BA-42B8-B1A0-59151BC5E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7B64-E365-4DFC-B3F6-CB2F390294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F24A-B5BA-42B8-B1A0-59151BC5E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7B64-E365-4DFC-B3F6-CB2F390294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F24A-B5BA-42B8-B1A0-59151BC5E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5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7B64-E365-4DFC-B3F6-CB2F390294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F24A-B5BA-42B8-B1A0-59151BC5E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7B64-E365-4DFC-B3F6-CB2F390294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F24A-B5BA-42B8-B1A0-59151BC5E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7B64-E365-4DFC-B3F6-CB2F390294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3F24A-B5BA-42B8-B1A0-59151BC5E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C:\Users\paul\Desktop\DS\DSV\Final_Project\save_file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file:///C:\Users\paul\Desktop\DS\DSV\Final_Project\plots\heatma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446AB0-026E-4C31-8122-D1555A609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15153E-BF38-4C15-8E6F-DD9DA4F779AE}"/>
              </a:ext>
            </a:extLst>
          </p:cNvPr>
          <p:cNvSpPr txBox="1"/>
          <p:nvPr/>
        </p:nvSpPr>
        <p:spPr>
          <a:xfrm>
            <a:off x="0" y="6211669"/>
            <a:ext cx="227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Paul Shoop</a:t>
            </a:r>
          </a:p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Booz|Allen|Hamilton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1ECE6-8E96-4D95-92B6-025E21320432}"/>
              </a:ext>
            </a:extLst>
          </p:cNvPr>
          <p:cNvSpPr txBox="1"/>
          <p:nvPr/>
        </p:nvSpPr>
        <p:spPr>
          <a:xfrm>
            <a:off x="6870582" y="6211668"/>
            <a:ext cx="227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Data Visualization</a:t>
            </a:r>
          </a:p>
          <a:p>
            <a:pPr algn="r"/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6455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73B40-BC60-4F3C-BEE0-54CBA41E28F7}"/>
              </a:ext>
            </a:extLst>
          </p:cNvPr>
          <p:cNvSpPr/>
          <p:nvPr/>
        </p:nvSpPr>
        <p:spPr>
          <a:xfrm>
            <a:off x="1311442" y="2551837"/>
            <a:ext cx="65211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5E340A"/>
                </a:solidFill>
                <a:latin typeface="Goudy Old Style" panose="02020502050305020303" pitchFamily="18" charset="0"/>
              </a:rPr>
              <a:t>What style of beer should we be offering?</a:t>
            </a:r>
          </a:p>
        </p:txBody>
      </p:sp>
    </p:spTree>
    <p:extLst>
      <p:ext uri="{BB962C8B-B14F-4D97-AF65-F5344CB8AC3E}">
        <p14:creationId xmlns:p14="http://schemas.microsoft.com/office/powerpoint/2010/main" val="370050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5C0CC5-2EF9-4769-82EE-D8112512E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6830"/>
            <a:ext cx="4352465" cy="4361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4B72E2-77F8-46D4-B60F-B1895FC3A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25" y="-1"/>
            <a:ext cx="4506273" cy="4361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15CE78-A0BA-4F60-919B-3C6F4111D1C3}"/>
              </a:ext>
            </a:extLst>
          </p:cNvPr>
          <p:cNvSpPr txBox="1"/>
          <p:nvPr/>
        </p:nvSpPr>
        <p:spPr>
          <a:xfrm>
            <a:off x="84221" y="481263"/>
            <a:ext cx="3330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The number of reviews a beer style receives does not correlate to a top-rated beer.  </a:t>
            </a:r>
          </a:p>
          <a:p>
            <a:endParaRPr lang="en-US" dirty="0">
              <a:solidFill>
                <a:srgbClr val="5E340A"/>
              </a:solidFill>
              <a:latin typeface="Goudy Old Style" panose="02020502050305020303" pitchFamily="18" charset="0"/>
            </a:endParaRPr>
          </a:p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American IPA, the most reviewed style, doesn’t make the top-20 best rated beers.</a:t>
            </a:r>
          </a:p>
          <a:p>
            <a:endParaRPr lang="en-US" dirty="0">
              <a:solidFill>
                <a:srgbClr val="5E340A"/>
              </a:solidFill>
              <a:latin typeface="Goudy Old Style" panose="020205020503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3578F-A75A-480D-A1FF-FF49436ACE21}"/>
              </a:ext>
            </a:extLst>
          </p:cNvPr>
          <p:cNvSpPr txBox="1"/>
          <p:nvPr/>
        </p:nvSpPr>
        <p:spPr>
          <a:xfrm>
            <a:off x="4791537" y="4671120"/>
            <a:ext cx="3330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KPIs:</a:t>
            </a:r>
          </a:p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Average Rating: 3.77</a:t>
            </a:r>
          </a:p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Average Beer ABV: 7.04</a:t>
            </a:r>
          </a:p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Number of Styles: 104</a:t>
            </a:r>
          </a:p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Number of Reviews: 1.58 million</a:t>
            </a:r>
          </a:p>
        </p:txBody>
      </p:sp>
    </p:spTree>
    <p:extLst>
      <p:ext uri="{BB962C8B-B14F-4D97-AF65-F5344CB8AC3E}">
        <p14:creationId xmlns:p14="http://schemas.microsoft.com/office/powerpoint/2010/main" val="228685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500481-10D3-4670-9647-501CDE03D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17" y="194149"/>
            <a:ext cx="7807878" cy="646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1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17BE0A-2305-46A4-B74E-77918F03B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37" y="0"/>
            <a:ext cx="4352465" cy="43524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52D46B-3B16-430E-ACA8-9008E18BEFB6}"/>
              </a:ext>
            </a:extLst>
          </p:cNvPr>
          <p:cNvSpPr txBox="1"/>
          <p:nvPr/>
        </p:nvSpPr>
        <p:spPr>
          <a:xfrm>
            <a:off x="84221" y="481263"/>
            <a:ext cx="4584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Despite not being able to show a strong correlation between ABV and beer review score, the top ten rated beer styles have higher than average ABV.</a:t>
            </a:r>
          </a:p>
          <a:p>
            <a:endParaRPr lang="en-US" dirty="0">
              <a:solidFill>
                <a:srgbClr val="5E340A"/>
              </a:solidFill>
              <a:latin typeface="Goudy Old Style" panose="02020502050305020303" pitchFamily="18" charset="0"/>
            </a:endParaRPr>
          </a:p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The bottom ten rated beer styles have lower than average ABV.</a:t>
            </a:r>
          </a:p>
          <a:p>
            <a:endParaRPr lang="en-US" dirty="0">
              <a:solidFill>
                <a:srgbClr val="5E340A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E310A0-EB1D-48EB-8327-6115B5196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6" y="2505534"/>
            <a:ext cx="4204778" cy="43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7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6FD6CC-EE9C-4A12-8222-39EE32134799}"/>
              </a:ext>
            </a:extLst>
          </p:cNvPr>
          <p:cNvSpPr txBox="1"/>
          <p:nvPr/>
        </p:nvSpPr>
        <p:spPr>
          <a:xfrm>
            <a:off x="1000387" y="751344"/>
            <a:ext cx="7143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5E340A"/>
                </a:solidFill>
                <a:latin typeface="Goudy Old Style" panose="02020502050305020303" pitchFamily="18" charset="0"/>
              </a:rPr>
              <a:t>Main Questions:</a:t>
            </a:r>
          </a:p>
          <a:p>
            <a:endParaRPr lang="en-US" sz="3600" dirty="0">
              <a:solidFill>
                <a:srgbClr val="5E340A"/>
              </a:solidFill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5E340A"/>
                </a:solidFill>
                <a:latin typeface="Goudy Old Style" panose="02020502050305020303" pitchFamily="18" charset="0"/>
              </a:rPr>
              <a:t>Is now a good time to expand?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5E340A"/>
                </a:solidFill>
                <a:latin typeface="Goudy Old Style" panose="02020502050305020303" pitchFamily="18" charset="0"/>
              </a:rPr>
              <a:t>Where should the next brewery be built?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5E340A"/>
                </a:solidFill>
                <a:latin typeface="Goudy Old Style" panose="02020502050305020303" pitchFamily="18" charset="0"/>
              </a:rPr>
              <a:t>What style of beer should we be offering?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39C99-3163-49A8-AB7F-AB53690081F0}"/>
              </a:ext>
            </a:extLst>
          </p:cNvPr>
          <p:cNvSpPr txBox="1"/>
          <p:nvPr/>
        </p:nvSpPr>
        <p:spPr>
          <a:xfrm>
            <a:off x="-1" y="4549676"/>
            <a:ext cx="7916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Data Sources Used: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Alcohol and Tobacco Tax and Trade Bureau Data for craft beer (2007-2018)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Brewer’s Association Data on Craft Breweries per Capita (data for all 50 states)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BeerAdvocate Review Data (1.58 million reviews, 104 beer styles, 5690 Breweries)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5E340A"/>
                </a:solidFill>
                <a:latin typeface="Goudy Old Style" panose="02020502050305020303" pitchFamily="18" charset="0"/>
              </a:rPr>
              <a:t>Openbeer</a:t>
            </a:r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 Database (5914 Beers from 1423 Breweries)</a:t>
            </a:r>
          </a:p>
        </p:txBody>
      </p:sp>
    </p:spTree>
    <p:extLst>
      <p:ext uri="{BB962C8B-B14F-4D97-AF65-F5344CB8AC3E}">
        <p14:creationId xmlns:p14="http://schemas.microsoft.com/office/powerpoint/2010/main" val="73620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F8239-B747-42FA-883C-4C15E70656E3}"/>
              </a:ext>
            </a:extLst>
          </p:cNvPr>
          <p:cNvSpPr/>
          <p:nvPr/>
        </p:nvSpPr>
        <p:spPr>
          <a:xfrm>
            <a:off x="348856" y="2505670"/>
            <a:ext cx="84462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5E340A"/>
                </a:solidFill>
                <a:latin typeface="Goudy Old Style" panose="02020502050305020303" pitchFamily="18" charset="0"/>
              </a:rPr>
              <a:t>Is now a good time to expand?</a:t>
            </a:r>
          </a:p>
        </p:txBody>
      </p:sp>
    </p:spTree>
    <p:extLst>
      <p:ext uri="{BB962C8B-B14F-4D97-AF65-F5344CB8AC3E}">
        <p14:creationId xmlns:p14="http://schemas.microsoft.com/office/powerpoint/2010/main" val="335369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CC559E-2006-4DF9-AA6A-FC17449CF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24712"/>
            <a:ext cx="7042665" cy="3133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DAD4C1-5E00-487C-B4D1-67FE8522F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78" y="0"/>
            <a:ext cx="5729622" cy="3133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D8095B-2712-4783-B1E7-190EF2400AB6}"/>
              </a:ext>
            </a:extLst>
          </p:cNvPr>
          <p:cNvSpPr txBox="1"/>
          <p:nvPr/>
        </p:nvSpPr>
        <p:spPr>
          <a:xfrm>
            <a:off x="84221" y="481263"/>
            <a:ext cx="3330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Though tax revenue is increasing, average tax revenue growth year over year shows a sharp decrease after 2015.</a:t>
            </a:r>
          </a:p>
          <a:p>
            <a:endParaRPr lang="en-US" dirty="0">
              <a:solidFill>
                <a:srgbClr val="5E340A"/>
              </a:solidFill>
              <a:latin typeface="Goudy Old Style" panose="02020502050305020303" pitchFamily="18" charset="0"/>
            </a:endParaRPr>
          </a:p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This may be an indication that the craft beer ‘bubble’ has burst and the market is correcting itself.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B5B0B-4417-4DAA-8C34-C1DFAB316607}"/>
              </a:ext>
            </a:extLst>
          </p:cNvPr>
          <p:cNvSpPr txBox="1"/>
          <p:nvPr/>
        </p:nvSpPr>
        <p:spPr>
          <a:xfrm>
            <a:off x="84221" y="3026317"/>
            <a:ext cx="333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340A"/>
                </a:solidFill>
                <a:latin typeface="Goudy Old Style" panose="02020502050305020303" pitchFamily="18" charset="0"/>
              </a:rPr>
              <a:t>Based on 2007-2018 Alcohol and Tobacco Tax and Trade Bureau Data</a:t>
            </a:r>
          </a:p>
        </p:txBody>
      </p:sp>
    </p:spTree>
    <p:extLst>
      <p:ext uri="{BB962C8B-B14F-4D97-AF65-F5344CB8AC3E}">
        <p14:creationId xmlns:p14="http://schemas.microsoft.com/office/powerpoint/2010/main" val="22834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E15FBEC-919E-404E-900C-21F29D21168E}"/>
              </a:ext>
            </a:extLst>
          </p:cNvPr>
          <p:cNvSpPr txBox="1"/>
          <p:nvPr/>
        </p:nvSpPr>
        <p:spPr>
          <a:xfrm>
            <a:off x="84221" y="481263"/>
            <a:ext cx="3330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For tax years 2007-2015, California led in tax revenue.</a:t>
            </a:r>
          </a:p>
          <a:p>
            <a:endParaRPr lang="en-US" dirty="0">
              <a:solidFill>
                <a:srgbClr val="5E340A"/>
              </a:solidFill>
              <a:latin typeface="Goudy Old Style" panose="02020502050305020303" pitchFamily="18" charset="0"/>
            </a:endParaRPr>
          </a:p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For the same time period, Montana showed the most significant year over year tax revenue growth – well above 100%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B628EE-4424-4A35-A054-AB6032F7F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78" y="0"/>
            <a:ext cx="5729622" cy="3178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533EBB-C6C0-4469-A75F-5237E4490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" y="3676553"/>
            <a:ext cx="5729622" cy="31824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86CE38-A052-45D9-B311-02EB10FA738C}"/>
              </a:ext>
            </a:extLst>
          </p:cNvPr>
          <p:cNvSpPr txBox="1"/>
          <p:nvPr/>
        </p:nvSpPr>
        <p:spPr>
          <a:xfrm>
            <a:off x="84221" y="3010248"/>
            <a:ext cx="333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340A"/>
                </a:solidFill>
                <a:latin typeface="Goudy Old Style" panose="02020502050305020303" pitchFamily="18" charset="0"/>
              </a:rPr>
              <a:t>Based on 2007-2018 Alcohol and Tobacco Tax and Trade Bureau Data</a:t>
            </a:r>
          </a:p>
        </p:txBody>
      </p:sp>
    </p:spTree>
    <p:extLst>
      <p:ext uri="{BB962C8B-B14F-4D97-AF65-F5344CB8AC3E}">
        <p14:creationId xmlns:p14="http://schemas.microsoft.com/office/powerpoint/2010/main" val="307289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0CC22F-E086-4193-9089-D1E42B5AFC5D}"/>
              </a:ext>
            </a:extLst>
          </p:cNvPr>
          <p:cNvSpPr txBox="1"/>
          <p:nvPr/>
        </p:nvSpPr>
        <p:spPr>
          <a:xfrm>
            <a:off x="54705" y="2967335"/>
            <a:ext cx="333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340A"/>
                </a:solidFill>
                <a:latin typeface="Goudy Old Style" panose="02020502050305020303" pitchFamily="18" charset="0"/>
              </a:rPr>
              <a:t>Based on 2007-2018 Alcohol and Tobacco Tax and Trade Bureau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4F93D-B742-49D5-BE40-8B7EFA986DC0}"/>
              </a:ext>
            </a:extLst>
          </p:cNvPr>
          <p:cNvSpPr txBox="1"/>
          <p:nvPr/>
        </p:nvSpPr>
        <p:spPr>
          <a:xfrm>
            <a:off x="84221" y="481263"/>
            <a:ext cx="3330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For tax years 2015-2018, some states still showed solid year over year growth despite market corrections.</a:t>
            </a:r>
          </a:p>
          <a:p>
            <a:endParaRPr lang="en-US" dirty="0">
              <a:solidFill>
                <a:srgbClr val="5E340A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B699C8-4206-4595-A46F-EF3A50C4C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9573"/>
            <a:ext cx="5704433" cy="31684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C69887-6D79-4250-BB61-FE936FE81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567" y="3509"/>
            <a:ext cx="5704433" cy="31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8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FABAE1-71C1-4942-B2F2-0C0A1CC7BEFD}"/>
              </a:ext>
            </a:extLst>
          </p:cNvPr>
          <p:cNvSpPr/>
          <p:nvPr/>
        </p:nvSpPr>
        <p:spPr>
          <a:xfrm>
            <a:off x="1311442" y="2551837"/>
            <a:ext cx="65211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5E340A"/>
                </a:solidFill>
                <a:latin typeface="Goudy Old Style" panose="02020502050305020303" pitchFamily="18" charset="0"/>
              </a:rPr>
              <a:t>Where should the next brewery be built?</a:t>
            </a:r>
          </a:p>
        </p:txBody>
      </p:sp>
    </p:spTree>
    <p:extLst>
      <p:ext uri="{BB962C8B-B14F-4D97-AF65-F5344CB8AC3E}">
        <p14:creationId xmlns:p14="http://schemas.microsoft.com/office/powerpoint/2010/main" val="81408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36FC2E2-652C-491F-871E-7FA5EDE7C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62" y="0"/>
            <a:ext cx="6249438" cy="34747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153988-1317-4794-BE84-CAE0B3C18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1675"/>
            <a:ext cx="6249438" cy="34963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3F2665-BF61-44F0-8725-24628D6AB1EB}"/>
              </a:ext>
            </a:extLst>
          </p:cNvPr>
          <p:cNvSpPr txBox="1"/>
          <p:nvPr/>
        </p:nvSpPr>
        <p:spPr>
          <a:xfrm>
            <a:off x="84221" y="481263"/>
            <a:ext cx="2810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Having a large drinking-age population is a significant consideration in choosing a location.</a:t>
            </a:r>
          </a:p>
          <a:p>
            <a:endParaRPr lang="en-US" dirty="0">
              <a:solidFill>
                <a:srgbClr val="5E340A"/>
              </a:solidFill>
              <a:latin typeface="Goudy Old Style" panose="02020502050305020303" pitchFamily="18" charset="0"/>
            </a:endParaRPr>
          </a:p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Locating a market that is not oversaturated, yet with a healthy craft beer market is also key.</a:t>
            </a:r>
          </a:p>
          <a:p>
            <a:endParaRPr lang="en-US" dirty="0">
              <a:solidFill>
                <a:srgbClr val="5E340A"/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80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2A54E9AF-AF4D-455A-BF0B-62BD281E8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2872"/>
            <a:ext cx="5282313" cy="2575128"/>
          </a:xfrm>
          <a:prstGeom prst="rect">
            <a:avLst/>
          </a:prstGeom>
        </p:spPr>
      </p:pic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D068E8F6-99B8-4B56-A41F-A484A160A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325" y="0"/>
            <a:ext cx="5276675" cy="2575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5CEEA1-9728-471A-8601-B8F561F69F20}"/>
              </a:ext>
            </a:extLst>
          </p:cNvPr>
          <p:cNvSpPr txBox="1"/>
          <p:nvPr/>
        </p:nvSpPr>
        <p:spPr>
          <a:xfrm>
            <a:off x="84221" y="481263"/>
            <a:ext cx="3330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E340A"/>
                </a:solidFill>
                <a:latin typeface="Goudy Old Style" panose="02020502050305020303" pitchFamily="18" charset="0"/>
              </a:rPr>
              <a:t>These maps help demonstrate the distribution density of craft breweries both in the U.S. and around the world.</a:t>
            </a:r>
          </a:p>
        </p:txBody>
      </p:sp>
    </p:spTree>
    <p:extLst>
      <p:ext uri="{BB962C8B-B14F-4D97-AF65-F5344CB8AC3E}">
        <p14:creationId xmlns:p14="http://schemas.microsoft.com/office/powerpoint/2010/main" val="1346436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</TotalTime>
  <Words>397</Words>
  <Application>Microsoft Office PowerPoint</Application>
  <PresentationFormat>On-screen Show (4:3)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Goudy Old Style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Shoop, Paul [USA]</dc:creator>
  <cp:lastModifiedBy>Shoop, Paul [USA]</cp:lastModifiedBy>
  <cp:revision>23</cp:revision>
  <dcterms:created xsi:type="dcterms:W3CDTF">2019-06-16T14:00:09Z</dcterms:created>
  <dcterms:modified xsi:type="dcterms:W3CDTF">2019-06-17T21:19:25Z</dcterms:modified>
</cp:coreProperties>
</file>