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43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681"/>
  </p:normalViewPr>
  <p:slideViewPr>
    <p:cSldViewPr snapToGrid="0">
      <p:cViewPr>
        <p:scale>
          <a:sx n="106" d="100"/>
          <a:sy n="106" d="100"/>
        </p:scale>
        <p:origin x="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FC85-0421-3147-A43E-99BCA2D3B18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8F9F3-6E66-2F42-B7D9-F9C766B26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15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8F9F3-6E66-2F42-B7D9-F9C766B262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9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0369-8E5D-7B82-AFFC-5786B2DD5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E6E18-924C-D1F9-6ABE-02974F553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7AB6-CDE7-38F1-6AF7-F573CA75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8BC7-FBC1-5948-8E0C-71DC7ABB34F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DC5B-80DB-36E7-CCFA-18FFA255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84A1-13D3-CD92-861E-AA46D6BE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4E98-71E1-4446-910C-C4755C78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7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D2AC-176B-0D9D-FFEB-FB3B53BD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25F45-AB6B-D89B-43BE-F894D788D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D9D25-8D50-E2EE-CFC9-5A544B3F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8BC7-FBC1-5948-8E0C-71DC7ABB34F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D70F7-3651-08EB-0730-637E0D1E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6D50C-25E6-DDF8-8851-7A555C73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4E98-71E1-4446-910C-C4755C78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BDDFC-CF85-68D2-9909-AE532CAA7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B8BA1-F764-DA0C-CB81-D297EC9D9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C9083-DF90-DFA5-E71D-4A792C4A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8BC7-FBC1-5948-8E0C-71DC7ABB34F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B19FB-1F13-FEC1-3B4F-28FE76C0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86F3-560F-9986-CB4D-329F30DA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4E98-71E1-4446-910C-C4755C78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8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36B3-6334-B457-CF0E-B68D11FC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1FCB-614B-7179-C327-DA053E48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1CAA6-C6BB-D2FB-970D-C26A6099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8BC7-FBC1-5948-8E0C-71DC7ABB34F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B5E8A-33DC-9F1E-F0E7-A384FFAA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40F42-8754-F867-5D6E-4D09F192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4E98-71E1-4446-910C-C4755C78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499C-5F5F-9759-4636-5B647687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0C1A8-21F2-A267-4CF1-A06AD9DCD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BDE79-D0C7-3CC1-88C9-43101A6B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8BC7-FBC1-5948-8E0C-71DC7ABB34F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9F18-40EA-CC1A-9905-A7F8666B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260E2-A780-32D5-5EAC-38FFE6B6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4E98-71E1-4446-910C-C4755C78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7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7C76-33DB-D863-4D92-B2AC9807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BD97-E22F-E9BD-B3B8-6BFEADB1E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9C8DD-CF33-4172-DD5A-10D7206ED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54E47-9C74-B3BB-9FD1-FF06D4A6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8BC7-FBC1-5948-8E0C-71DC7ABB34F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E1CE9-3CBA-1BDA-726B-19A2C714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02EDC-413D-4459-3A47-59B31C0B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4E98-71E1-4446-910C-C4755C78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1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3AAA-6510-836A-DB1A-D0BF07BD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8462-8158-469C-1606-6559CFE36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7A504-C070-B328-8B40-C532B5BFF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EA036-DD07-45E5-3D09-908A2E0D9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A1006-AAE7-61B4-8E59-A81FCD48A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059E6-F0DC-8068-D0A0-F490CD90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8BC7-FBC1-5948-8E0C-71DC7ABB34F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D4BD8-D88A-99FF-A007-39DF7DA9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9F393-B525-52DC-C911-DCC6E122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4E98-71E1-4446-910C-C4755C78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781D-D7B5-DC86-0A38-B33DC924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21C84-362C-5782-73E8-6C49C7EC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8BC7-FBC1-5948-8E0C-71DC7ABB34F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55E96-2165-0AB6-345A-CA9A014A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00CD7-822D-546E-A550-2283D2BC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4E98-71E1-4446-910C-C4755C78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9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F1579-CF0E-471C-DB85-14D7088C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8BC7-FBC1-5948-8E0C-71DC7ABB34F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5CB65-7C7A-42DE-76FC-37E3D4B2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0780F-36C7-309F-3278-3A0D4181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4E98-71E1-4446-910C-C4755C78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9DBA-B539-075A-EC2A-8A3C3027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ECB8-E3FB-A3C3-7348-9365EDB79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69CA0-04F1-216C-92C3-6411F2032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5EAE9-FB69-2021-5F0B-23623E87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8BC7-FBC1-5948-8E0C-71DC7ABB34F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4FCDD-9466-D485-389B-A14BE4D4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4200F-91D6-958C-2AB8-281A5F4A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4E98-71E1-4446-910C-C4755C78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0344-A3FC-C4D3-787E-DD425102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C8E39-2B9D-1637-3C28-3BAA1CC16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55EB3-BB44-B08D-65D1-DCD855298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58D36-A43D-A761-7D4C-CB74D321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8BC7-FBC1-5948-8E0C-71DC7ABB34F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2D955-9817-669E-6E1D-95CBF5AE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5A3E7-5A1B-999F-EF3E-C6AE43D9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4E98-71E1-4446-910C-C4755C78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E99BB-4734-8535-5814-42CBE22A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2367C-3C90-1879-36E4-3960E5C4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6ACC-6C8D-20B4-E731-7CE0C5EC8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68BC7-FBC1-5948-8E0C-71DC7ABB34F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190AA-8B85-3BAF-D6AD-F840D074F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D6DD-DCEA-28DE-03D2-C56D356F7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CA4E98-71E1-4446-910C-C4755C78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8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B19F79-F777-D084-6FF3-DF73C89B6E83}"/>
              </a:ext>
            </a:extLst>
          </p:cNvPr>
          <p:cNvSpPr txBox="1"/>
          <p:nvPr/>
        </p:nvSpPr>
        <p:spPr>
          <a:xfrm>
            <a:off x="2087466" y="1841327"/>
            <a:ext cx="801706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</a:rPr>
              <a:t>Advanced Data Visualization</a:t>
            </a:r>
          </a:p>
          <a:p>
            <a:pPr algn="ctr"/>
            <a:endParaRPr lang="en-US" sz="4800" dirty="0">
              <a:solidFill>
                <a:srgbClr val="0070C0"/>
              </a:solidFill>
            </a:endParaRPr>
          </a:p>
          <a:p>
            <a:pPr algn="ctr"/>
            <a:r>
              <a:rPr lang="en-US" sz="3600" dirty="0">
                <a:solidFill>
                  <a:srgbClr val="0070C0"/>
                </a:solidFill>
              </a:rPr>
              <a:t>Sampling Numerical &amp;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1257195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98915"/>
            <a:ext cx="10515600" cy="1057982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2541905">
              <a:lnSpc>
                <a:spcPct val="100000"/>
              </a:lnSpc>
              <a:spcBef>
                <a:spcPts val="95"/>
              </a:spcBef>
            </a:pPr>
            <a:r>
              <a:rPr spc="-28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Convenience</a:t>
            </a:r>
            <a:r>
              <a:rPr spc="-32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19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9611" y="2051304"/>
            <a:ext cx="7732775" cy="37780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98915"/>
            <a:ext cx="10515600" cy="1057982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3341370">
              <a:lnSpc>
                <a:spcPct val="100000"/>
              </a:lnSpc>
              <a:spcBef>
                <a:spcPts val="95"/>
              </a:spcBef>
            </a:pPr>
            <a:r>
              <a:rPr spc="-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Non-</a:t>
            </a:r>
            <a:r>
              <a:rPr spc="-31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response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9365" y="1719071"/>
            <a:ext cx="5349239" cy="44576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98915"/>
            <a:ext cx="10515600" cy="1057982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2734945">
              <a:lnSpc>
                <a:spcPct val="100000"/>
              </a:lnSpc>
              <a:spcBef>
                <a:spcPts val="95"/>
              </a:spcBef>
            </a:pPr>
            <a:r>
              <a:rPr spc="-27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Voluntary</a:t>
            </a:r>
            <a:r>
              <a:rPr spc="-36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31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response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1325" y="2054352"/>
            <a:ext cx="7681708" cy="37795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97EA5E-D410-679D-9BE2-3F434EB255D5}"/>
              </a:ext>
            </a:extLst>
          </p:cNvPr>
          <p:cNvSpPr txBox="1"/>
          <p:nvPr/>
        </p:nvSpPr>
        <p:spPr>
          <a:xfrm>
            <a:off x="1628384" y="1377863"/>
            <a:ext cx="75218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/>
              <a:t>Selection Bias</a:t>
            </a:r>
          </a:p>
          <a:p>
            <a:r>
              <a:rPr lang="en-CA" sz="2400" dirty="0"/>
              <a:t>Occurs when certain groups or individuals in the population are systematically excluded or overrepresented in the sample.</a:t>
            </a:r>
          </a:p>
          <a:p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Example</a:t>
            </a:r>
            <a:r>
              <a:rPr lang="en-CA" sz="2400" dirty="0"/>
              <a:t>: Conducting a survey online might exclude people without internet access.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Effect</a:t>
            </a:r>
            <a:r>
              <a:rPr lang="en-CA" sz="2400" dirty="0"/>
              <a:t>: The sample does not accurately reflect the population.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7E6A1-2929-2589-8CBA-E716CC9A4DF4}"/>
              </a:ext>
            </a:extLst>
          </p:cNvPr>
          <p:cNvSpPr txBox="1"/>
          <p:nvPr/>
        </p:nvSpPr>
        <p:spPr>
          <a:xfrm>
            <a:off x="4496844" y="576197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 Bias</a:t>
            </a:r>
          </a:p>
        </p:txBody>
      </p:sp>
    </p:spTree>
    <p:extLst>
      <p:ext uri="{BB962C8B-B14F-4D97-AF65-F5344CB8AC3E}">
        <p14:creationId xmlns:p14="http://schemas.microsoft.com/office/powerpoint/2010/main" val="1536043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10E60-676B-5868-BF5B-07632F6FA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F0767D-FDA5-33AE-FB57-A3F99802860D}"/>
              </a:ext>
            </a:extLst>
          </p:cNvPr>
          <p:cNvSpPr txBox="1"/>
          <p:nvPr/>
        </p:nvSpPr>
        <p:spPr>
          <a:xfrm>
            <a:off x="4496844" y="576197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 Bias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4737F-B9F2-2305-8E02-E5B60F1A31A3}"/>
              </a:ext>
            </a:extLst>
          </p:cNvPr>
          <p:cNvSpPr txBox="1"/>
          <p:nvPr/>
        </p:nvSpPr>
        <p:spPr>
          <a:xfrm>
            <a:off x="1446838" y="1523001"/>
            <a:ext cx="792576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/>
              <a:t>Nonresponse Bias</a:t>
            </a:r>
          </a:p>
          <a:p>
            <a:r>
              <a:rPr lang="en-CA" sz="2400" dirty="0"/>
              <a:t>Occurs when individuals selected for the sample fail to respond, and their nonresponse is related to the study topic.</a:t>
            </a:r>
          </a:p>
          <a:p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Example</a:t>
            </a:r>
            <a:r>
              <a:rPr lang="en-CA" sz="2400" dirty="0"/>
              <a:t>: People who feel strongly about a political issue are more likely to participate in a survey, skewing the results.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Effect</a:t>
            </a:r>
            <a:r>
              <a:rPr lang="en-CA" sz="2400" dirty="0"/>
              <a:t>: Results are biased toward the opinions of those who respond.</a:t>
            </a:r>
          </a:p>
        </p:txBody>
      </p:sp>
    </p:spTree>
    <p:extLst>
      <p:ext uri="{BB962C8B-B14F-4D97-AF65-F5344CB8AC3E}">
        <p14:creationId xmlns:p14="http://schemas.microsoft.com/office/powerpoint/2010/main" val="396669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9ED17-842F-1F8A-2990-CDEBD67A9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24E560-3266-8B54-A548-51BCC1C1BF47}"/>
              </a:ext>
            </a:extLst>
          </p:cNvPr>
          <p:cNvSpPr txBox="1"/>
          <p:nvPr/>
        </p:nvSpPr>
        <p:spPr>
          <a:xfrm>
            <a:off x="4496844" y="576197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 Bias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A19FD-E202-B910-5002-D3A436ABF92A}"/>
              </a:ext>
            </a:extLst>
          </p:cNvPr>
          <p:cNvSpPr txBox="1"/>
          <p:nvPr/>
        </p:nvSpPr>
        <p:spPr>
          <a:xfrm>
            <a:off x="1546057" y="1468994"/>
            <a:ext cx="864469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 err="1"/>
              <a:t>Undercoverage</a:t>
            </a:r>
            <a:endParaRPr lang="en-CA" sz="2400" b="1" dirty="0"/>
          </a:p>
          <a:p>
            <a:r>
              <a:rPr lang="en-CA" sz="2400" dirty="0"/>
              <a:t>Happens when some members of the population have no chance of being included in the sample.</a:t>
            </a:r>
          </a:p>
          <a:p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Example</a:t>
            </a:r>
            <a:r>
              <a:rPr lang="en-CA" sz="2400" dirty="0"/>
              <a:t>: A phone survey excluding households without landlines.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Effect</a:t>
            </a:r>
            <a:r>
              <a:rPr lang="en-CA" sz="2400" dirty="0"/>
              <a:t>: Leads to missing data on specific subgroups.</a:t>
            </a:r>
          </a:p>
        </p:txBody>
      </p:sp>
    </p:spTree>
    <p:extLst>
      <p:ext uri="{BB962C8B-B14F-4D97-AF65-F5344CB8AC3E}">
        <p14:creationId xmlns:p14="http://schemas.microsoft.com/office/powerpoint/2010/main" val="959634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AFEB2-4987-5ADF-24F1-EABB5D3C2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2313C1-9F87-E0C4-9B3D-1FF0068B1A9D}"/>
              </a:ext>
            </a:extLst>
          </p:cNvPr>
          <p:cNvSpPr txBox="1"/>
          <p:nvPr/>
        </p:nvSpPr>
        <p:spPr>
          <a:xfrm>
            <a:off x="4496844" y="576197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 Bias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A1E24-7EF7-D66A-B8A4-EC8427B3B4E6}"/>
              </a:ext>
            </a:extLst>
          </p:cNvPr>
          <p:cNvSpPr txBox="1"/>
          <p:nvPr/>
        </p:nvSpPr>
        <p:spPr>
          <a:xfrm>
            <a:off x="1546057" y="1468994"/>
            <a:ext cx="864469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/>
              <a:t>Voluntary Response Bias</a:t>
            </a:r>
          </a:p>
          <a:p>
            <a:r>
              <a:rPr lang="en-CA" sz="2400" dirty="0"/>
              <a:t>Occurs when participation is self-selected, and only individuals with strong opinions (positive or negative) choose to respond.</a:t>
            </a:r>
          </a:p>
          <a:p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Example</a:t>
            </a:r>
            <a:r>
              <a:rPr lang="en-CA" sz="2400" dirty="0"/>
              <a:t>: Online polls where only passionate individuals participate.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Effect</a:t>
            </a:r>
            <a:r>
              <a:rPr lang="en-CA" sz="2400" dirty="0"/>
              <a:t>: Overrepresents extreme views.</a:t>
            </a:r>
          </a:p>
        </p:txBody>
      </p:sp>
    </p:spTree>
    <p:extLst>
      <p:ext uri="{BB962C8B-B14F-4D97-AF65-F5344CB8AC3E}">
        <p14:creationId xmlns:p14="http://schemas.microsoft.com/office/powerpoint/2010/main" val="2504574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B15F8-BF3D-C807-2A42-833CCB18D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483B34-F920-661B-90FA-4A66A723C79F}"/>
              </a:ext>
            </a:extLst>
          </p:cNvPr>
          <p:cNvSpPr txBox="1"/>
          <p:nvPr/>
        </p:nvSpPr>
        <p:spPr>
          <a:xfrm>
            <a:off x="4496844" y="576197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 Bias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C9857-66B3-EFC3-595C-3E812D0DFAD4}"/>
              </a:ext>
            </a:extLst>
          </p:cNvPr>
          <p:cNvSpPr txBox="1"/>
          <p:nvPr/>
        </p:nvSpPr>
        <p:spPr>
          <a:xfrm>
            <a:off x="1546057" y="1468994"/>
            <a:ext cx="864469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/>
              <a:t>Response Bias</a:t>
            </a:r>
          </a:p>
          <a:p>
            <a:r>
              <a:rPr lang="en-CA" sz="2400" dirty="0"/>
              <a:t>Refers to inaccuracies in the responses provided by participants.</a:t>
            </a:r>
          </a:p>
          <a:p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Types</a:t>
            </a:r>
            <a:r>
              <a:rPr lang="en-CA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b="1" dirty="0"/>
              <a:t>Social desirability bias</a:t>
            </a:r>
            <a:r>
              <a:rPr lang="en-CA" sz="2400" dirty="0"/>
              <a:t>: Participants give answers they think are socially acceptable.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b="1" dirty="0"/>
              <a:t>Acquiescence bias</a:t>
            </a:r>
            <a:r>
              <a:rPr lang="en-CA" sz="2400" dirty="0"/>
              <a:t>: A tendency to agree with questions regardless of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Example</a:t>
            </a:r>
            <a:r>
              <a:rPr lang="en-CA" sz="2400" dirty="0"/>
              <a:t>: People underreport unhealthy habits in health surveys.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Effect</a:t>
            </a:r>
            <a:r>
              <a:rPr lang="en-CA" sz="2400" dirty="0"/>
              <a:t>: Skews data away from true behavior or opinions.</a:t>
            </a:r>
          </a:p>
        </p:txBody>
      </p:sp>
    </p:spTree>
    <p:extLst>
      <p:ext uri="{BB962C8B-B14F-4D97-AF65-F5344CB8AC3E}">
        <p14:creationId xmlns:p14="http://schemas.microsoft.com/office/powerpoint/2010/main" val="424442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3B0D9-5C49-20AA-1F30-39E9C09EE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68D395-A17D-8A52-12AE-612D17B1F258}"/>
              </a:ext>
            </a:extLst>
          </p:cNvPr>
          <p:cNvSpPr txBox="1"/>
          <p:nvPr/>
        </p:nvSpPr>
        <p:spPr>
          <a:xfrm>
            <a:off x="4496844" y="576197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 Bias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416FA-ADB1-DFDE-D549-E4D7876F4540}"/>
              </a:ext>
            </a:extLst>
          </p:cNvPr>
          <p:cNvSpPr txBox="1"/>
          <p:nvPr/>
        </p:nvSpPr>
        <p:spPr>
          <a:xfrm>
            <a:off x="1546057" y="1468994"/>
            <a:ext cx="864469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/>
              <a:t>Survivorship Bias</a:t>
            </a:r>
          </a:p>
          <a:p>
            <a:r>
              <a:rPr lang="en-CA" sz="2400" dirty="0"/>
              <a:t>Occurs when only "survivors" or successful cases are included, overlooking failures.</a:t>
            </a:r>
          </a:p>
          <a:p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Example</a:t>
            </a:r>
            <a:r>
              <a:rPr lang="en-CA" sz="2400" dirty="0"/>
              <a:t>: Studying only companies that succeeded without considering those that failed.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Effect</a:t>
            </a:r>
            <a:r>
              <a:rPr lang="en-CA" sz="2400" dirty="0"/>
              <a:t>: Leads to overly optimistic conclusions.</a:t>
            </a:r>
          </a:p>
        </p:txBody>
      </p:sp>
    </p:spTree>
    <p:extLst>
      <p:ext uri="{BB962C8B-B14F-4D97-AF65-F5344CB8AC3E}">
        <p14:creationId xmlns:p14="http://schemas.microsoft.com/office/powerpoint/2010/main" val="4047144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C3CB1-36DD-6532-3BC5-E669C5626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6F25A1-1D59-F1D3-6C1A-743DF8BC26B5}"/>
              </a:ext>
            </a:extLst>
          </p:cNvPr>
          <p:cNvSpPr txBox="1"/>
          <p:nvPr/>
        </p:nvSpPr>
        <p:spPr>
          <a:xfrm>
            <a:off x="4496844" y="576197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 Bias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811E4-D865-D98F-A23B-7FEB9C74FCD4}"/>
              </a:ext>
            </a:extLst>
          </p:cNvPr>
          <p:cNvSpPr txBox="1"/>
          <p:nvPr/>
        </p:nvSpPr>
        <p:spPr>
          <a:xfrm>
            <a:off x="1546057" y="1468994"/>
            <a:ext cx="864469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/>
              <a:t>Recall Bias</a:t>
            </a:r>
          </a:p>
          <a:p>
            <a:r>
              <a:rPr lang="en-CA" sz="2400" dirty="0"/>
              <a:t>Happens when participants are asked to recall past events, and their memories may be inaccurate or incomplete.</a:t>
            </a:r>
          </a:p>
          <a:p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Example</a:t>
            </a:r>
            <a:r>
              <a:rPr lang="en-CA" sz="2400" dirty="0"/>
              <a:t>: Asking patients about symptoms they experienced months ago.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Effect</a:t>
            </a:r>
            <a:r>
              <a:rPr lang="en-CA" sz="2400" dirty="0"/>
              <a:t>: Results in distorted or unreliable data.</a:t>
            </a:r>
          </a:p>
        </p:txBody>
      </p:sp>
    </p:spTree>
    <p:extLst>
      <p:ext uri="{BB962C8B-B14F-4D97-AF65-F5344CB8AC3E}">
        <p14:creationId xmlns:p14="http://schemas.microsoft.com/office/powerpoint/2010/main" val="306841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98915"/>
            <a:ext cx="10515600" cy="1057982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3181350">
              <a:lnSpc>
                <a:spcPct val="100000"/>
              </a:lnSpc>
              <a:spcBef>
                <a:spcPts val="95"/>
              </a:spcBef>
            </a:pPr>
            <a:r>
              <a:rPr spc="-19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pc="-32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8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0826"/>
            <a:ext cx="10182225" cy="28460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378460" indent="-2286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0" dirty="0">
                <a:solidFill>
                  <a:srgbClr val="FF0000"/>
                </a:solidFill>
                <a:latin typeface="Arial"/>
                <a:cs typeface="Arial"/>
              </a:rPr>
              <a:t>Anecdotal</a:t>
            </a:r>
            <a:r>
              <a:rPr sz="2800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CA" sz="2800" spc="-8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-85" dirty="0" err="1">
                <a:solidFill>
                  <a:srgbClr val="FF0000"/>
                </a:solidFill>
                <a:latin typeface="Arial"/>
                <a:cs typeface="Arial"/>
              </a:rPr>
              <a:t>vidence</a:t>
            </a:r>
            <a:r>
              <a:rPr sz="2800" spc="-85" dirty="0">
                <a:latin typeface="Arial"/>
                <a:cs typeface="Arial"/>
              </a:rPr>
              <a:t>: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evidence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based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on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a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limited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sample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size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might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not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be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representative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population.</a:t>
            </a:r>
            <a:endParaRPr sz="2800" dirty="0">
              <a:latin typeface="Arial"/>
              <a:cs typeface="Arial"/>
            </a:endParaRPr>
          </a:p>
          <a:p>
            <a:pPr marL="697230" marR="340360" lvl="1" indent="-227329">
              <a:lnSpc>
                <a:spcPts val="2590"/>
              </a:lnSpc>
              <a:spcBef>
                <a:spcPts val="525"/>
              </a:spcBef>
              <a:buFont typeface="Courier New"/>
              <a:buChar char="o"/>
              <a:tabLst>
                <a:tab pos="698500" algn="l"/>
              </a:tabLst>
            </a:pPr>
            <a:r>
              <a:rPr sz="2400" spc="-90" dirty="0">
                <a:latin typeface="Arial"/>
                <a:cs typeface="Arial"/>
              </a:rPr>
              <a:t>For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example: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My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uncle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smokes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three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packs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day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and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he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perfectly 	</a:t>
            </a:r>
            <a:r>
              <a:rPr sz="2400" spc="-65" dirty="0">
                <a:latin typeface="Arial"/>
                <a:cs typeface="Arial"/>
              </a:rPr>
              <a:t>good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health.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315"/>
              </a:spcBef>
              <a:buFont typeface="Courier New"/>
              <a:buChar char="o"/>
            </a:pPr>
            <a:endParaRPr sz="2400" dirty="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buChar char="•"/>
              <a:tabLst>
                <a:tab pos="241300" algn="l"/>
              </a:tabLst>
            </a:pPr>
            <a:r>
              <a:rPr sz="2800" spc="-110" dirty="0">
                <a:latin typeface="Arial"/>
                <a:cs typeface="Arial"/>
              </a:rPr>
              <a:t>Larger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Arial"/>
                <a:cs typeface="Arial"/>
              </a:rPr>
              <a:t>samples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cases</a:t>
            </a:r>
            <a:r>
              <a:rPr lang="en-CA" sz="2800" spc="-50" dirty="0">
                <a:latin typeface="Arial"/>
                <a:cs typeface="Arial"/>
              </a:rPr>
              <a:t> will show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trends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lang="en-CA" sz="2800" spc="-170" dirty="0">
                <a:solidFill>
                  <a:srgbClr val="FF0000"/>
                </a:solidFill>
                <a:latin typeface="Arial"/>
                <a:cs typeface="Arial"/>
              </a:rPr>
              <a:t>(statistical evidence)</a:t>
            </a:r>
            <a:r>
              <a:rPr lang="en-CA" sz="2800" spc="-170" dirty="0">
                <a:latin typeface="Arial"/>
                <a:cs typeface="Arial"/>
              </a:rPr>
              <a:t> </a:t>
            </a:r>
            <a:r>
              <a:rPr lang="en-CA" sz="2800" spc="-60" dirty="0">
                <a:latin typeface="Arial"/>
                <a:cs typeface="Arial"/>
              </a:rPr>
              <a:t>that make the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negative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health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impacts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smoking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much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clearer.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A0416-42F4-D57A-B8FA-C5C9EBAC1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356244-F058-72A1-A62D-90ADF29C91D1}"/>
              </a:ext>
            </a:extLst>
          </p:cNvPr>
          <p:cNvSpPr txBox="1"/>
          <p:nvPr/>
        </p:nvSpPr>
        <p:spPr>
          <a:xfrm>
            <a:off x="4496844" y="576197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 Bias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2ADE2-87CC-D51B-CEE7-48D6F8E9DECC}"/>
              </a:ext>
            </a:extLst>
          </p:cNvPr>
          <p:cNvSpPr txBox="1"/>
          <p:nvPr/>
        </p:nvSpPr>
        <p:spPr>
          <a:xfrm>
            <a:off x="1546057" y="1468994"/>
            <a:ext cx="86446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/>
              <a:t>Confirmation Bias</a:t>
            </a:r>
          </a:p>
          <a:p>
            <a:r>
              <a:rPr lang="en-CA" sz="2400" dirty="0"/>
              <a:t>Occurs when researchers intentionally or unintentionally select data that supports their hypotheses while ignoring contradictory data.</a:t>
            </a:r>
          </a:p>
          <a:p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Example</a:t>
            </a:r>
            <a:r>
              <a:rPr lang="en-CA" sz="2400" dirty="0"/>
              <a:t>: Including only results that align with expected outcomes.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Effect</a:t>
            </a:r>
            <a:r>
              <a:rPr lang="en-CA" sz="2400" dirty="0"/>
              <a:t>: Produces misleading conclusions.</a:t>
            </a:r>
          </a:p>
        </p:txBody>
      </p:sp>
    </p:spTree>
    <p:extLst>
      <p:ext uri="{BB962C8B-B14F-4D97-AF65-F5344CB8AC3E}">
        <p14:creationId xmlns:p14="http://schemas.microsoft.com/office/powerpoint/2010/main" val="2552724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5B892-A749-93F8-B141-7D8D043DF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60511-868C-4BBE-DE0A-51E98F477375}"/>
              </a:ext>
            </a:extLst>
          </p:cNvPr>
          <p:cNvSpPr txBox="1"/>
          <p:nvPr/>
        </p:nvSpPr>
        <p:spPr>
          <a:xfrm>
            <a:off x="4496844" y="576197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 Bias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C7E06-7B8E-A1D8-4C6A-CE5207FE61FB}"/>
              </a:ext>
            </a:extLst>
          </p:cNvPr>
          <p:cNvSpPr txBox="1"/>
          <p:nvPr/>
        </p:nvSpPr>
        <p:spPr>
          <a:xfrm>
            <a:off x="1546057" y="1468994"/>
            <a:ext cx="86446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/>
              <a:t>Attrition Bias</a:t>
            </a:r>
          </a:p>
          <a:p>
            <a:r>
              <a:rPr lang="en-CA" sz="2400" dirty="0"/>
              <a:t>Happens when participants drop out of a longitudinal study, and those who leave differ significantly from those who stay.</a:t>
            </a:r>
          </a:p>
          <a:p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Example</a:t>
            </a:r>
            <a:r>
              <a:rPr lang="en-CA" sz="2400" dirty="0"/>
              <a:t>: High dropout rates in a weight-loss program may leave only successful participants in the study.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Effect</a:t>
            </a:r>
            <a:r>
              <a:rPr lang="en-CA" sz="2400" dirty="0"/>
              <a:t>: Results reflect only those who completed the study, not the entire sample.</a:t>
            </a:r>
          </a:p>
        </p:txBody>
      </p:sp>
    </p:spTree>
    <p:extLst>
      <p:ext uri="{BB962C8B-B14F-4D97-AF65-F5344CB8AC3E}">
        <p14:creationId xmlns:p14="http://schemas.microsoft.com/office/powerpoint/2010/main" val="2988106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826DA-D412-6AD5-27E2-ABEB35509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D3602-F980-776B-3DB6-C5C83D6B7838}"/>
              </a:ext>
            </a:extLst>
          </p:cNvPr>
          <p:cNvSpPr txBox="1"/>
          <p:nvPr/>
        </p:nvSpPr>
        <p:spPr>
          <a:xfrm>
            <a:off x="4496844" y="576197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 Bias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5F2E8-211F-02A3-F4CA-C723CC829984}"/>
              </a:ext>
            </a:extLst>
          </p:cNvPr>
          <p:cNvSpPr txBox="1"/>
          <p:nvPr/>
        </p:nvSpPr>
        <p:spPr>
          <a:xfrm>
            <a:off x="1546057" y="1468994"/>
            <a:ext cx="86446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/>
              <a:t>Attrition Bias</a:t>
            </a:r>
          </a:p>
          <a:p>
            <a:r>
              <a:rPr lang="en-CA" sz="2400" dirty="0"/>
              <a:t>Happens when participants drop out of a longitudinal study, and those who leave differ significantly from those who stay.</a:t>
            </a:r>
          </a:p>
          <a:p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Example</a:t>
            </a:r>
            <a:r>
              <a:rPr lang="en-CA" sz="2400" dirty="0"/>
              <a:t>: High dropout rates in a weight-loss program may leave only successful participants in the study.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Effect</a:t>
            </a:r>
            <a:r>
              <a:rPr lang="en-CA" sz="2400" dirty="0"/>
              <a:t>: Results reflect only those who completed the study, not the entire sample.</a:t>
            </a:r>
          </a:p>
        </p:txBody>
      </p:sp>
    </p:spTree>
    <p:extLst>
      <p:ext uri="{BB962C8B-B14F-4D97-AF65-F5344CB8AC3E}">
        <p14:creationId xmlns:p14="http://schemas.microsoft.com/office/powerpoint/2010/main" val="3700990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836B1-C9A7-29B4-1CE1-9A1C67A12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8402C9-3BEF-D9D0-3C22-5206D3775E67}"/>
              </a:ext>
            </a:extLst>
          </p:cNvPr>
          <p:cNvSpPr txBox="1"/>
          <p:nvPr/>
        </p:nvSpPr>
        <p:spPr>
          <a:xfrm>
            <a:off x="4496844" y="576197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 Bias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3AA23-7E52-0B68-6769-F507F3EB67FE}"/>
              </a:ext>
            </a:extLst>
          </p:cNvPr>
          <p:cNvSpPr txBox="1"/>
          <p:nvPr/>
        </p:nvSpPr>
        <p:spPr>
          <a:xfrm>
            <a:off x="1546057" y="1468994"/>
            <a:ext cx="86446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/>
              <a:t>Sampling Bias leads to:</a:t>
            </a:r>
          </a:p>
          <a:p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Misrepresentation of the population.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Reduced validity of study conclusions.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Difficulty generalizing results to the broader population.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400" dirty="0"/>
          </a:p>
          <a:p>
            <a:r>
              <a:rPr lang="en-CA" sz="2400" dirty="0"/>
              <a:t>To minimize these biases, researchers should carefully design their sampling methods, use </a:t>
            </a:r>
            <a:r>
              <a:rPr lang="en-CA" sz="2400" dirty="0">
                <a:solidFill>
                  <a:srgbClr val="FF0000"/>
                </a:solidFill>
              </a:rPr>
              <a:t>randomization </a:t>
            </a:r>
            <a:r>
              <a:rPr lang="en-CA" sz="2400" dirty="0"/>
              <a:t>where possible and account for potential sources of error in their analysis.</a:t>
            </a:r>
          </a:p>
        </p:txBody>
      </p:sp>
    </p:spTree>
    <p:extLst>
      <p:ext uri="{BB962C8B-B14F-4D97-AF65-F5344CB8AC3E}">
        <p14:creationId xmlns:p14="http://schemas.microsoft.com/office/powerpoint/2010/main" val="2961800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3536" y="605599"/>
            <a:ext cx="33432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SRS</a:t>
            </a:r>
            <a:r>
              <a:rPr spc="-36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30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22624"/>
            <a:ext cx="9684385" cy="12204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0665" marR="5080" indent="-2286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55" dirty="0">
                <a:latin typeface="Arial"/>
                <a:cs typeface="Arial"/>
              </a:rPr>
              <a:t>Simple</a:t>
            </a:r>
            <a:r>
              <a:rPr sz="2800" b="1" spc="-175" dirty="0">
                <a:latin typeface="Arial"/>
                <a:cs typeface="Arial"/>
              </a:rPr>
              <a:t> </a:t>
            </a:r>
            <a:r>
              <a:rPr sz="2800" b="1" spc="-105" dirty="0">
                <a:latin typeface="Arial"/>
                <a:cs typeface="Arial"/>
              </a:rPr>
              <a:t>Random</a:t>
            </a:r>
            <a:r>
              <a:rPr sz="2800" b="1" spc="-175" dirty="0">
                <a:latin typeface="Arial"/>
                <a:cs typeface="Arial"/>
              </a:rPr>
              <a:t> </a:t>
            </a:r>
            <a:r>
              <a:rPr sz="2800" b="1" spc="-50" dirty="0">
                <a:latin typeface="Arial"/>
                <a:cs typeface="Arial"/>
              </a:rPr>
              <a:t>Sample</a:t>
            </a:r>
            <a:r>
              <a:rPr sz="2800" spc="-50" dirty="0">
                <a:latin typeface="Arial"/>
                <a:cs typeface="Arial"/>
              </a:rPr>
              <a:t>: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Randomly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select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cases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from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population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such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each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case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equally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likely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be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selected </a:t>
            </a:r>
            <a:r>
              <a:rPr sz="2800" spc="-110" dirty="0">
                <a:latin typeface="Arial"/>
                <a:cs typeface="Arial"/>
              </a:rPr>
              <a:t>(ex: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draw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a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name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from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a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hat).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4351" y="2824733"/>
            <a:ext cx="7920227" cy="392125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9269" y="605599"/>
            <a:ext cx="45535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4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Stratified</a:t>
            </a:r>
            <a:r>
              <a:rPr spc="-27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30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22624"/>
            <a:ext cx="9250680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0665" marR="5080" indent="-2286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55" dirty="0">
                <a:latin typeface="Arial"/>
                <a:cs typeface="Arial"/>
              </a:rPr>
              <a:t>Stratified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-50" dirty="0">
                <a:latin typeface="Arial"/>
                <a:cs typeface="Arial"/>
              </a:rPr>
              <a:t>Sample</a:t>
            </a:r>
            <a:r>
              <a:rPr sz="2800" spc="-50" dirty="0">
                <a:latin typeface="Arial"/>
                <a:cs typeface="Arial"/>
              </a:rPr>
              <a:t>: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Divide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population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into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homogenous </a:t>
            </a:r>
            <a:r>
              <a:rPr sz="2800" spc="-55" dirty="0">
                <a:latin typeface="Arial"/>
                <a:cs typeface="Arial"/>
              </a:rPr>
              <a:t>groups,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then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randomly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sample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from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each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group.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300" y="2476512"/>
            <a:ext cx="8542781" cy="423746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F4BA4-A598-01A7-620D-88BB212BF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76" y="1265700"/>
            <a:ext cx="8624047" cy="5567773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EF4C4FD2-4C8A-730F-195B-5AF3A63612DD}"/>
              </a:ext>
            </a:extLst>
          </p:cNvPr>
          <p:cNvSpPr txBox="1">
            <a:spLocks/>
          </p:cNvSpPr>
          <p:nvPr/>
        </p:nvSpPr>
        <p:spPr>
          <a:xfrm>
            <a:off x="4769528" y="569740"/>
            <a:ext cx="45535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CA" spc="-204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Scatterplot</a:t>
            </a:r>
            <a:endParaRPr lang="en-CA" spc="-305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482C0-A788-41EE-0F4A-EA83B517238B}"/>
              </a:ext>
            </a:extLst>
          </p:cNvPr>
          <p:cNvSpPr txBox="1"/>
          <p:nvPr/>
        </p:nvSpPr>
        <p:spPr>
          <a:xfrm>
            <a:off x="10408023" y="186637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outlier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98915"/>
            <a:ext cx="10515600" cy="1057982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1890395">
              <a:lnSpc>
                <a:spcPct val="100000"/>
              </a:lnSpc>
              <a:spcBef>
                <a:spcPts val="95"/>
              </a:spcBef>
            </a:pPr>
            <a:r>
              <a:rPr spc="-29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Evaluating</a:t>
            </a:r>
            <a:r>
              <a:rPr spc="-34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18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</a:t>
            </a:r>
            <a:r>
              <a:rPr spc="-35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22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relationship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66138"/>
            <a:ext cx="12191999" cy="428243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199" y="22926"/>
            <a:ext cx="10515600" cy="1057982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3806190">
              <a:lnSpc>
                <a:spcPct val="100000"/>
              </a:lnSpc>
              <a:spcBef>
                <a:spcPts val="95"/>
              </a:spcBef>
            </a:pPr>
            <a:r>
              <a:rPr spc="-29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Histogram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5708"/>
            <a:ext cx="5014595" cy="23266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65"/>
              </a:spcBef>
              <a:buChar char="•"/>
              <a:tabLst>
                <a:tab pos="240665" algn="l"/>
              </a:tabLst>
            </a:pPr>
            <a:r>
              <a:rPr sz="2800" spc="-10" dirty="0">
                <a:latin typeface="Arial"/>
                <a:cs typeface="Arial"/>
              </a:rPr>
              <a:t>Numerical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variables.</a:t>
            </a:r>
            <a:endParaRPr sz="2800">
              <a:latin typeface="Arial"/>
              <a:cs typeface="Arial"/>
            </a:endParaRPr>
          </a:p>
          <a:p>
            <a:pPr marL="241300" marR="721995" indent="-228600">
              <a:lnSpc>
                <a:spcPts val="3020"/>
              </a:lnSpc>
              <a:spcBef>
                <a:spcPts val="1050"/>
              </a:spcBef>
              <a:buChar char="•"/>
              <a:tabLst>
                <a:tab pos="241300" algn="l"/>
              </a:tabLst>
            </a:pPr>
            <a:r>
              <a:rPr sz="2800" spc="-85" dirty="0">
                <a:latin typeface="Arial"/>
                <a:cs typeface="Arial"/>
              </a:rPr>
              <a:t>Provides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a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view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data </a:t>
            </a:r>
            <a:r>
              <a:rPr sz="2800" spc="-10" dirty="0">
                <a:latin typeface="Arial"/>
                <a:cs typeface="Arial"/>
              </a:rPr>
              <a:t>density.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sz="2800" spc="-50" dirty="0">
                <a:latin typeface="Arial"/>
                <a:cs typeface="Arial"/>
              </a:rPr>
              <a:t>Especially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useful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describing the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shape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distribution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3971" y="1381505"/>
            <a:ext cx="4719828" cy="544906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1593" y="442760"/>
            <a:ext cx="24415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1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Skewness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22624"/>
            <a:ext cx="80340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</a:tabLst>
            </a:pPr>
            <a:r>
              <a:rPr sz="2800" dirty="0">
                <a:latin typeface="Arial"/>
                <a:cs typeface="Arial"/>
              </a:rPr>
              <a:t>Distributions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are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skewed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side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long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tail.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196" y="2011680"/>
            <a:ext cx="9015221" cy="46634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98915"/>
            <a:ext cx="10515600" cy="1057982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3926840">
              <a:lnSpc>
                <a:spcPct val="100000"/>
              </a:lnSpc>
              <a:spcBef>
                <a:spcPts val="95"/>
              </a:spcBef>
            </a:pPr>
            <a:r>
              <a:rPr spc="-27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0826"/>
            <a:ext cx="10147935" cy="40824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745490" indent="-2286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FF0000"/>
                </a:solidFill>
                <a:latin typeface="Arial"/>
                <a:cs typeface="Arial"/>
              </a:rPr>
              <a:t>Numerical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FF0000"/>
                </a:solidFill>
                <a:latin typeface="Arial"/>
                <a:cs typeface="Arial"/>
              </a:rPr>
              <a:t>(quantitative):</a:t>
            </a:r>
            <a:r>
              <a:rPr sz="28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225" dirty="0">
                <a:latin typeface="Arial"/>
                <a:cs typeface="Arial"/>
              </a:rPr>
              <a:t>Take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on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numerical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values.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These </a:t>
            </a:r>
            <a:r>
              <a:rPr sz="2800" dirty="0">
                <a:latin typeface="Arial"/>
                <a:cs typeface="Arial"/>
              </a:rPr>
              <a:t>calculations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can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be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applied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them: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add,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subtract,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average.</a:t>
            </a:r>
            <a:endParaRPr sz="2800" dirty="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Courier New"/>
              <a:buChar char="o"/>
              <a:tabLst>
                <a:tab pos="697230" algn="l"/>
              </a:tabLst>
            </a:pP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Continuous</a:t>
            </a:r>
            <a:r>
              <a:rPr sz="2400" spc="-10" dirty="0">
                <a:latin typeface="Arial"/>
                <a:cs typeface="Arial"/>
              </a:rPr>
              <a:t>: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lang="en-CA" sz="2400" spc="-145" dirty="0">
                <a:latin typeface="Arial"/>
                <a:cs typeface="Arial"/>
              </a:rPr>
              <a:t>e.g.: time, </a:t>
            </a:r>
            <a:r>
              <a:rPr lang="en-CA" sz="2400" spc="-10" dirty="0">
                <a:latin typeface="Arial"/>
                <a:cs typeface="Arial"/>
              </a:rPr>
              <a:t>distance</a:t>
            </a:r>
            <a:endParaRPr sz="2400" dirty="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Courier New"/>
              <a:buChar char="o"/>
              <a:tabLst>
                <a:tab pos="697230" algn="l"/>
              </a:tabLst>
            </a:pP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Discrete</a:t>
            </a:r>
            <a:r>
              <a:rPr lang="en-CA"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(</a:t>
            </a:r>
            <a:r>
              <a:rPr sz="2400" dirty="0">
                <a:latin typeface="Arial"/>
                <a:cs typeface="Arial"/>
              </a:rPr>
              <a:t>count</a:t>
            </a:r>
            <a:r>
              <a:rPr lang="en-CA" sz="2400" dirty="0">
                <a:latin typeface="Arial"/>
                <a:cs typeface="Arial"/>
              </a:rPr>
              <a:t>able</a:t>
            </a:r>
            <a:r>
              <a:rPr sz="2400" dirty="0">
                <a:latin typeface="Arial"/>
                <a:cs typeface="Arial"/>
              </a:rPr>
              <a:t>):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count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350"/>
              </a:spcBef>
              <a:buFont typeface="Courier New"/>
              <a:buChar char="o"/>
            </a:pPr>
            <a:endParaRPr sz="2400" dirty="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solidFill>
                  <a:srgbClr val="FF0000"/>
                </a:solidFill>
                <a:latin typeface="Arial"/>
                <a:cs typeface="Arial"/>
              </a:rPr>
              <a:t>Categorical</a:t>
            </a:r>
            <a:r>
              <a:rPr sz="28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FF0000"/>
                </a:solidFill>
                <a:latin typeface="Arial"/>
                <a:cs typeface="Arial"/>
              </a:rPr>
              <a:t>(qualitative):</a:t>
            </a:r>
            <a:r>
              <a:rPr sz="28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225" dirty="0">
                <a:latin typeface="Arial"/>
                <a:cs typeface="Arial"/>
              </a:rPr>
              <a:t>Take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on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a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limited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number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distinct </a:t>
            </a:r>
            <a:r>
              <a:rPr sz="2800" spc="-50" dirty="0">
                <a:latin typeface="Arial"/>
                <a:cs typeface="Arial"/>
              </a:rPr>
              <a:t>categories.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They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can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be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numbers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but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lang="en-CA" sz="2800" spc="-40" dirty="0">
                <a:latin typeface="Arial"/>
                <a:cs typeface="Arial"/>
              </a:rPr>
              <a:t>without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arithmetic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operation</a:t>
            </a:r>
            <a:r>
              <a:rPr lang="en-CA" sz="2800" spc="-30" dirty="0">
                <a:latin typeface="Arial"/>
                <a:cs typeface="Arial"/>
              </a:rPr>
              <a:t>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(e</a:t>
            </a:r>
            <a:r>
              <a:rPr lang="en-CA" sz="2800" spc="-20" dirty="0">
                <a:latin typeface="Arial"/>
                <a:cs typeface="Arial"/>
              </a:rPr>
              <a:t>g</a:t>
            </a:r>
            <a:r>
              <a:rPr sz="2800" spc="-20" dirty="0">
                <a:latin typeface="Arial"/>
                <a:cs typeface="Arial"/>
              </a:rPr>
              <a:t>: </a:t>
            </a:r>
            <a:r>
              <a:rPr sz="2800" spc="-85" dirty="0">
                <a:latin typeface="Arial"/>
                <a:cs typeface="Arial"/>
              </a:rPr>
              <a:t>0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male,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1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female)</a:t>
            </a:r>
            <a:endParaRPr sz="2800" dirty="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Courier New"/>
              <a:buChar char="o"/>
              <a:tabLst>
                <a:tab pos="697230" algn="l"/>
              </a:tabLst>
            </a:pPr>
            <a:r>
              <a:rPr sz="2400" spc="-75" dirty="0">
                <a:solidFill>
                  <a:srgbClr val="FF0000"/>
                </a:solidFill>
                <a:latin typeface="Arial"/>
                <a:cs typeface="Arial"/>
              </a:rPr>
              <a:t>Regular</a:t>
            </a:r>
            <a:r>
              <a:rPr sz="2400" spc="-75" dirty="0">
                <a:latin typeface="Arial"/>
                <a:cs typeface="Arial"/>
              </a:rPr>
              <a:t>: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morning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or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afternoon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person?</a:t>
            </a:r>
            <a:endParaRPr sz="2400" dirty="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09"/>
              </a:spcBef>
              <a:buFont typeface="Courier New"/>
              <a:buChar char="o"/>
              <a:tabLst>
                <a:tab pos="697230" algn="l"/>
              </a:tabLst>
            </a:pP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Ordinal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(have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order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level):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degree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satisfaction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199" y="423759"/>
            <a:ext cx="10515600" cy="1057982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4000500">
              <a:lnSpc>
                <a:spcPct val="100000"/>
              </a:lnSpc>
              <a:spcBef>
                <a:spcPts val="95"/>
              </a:spcBef>
            </a:pPr>
            <a:r>
              <a:rPr spc="-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Modality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292857"/>
            <a:ext cx="10515599" cy="341680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41626"/>
            <a:ext cx="12191999" cy="3319271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624120B4-B3B1-D077-47E8-64A3572AC5C1}"/>
              </a:ext>
            </a:extLst>
          </p:cNvPr>
          <p:cNvSpPr txBox="1">
            <a:spLocks/>
          </p:cNvSpPr>
          <p:nvPr/>
        </p:nvSpPr>
        <p:spPr>
          <a:xfrm>
            <a:off x="838199" y="423759"/>
            <a:ext cx="10515600" cy="1057982"/>
          </a:xfrm>
          <a:prstGeom prst="rect">
            <a:avLst/>
          </a:prstGeom>
        </p:spPr>
        <p:txBody>
          <a:bodyPr vert="horz" wrap="square" lIns="0" tIns="37719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0">
              <a:lnSpc>
                <a:spcPct val="100000"/>
              </a:lnSpc>
              <a:spcBef>
                <a:spcPts val="95"/>
              </a:spcBef>
            </a:pPr>
            <a:r>
              <a:rPr lang="en-CA" spc="-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Modality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300" y="438565"/>
            <a:ext cx="57670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Histogram</a:t>
            </a:r>
            <a:r>
              <a:rPr spc="-3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31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and</a:t>
            </a:r>
            <a:r>
              <a:rPr spc="-3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CA" spc="-29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</a:t>
            </a:r>
            <a:r>
              <a:rPr spc="-29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</a:t>
            </a:r>
            <a:r>
              <a:rPr spc="-34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CA" spc="-14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</a:t>
            </a:r>
            <a:r>
              <a:rPr spc="-14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idth</a:t>
            </a:r>
            <a:endParaRPr spc="-14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134525"/>
            <a:ext cx="1108299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</a:tabLst>
            </a:pPr>
            <a:r>
              <a:rPr sz="2800" spc="-180" dirty="0">
                <a:latin typeface="Arial"/>
                <a:cs typeface="Arial"/>
              </a:rPr>
              <a:t>The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chosen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bin</a:t>
            </a:r>
            <a:r>
              <a:rPr sz="2800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width</a:t>
            </a:r>
            <a:r>
              <a:rPr sz="2800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can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alter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story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histogram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telling.</a:t>
            </a:r>
            <a:endParaRPr lang="en-CA" sz="2800" spc="-10" dirty="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</a:tabLst>
            </a:pPr>
            <a:r>
              <a:rPr lang="en-CA" sz="2800" spc="-10" dirty="0">
                <a:solidFill>
                  <a:srgbClr val="FF0000"/>
                </a:solidFill>
                <a:latin typeface="Arial"/>
                <a:cs typeface="Arial"/>
              </a:rPr>
              <a:t>Binning</a:t>
            </a:r>
            <a:r>
              <a:rPr lang="en-CA" sz="2800" spc="-10" dirty="0">
                <a:latin typeface="Arial"/>
                <a:cs typeface="Arial"/>
              </a:rPr>
              <a:t> turns numerical data into categorical data, based on </a:t>
            </a:r>
            <a:r>
              <a:rPr lang="en-CA" sz="2800" spc="-10" dirty="0">
                <a:solidFill>
                  <a:srgbClr val="FF0000"/>
                </a:solidFill>
                <a:latin typeface="Arial"/>
                <a:cs typeface="Arial"/>
              </a:rPr>
              <a:t>ranges</a:t>
            </a:r>
            <a:r>
              <a:rPr lang="en-CA" sz="2800" spc="-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" y="2240279"/>
            <a:ext cx="12185140" cy="425272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5708" y="449789"/>
            <a:ext cx="374058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</a:t>
            </a:r>
            <a:r>
              <a:rPr lang="en-CA" spc="-45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&amp;  Whisker</a:t>
            </a:r>
            <a:r>
              <a:rPr spc="-37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pc="-37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4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413" y="1301559"/>
            <a:ext cx="9955653" cy="1570302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65"/>
              </a:spcBef>
              <a:buChar char="•"/>
              <a:tabLst>
                <a:tab pos="240665" algn="l"/>
              </a:tabLst>
            </a:pPr>
            <a:r>
              <a:rPr sz="2800" spc="-25" dirty="0">
                <a:latin typeface="Arial"/>
                <a:cs typeface="Arial"/>
              </a:rPr>
              <a:t>Useful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highlighting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dirty="0" err="1">
                <a:latin typeface="Arial"/>
                <a:cs typeface="Arial"/>
              </a:rPr>
              <a:t>outli</a:t>
            </a:r>
            <a:r>
              <a:rPr lang="en-CA" sz="2800" dirty="0">
                <a:latin typeface="Arial"/>
                <a:cs typeface="Arial"/>
              </a:rPr>
              <a:t>P</a:t>
            </a:r>
            <a:r>
              <a:rPr sz="2800" dirty="0" err="1">
                <a:latin typeface="Arial"/>
                <a:cs typeface="Arial"/>
              </a:rPr>
              <a:t>rs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median,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IQR.</a:t>
            </a:r>
            <a:endParaRPr sz="2800" dirty="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Char char="•"/>
              <a:tabLst>
                <a:tab pos="240665" algn="l"/>
              </a:tabLst>
            </a:pPr>
            <a:r>
              <a:rPr sz="2800" spc="-45" dirty="0">
                <a:solidFill>
                  <a:srgbClr val="FF0000"/>
                </a:solidFill>
                <a:latin typeface="Arial"/>
                <a:cs typeface="Arial"/>
              </a:rPr>
              <a:t>Median</a:t>
            </a:r>
            <a:r>
              <a:rPr sz="2800" spc="-45" dirty="0">
                <a:latin typeface="Arial"/>
                <a:cs typeface="Arial"/>
              </a:rPr>
              <a:t>: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The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mid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point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distribution.</a:t>
            </a:r>
            <a:endParaRPr sz="2800" dirty="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Char char="•"/>
              <a:tabLst>
                <a:tab pos="240665" algn="l"/>
              </a:tabLst>
            </a:pPr>
            <a:r>
              <a:rPr sz="2800" spc="-175" dirty="0">
                <a:solidFill>
                  <a:srgbClr val="FF0000"/>
                </a:solidFill>
                <a:latin typeface="Arial"/>
                <a:cs typeface="Arial"/>
              </a:rPr>
              <a:t>IQR</a:t>
            </a:r>
            <a:r>
              <a:rPr lang="en-CA" sz="2800" spc="-17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800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interquartile</a:t>
            </a:r>
            <a:r>
              <a:rPr sz="2800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range</a:t>
            </a:r>
            <a:r>
              <a:rPr lang="en-CA"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CA" sz="2800" spc="-10" dirty="0">
                <a:latin typeface="Arial"/>
                <a:cs typeface="Arial"/>
              </a:rPr>
              <a:t>(middle half of the sample, Q3 &amp; Q4)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522" y="3078272"/>
            <a:ext cx="8535161" cy="3329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B63A0E-7185-F681-63AF-D99C9A11BE19}"/>
              </a:ext>
            </a:extLst>
          </p:cNvPr>
          <p:cNvSpPr txBox="1"/>
          <p:nvPr/>
        </p:nvSpPr>
        <p:spPr>
          <a:xfrm>
            <a:off x="3820438" y="3657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D4125-AA21-EEAB-DAC3-7294D6A78269}"/>
              </a:ext>
            </a:extLst>
          </p:cNvPr>
          <p:cNvSpPr txBox="1"/>
          <p:nvPr/>
        </p:nvSpPr>
        <p:spPr>
          <a:xfrm>
            <a:off x="6215966" y="3657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A23D4-AA06-2D8C-4C33-D87B7EEB6092}"/>
              </a:ext>
            </a:extLst>
          </p:cNvPr>
          <p:cNvSpPr txBox="1"/>
          <p:nvPr/>
        </p:nvSpPr>
        <p:spPr>
          <a:xfrm>
            <a:off x="7296261" y="3657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19EB0-DC53-C293-58A5-DE3CF2C17A4F}"/>
              </a:ext>
            </a:extLst>
          </p:cNvPr>
          <p:cNvSpPr txBox="1"/>
          <p:nvPr/>
        </p:nvSpPr>
        <p:spPr>
          <a:xfrm>
            <a:off x="8376556" y="3657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AFFF7-F8AA-5007-CCE8-3524DA4265AC}"/>
              </a:ext>
            </a:extLst>
          </p:cNvPr>
          <p:cNvSpPr txBox="1"/>
          <p:nvPr/>
        </p:nvSpPr>
        <p:spPr>
          <a:xfrm>
            <a:off x="9663683" y="3657600"/>
            <a:ext cx="19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excluding outliers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3560" y="1954529"/>
            <a:ext cx="8564878" cy="2948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3C579D-7D42-E9EE-3A9B-0380E3432712}"/>
              </a:ext>
            </a:extLst>
          </p:cNvPr>
          <p:cNvSpPr txBox="1"/>
          <p:nvPr/>
        </p:nvSpPr>
        <p:spPr>
          <a:xfrm>
            <a:off x="10378438" y="2855934"/>
            <a:ext cx="9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outliers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17BB7C7B-ACD0-0F93-3008-1A3C998D81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5708" y="449789"/>
            <a:ext cx="374058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</a:t>
            </a:r>
            <a:r>
              <a:rPr lang="en-CA" spc="-45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&amp;  Whisker</a:t>
            </a:r>
            <a:r>
              <a:rPr spc="-37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pc="-37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4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" y="1245108"/>
            <a:ext cx="12126468" cy="5512307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87AD4E3E-7DCE-9B7D-ADB0-15FA9FFB6F49}"/>
              </a:ext>
            </a:extLst>
          </p:cNvPr>
          <p:cNvSpPr txBox="1">
            <a:spLocks/>
          </p:cNvSpPr>
          <p:nvPr/>
        </p:nvSpPr>
        <p:spPr>
          <a:xfrm>
            <a:off x="4225708" y="449789"/>
            <a:ext cx="3740584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CA" spc="-45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  &amp;  Whisker</a:t>
            </a:r>
            <a:r>
              <a:rPr lang="en-CA" spc="-37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CA" spc="-14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</a:t>
            </a:r>
            <a:endParaRPr lang="en-CA" spc="-140" dirty="0">
              <a:solidFill>
                <a:schemeClr val="tx2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22926"/>
            <a:ext cx="10515600" cy="1057982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229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Distribution</a:t>
            </a:r>
            <a:r>
              <a:rPr spc="-31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23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of</a:t>
            </a:r>
            <a:r>
              <a:rPr spc="-33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229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</a:t>
            </a:r>
            <a:r>
              <a:rPr spc="-34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29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single</a:t>
            </a:r>
            <a:r>
              <a:rPr spc="-34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2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categorical</a:t>
            </a:r>
            <a:r>
              <a:rPr spc="-31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17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variable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657" y="1448749"/>
            <a:ext cx="4498847" cy="507187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215" y="467812"/>
            <a:ext cx="54495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Frequency</a:t>
            </a:r>
            <a:r>
              <a:rPr spc="-33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31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and</a:t>
            </a:r>
            <a:r>
              <a:rPr spc="-3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254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bar</a:t>
            </a:r>
            <a:r>
              <a:rPr spc="-34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114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8017"/>
            <a:ext cx="4411345" cy="16046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Char char="•"/>
              <a:tabLst>
                <a:tab pos="241300" algn="l"/>
              </a:tabLst>
            </a:pPr>
            <a:r>
              <a:rPr sz="2800" spc="-170" dirty="0">
                <a:latin typeface="Arial"/>
                <a:cs typeface="Arial"/>
              </a:rPr>
              <a:t>We </a:t>
            </a:r>
            <a:r>
              <a:rPr sz="2800" spc="-25" dirty="0">
                <a:latin typeface="Arial"/>
                <a:cs typeface="Arial"/>
              </a:rPr>
              <a:t>usually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consider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the </a:t>
            </a:r>
            <a:r>
              <a:rPr sz="2800" spc="-40" dirty="0">
                <a:solidFill>
                  <a:srgbClr val="FF0000"/>
                </a:solidFill>
                <a:latin typeface="Arial"/>
                <a:cs typeface="Arial"/>
              </a:rPr>
              <a:t>relative</a:t>
            </a:r>
            <a:r>
              <a:rPr sz="28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Arial"/>
                <a:cs typeface="Arial"/>
              </a:rPr>
              <a:t>frequencies</a:t>
            </a:r>
            <a:r>
              <a:rPr sz="28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when </a:t>
            </a:r>
            <a:r>
              <a:rPr sz="2800" spc="-55" dirty="0">
                <a:latin typeface="Arial"/>
                <a:cs typeface="Arial"/>
              </a:rPr>
              <a:t>evaluating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distributions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categorical</a:t>
            </a:r>
            <a:r>
              <a:rPr sz="2800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variables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8746" y="1446276"/>
            <a:ext cx="4706873" cy="532256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975" y="311398"/>
            <a:ext cx="10515600" cy="1057982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2298700">
              <a:lnSpc>
                <a:spcPct val="100000"/>
              </a:lnSpc>
              <a:spcBef>
                <a:spcPts val="95"/>
              </a:spcBef>
            </a:pPr>
            <a:r>
              <a:rPr spc="-34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Bar</a:t>
            </a:r>
            <a:r>
              <a:rPr spc="-34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CA" spc="-22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graphs</a:t>
            </a:r>
            <a:r>
              <a:rPr spc="-36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vs.</a:t>
            </a:r>
            <a:r>
              <a:rPr spc="-36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29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Histogram</a:t>
            </a:r>
            <a:r>
              <a:rPr lang="en-CA" spc="-29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</a:t>
            </a:r>
            <a:endParaRPr spc="-295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0826"/>
            <a:ext cx="10113010" cy="17322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762635" indent="-228600">
              <a:lnSpc>
                <a:spcPts val="3020"/>
              </a:lnSpc>
              <a:spcBef>
                <a:spcPts val="484"/>
              </a:spcBef>
              <a:buChar char="•"/>
              <a:tabLst>
                <a:tab pos="241300" algn="l"/>
              </a:tabLst>
            </a:pPr>
            <a:r>
              <a:rPr sz="2800" spc="-100" dirty="0">
                <a:solidFill>
                  <a:srgbClr val="FF0000"/>
                </a:solidFill>
                <a:latin typeface="Arial"/>
                <a:cs typeface="Arial"/>
              </a:rPr>
              <a:t>Bar</a:t>
            </a:r>
            <a:r>
              <a:rPr sz="28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plots</a:t>
            </a:r>
            <a:r>
              <a:rPr lang="en-CA" sz="2800" dirty="0">
                <a:solidFill>
                  <a:srgbClr val="FF0000"/>
                </a:solidFill>
                <a:latin typeface="Arial"/>
                <a:cs typeface="Arial"/>
              </a:rPr>
              <a:t>/graphs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lang="en-CA" sz="2800" spc="-150" dirty="0">
                <a:latin typeface="Arial"/>
                <a:cs typeface="Arial"/>
              </a:rPr>
              <a:t>are generally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u="sng" spc="-25" dirty="0">
                <a:latin typeface="Arial"/>
                <a:cs typeface="Arial"/>
              </a:rPr>
              <a:t>categorical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variables,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FF0000"/>
                </a:solidFill>
                <a:latin typeface="Arial"/>
                <a:cs typeface="Arial"/>
              </a:rPr>
              <a:t>histograms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u="sng" spc="-10" dirty="0">
                <a:latin typeface="Arial"/>
                <a:cs typeface="Arial"/>
              </a:rPr>
              <a:t>numerical</a:t>
            </a:r>
            <a:r>
              <a:rPr sz="2800" spc="-10" dirty="0">
                <a:latin typeface="Arial"/>
                <a:cs typeface="Arial"/>
              </a:rPr>
              <a:t> variables</a:t>
            </a:r>
            <a:r>
              <a:rPr lang="en-CA" sz="2800" spc="-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2800" spc="-114" dirty="0">
                <a:solidFill>
                  <a:srgbClr val="FF0000"/>
                </a:solidFill>
                <a:latin typeface="Arial"/>
                <a:cs typeface="Arial"/>
              </a:rPr>
              <a:t>x-</a:t>
            </a:r>
            <a:r>
              <a:rPr sz="2800" spc="-70" dirty="0">
                <a:solidFill>
                  <a:srgbClr val="FF0000"/>
                </a:solidFill>
                <a:latin typeface="Arial"/>
                <a:cs typeface="Arial"/>
              </a:rPr>
              <a:t>axis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on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a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histogram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a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number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line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and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ordering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lang="en-CA" sz="2800" spc="50" dirty="0">
                <a:latin typeface="Arial"/>
                <a:cs typeface="Arial"/>
              </a:rPr>
              <a:t>o</a:t>
            </a:r>
            <a:r>
              <a:rPr sz="2800" spc="50" dirty="0">
                <a:latin typeface="Arial"/>
                <a:cs typeface="Arial"/>
              </a:rPr>
              <a:t>f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bars </a:t>
            </a:r>
            <a:r>
              <a:rPr sz="2800" spc="-80" dirty="0">
                <a:latin typeface="Arial"/>
                <a:cs typeface="Arial"/>
              </a:rPr>
              <a:t>are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u="sng" dirty="0">
                <a:latin typeface="Arial"/>
                <a:cs typeface="Arial"/>
              </a:rPr>
              <a:t>not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interchangeable.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067" y="3810761"/>
            <a:ext cx="8977121" cy="268223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2078" y="353671"/>
            <a:ext cx="43262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Contingency</a:t>
            </a:r>
            <a:r>
              <a:rPr spc="-33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114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18533"/>
            <a:ext cx="10276205" cy="132664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Tx/>
              <a:buChar char="•"/>
              <a:tabLst>
                <a:tab pos="241300" algn="l"/>
              </a:tabLst>
            </a:pPr>
            <a:r>
              <a:rPr lang="en-CA" sz="2800" spc="-75" dirty="0">
                <a:latin typeface="Arial"/>
                <a:cs typeface="Arial"/>
              </a:rPr>
              <a:t>Evaluating</a:t>
            </a:r>
            <a:r>
              <a:rPr lang="en-CA" sz="2800" spc="-180" dirty="0">
                <a:latin typeface="Arial"/>
                <a:cs typeface="Arial"/>
              </a:rPr>
              <a:t> </a:t>
            </a:r>
            <a:r>
              <a:rPr lang="en-CA" sz="2800" spc="-10" dirty="0">
                <a:latin typeface="Arial"/>
                <a:cs typeface="Arial"/>
              </a:rPr>
              <a:t>the</a:t>
            </a:r>
            <a:r>
              <a:rPr lang="en-CA" sz="2800" spc="-170" dirty="0">
                <a:latin typeface="Arial"/>
                <a:cs typeface="Arial"/>
              </a:rPr>
              <a:t> </a:t>
            </a:r>
            <a:r>
              <a:rPr lang="en-CA" sz="2800" spc="-10" dirty="0">
                <a:latin typeface="Arial"/>
                <a:cs typeface="Arial"/>
              </a:rPr>
              <a:t>relationship</a:t>
            </a:r>
            <a:r>
              <a:rPr lang="en-CA" sz="2800" spc="-180" dirty="0">
                <a:latin typeface="Arial"/>
                <a:cs typeface="Arial"/>
              </a:rPr>
              <a:t> </a:t>
            </a:r>
            <a:r>
              <a:rPr lang="en-CA" sz="2800" spc="-45" dirty="0">
                <a:latin typeface="Arial"/>
                <a:cs typeface="Arial"/>
              </a:rPr>
              <a:t>between</a:t>
            </a:r>
            <a:r>
              <a:rPr lang="en-CA" sz="2800" spc="-185" dirty="0">
                <a:latin typeface="Arial"/>
                <a:cs typeface="Arial"/>
              </a:rPr>
              <a:t> </a:t>
            </a:r>
            <a:r>
              <a:rPr lang="en-CA" sz="2800" dirty="0">
                <a:latin typeface="Arial"/>
                <a:cs typeface="Arial"/>
              </a:rPr>
              <a:t>two</a:t>
            </a:r>
            <a:r>
              <a:rPr lang="en-CA" sz="2800" spc="-170" dirty="0">
                <a:latin typeface="Arial"/>
                <a:cs typeface="Arial"/>
              </a:rPr>
              <a:t> </a:t>
            </a:r>
            <a:r>
              <a:rPr lang="en-CA" sz="2800" spc="-25" dirty="0">
                <a:latin typeface="Arial"/>
                <a:cs typeface="Arial"/>
              </a:rPr>
              <a:t>categorical</a:t>
            </a:r>
            <a:r>
              <a:rPr lang="en-CA" sz="2800" spc="-165" dirty="0">
                <a:latin typeface="Arial"/>
                <a:cs typeface="Arial"/>
              </a:rPr>
              <a:t> </a:t>
            </a:r>
            <a:r>
              <a:rPr lang="en-CA" sz="2800" spc="-10" dirty="0">
                <a:latin typeface="Arial"/>
                <a:cs typeface="Arial"/>
              </a:rPr>
              <a:t>variables.</a:t>
            </a:r>
            <a:endParaRPr lang="en-CA" sz="2800" dirty="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484"/>
              </a:spcBef>
              <a:buChar char="•"/>
              <a:tabLst>
                <a:tab pos="241300" algn="l"/>
              </a:tabLst>
            </a:pPr>
            <a:r>
              <a:rPr lang="en-CA" sz="2800" spc="-50" dirty="0">
                <a:latin typeface="Arial"/>
                <a:cs typeface="Arial"/>
              </a:rPr>
              <a:t>E.g.: w</a:t>
            </a:r>
            <a:r>
              <a:rPr sz="2800" spc="-50" dirty="0" err="1">
                <a:latin typeface="Arial"/>
                <a:cs typeface="Arial"/>
              </a:rPr>
              <a:t>hether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people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think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it's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difficult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or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easy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save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money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related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their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income</a:t>
            </a:r>
            <a:r>
              <a:rPr lang="en-CA" sz="2800" spc="-10" dirty="0">
                <a:latin typeface="Arial"/>
                <a:cs typeface="Arial"/>
              </a:rPr>
              <a:t>…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168" y="2882645"/>
            <a:ext cx="9944849" cy="3428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1142" y="373655"/>
            <a:ext cx="9470721" cy="1066838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1318260" algn="ctr">
              <a:lnSpc>
                <a:spcPct val="100000"/>
              </a:lnSpc>
              <a:spcBef>
                <a:spcPts val="95"/>
              </a:spcBef>
            </a:pPr>
            <a:r>
              <a:rPr spc="-254" dirty="0">
                <a:solidFill>
                  <a:srgbClr val="00B0F0"/>
                </a:solidFill>
              </a:rPr>
              <a:t>Relationship</a:t>
            </a:r>
            <a:r>
              <a:rPr spc="-325" dirty="0">
                <a:solidFill>
                  <a:srgbClr val="00B0F0"/>
                </a:solidFill>
              </a:rPr>
              <a:t> </a:t>
            </a:r>
            <a:r>
              <a:rPr spc="-215" dirty="0">
                <a:solidFill>
                  <a:srgbClr val="00B0F0"/>
                </a:solidFill>
              </a:rPr>
              <a:t>between</a:t>
            </a:r>
            <a:r>
              <a:rPr spc="-345" dirty="0">
                <a:solidFill>
                  <a:srgbClr val="00B0F0"/>
                </a:solidFill>
              </a:rPr>
              <a:t> </a:t>
            </a:r>
            <a:r>
              <a:rPr spc="-204" dirty="0">
                <a:solidFill>
                  <a:srgbClr val="00B0F0"/>
                </a:solidFill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0826"/>
            <a:ext cx="9852025" cy="398121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0665" marR="5080" indent="-228600">
              <a:lnSpc>
                <a:spcPts val="3020"/>
              </a:lnSpc>
              <a:spcBef>
                <a:spcPts val="484"/>
              </a:spcBef>
              <a:buChar char="•"/>
              <a:tabLst>
                <a:tab pos="240665" algn="l"/>
              </a:tabLst>
            </a:pPr>
            <a:r>
              <a:rPr sz="2800" spc="-195" dirty="0">
                <a:latin typeface="Arial"/>
                <a:cs typeface="Arial"/>
              </a:rPr>
              <a:t>Two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variables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show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some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connection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with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one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another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called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associated</a:t>
            </a:r>
            <a:r>
              <a:rPr sz="2800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Arial"/>
                <a:cs typeface="Arial"/>
              </a:rPr>
              <a:t>(dependent).</a:t>
            </a:r>
            <a:r>
              <a:rPr sz="28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If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two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variables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are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not </a:t>
            </a:r>
            <a:r>
              <a:rPr sz="2800" spc="-20" dirty="0">
                <a:latin typeface="Arial"/>
                <a:cs typeface="Arial"/>
              </a:rPr>
              <a:t>associated,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they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are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independent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30"/>
              </a:spcBef>
              <a:buFont typeface="Arial"/>
              <a:buChar char="•"/>
            </a:pPr>
            <a:endParaRPr sz="2800" dirty="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buChar char="•"/>
              <a:tabLst>
                <a:tab pos="240665" algn="l"/>
              </a:tabLst>
            </a:pPr>
            <a:r>
              <a:rPr sz="2800" spc="-25" dirty="0">
                <a:latin typeface="Arial"/>
                <a:cs typeface="Arial"/>
              </a:rPr>
              <a:t>Association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can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be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positive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lang="en-CA" sz="2800" spc="-200" dirty="0">
                <a:latin typeface="Arial"/>
                <a:cs typeface="Arial"/>
              </a:rPr>
              <a:t>(high implies high) </a:t>
            </a:r>
            <a:r>
              <a:rPr sz="2800" spc="-15" dirty="0">
                <a:latin typeface="Arial"/>
                <a:cs typeface="Arial"/>
              </a:rPr>
              <a:t>or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negative</a:t>
            </a:r>
            <a:r>
              <a:rPr lang="en-CA"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CA" sz="2800" spc="-10" dirty="0">
                <a:latin typeface="Arial"/>
                <a:cs typeface="Arial"/>
              </a:rPr>
              <a:t>(high implies low).</a:t>
            </a:r>
          </a:p>
          <a:p>
            <a:pPr marL="240665" indent="-227965">
              <a:lnSpc>
                <a:spcPct val="100000"/>
              </a:lnSpc>
              <a:buChar char="•"/>
              <a:tabLst>
                <a:tab pos="240665" algn="l"/>
              </a:tabLst>
            </a:pPr>
            <a:endParaRPr lang="en-CA" sz="2800" spc="-10" dirty="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buChar char="•"/>
              <a:tabLst>
                <a:tab pos="240665" algn="l"/>
              </a:tabLst>
            </a:pPr>
            <a:r>
              <a:rPr lang="en-CA" sz="2800" spc="-10" dirty="0">
                <a:solidFill>
                  <a:srgbClr val="FF0000"/>
                </a:solidFill>
                <a:latin typeface="Arial"/>
                <a:cs typeface="Arial"/>
              </a:rPr>
              <a:t>Correlation</a:t>
            </a:r>
            <a:r>
              <a:rPr lang="en-CA" sz="2800" spc="-10" dirty="0">
                <a:latin typeface="Arial"/>
                <a:cs typeface="Arial"/>
              </a:rPr>
              <a:t> is one measure of association (although there are others).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3981" y="19474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1905">
              <a:lnSpc>
                <a:spcPct val="100000"/>
              </a:lnSpc>
              <a:spcBef>
                <a:spcPts val="95"/>
              </a:spcBef>
            </a:pPr>
            <a:r>
              <a:rPr spc="-23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Relative</a:t>
            </a:r>
            <a:r>
              <a:rPr spc="-28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29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Frequencies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97458"/>
            <a:ext cx="12169900" cy="58605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42013" y="6046187"/>
            <a:ext cx="437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feelings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about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difficulty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saving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money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income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are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associated</a:t>
            </a:r>
            <a:r>
              <a:rPr sz="18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(dependent)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9198" y="605599"/>
            <a:ext cx="46939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Segmented</a:t>
            </a:r>
            <a:r>
              <a:rPr spc="-34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Bar</a:t>
            </a:r>
            <a:r>
              <a:rPr spc="-3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9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989" y="1820146"/>
            <a:ext cx="4230370" cy="28841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636905" indent="-228600">
              <a:lnSpc>
                <a:spcPts val="3020"/>
              </a:lnSpc>
              <a:spcBef>
                <a:spcPts val="484"/>
              </a:spcBef>
              <a:buChar char="•"/>
              <a:tabLst>
                <a:tab pos="241300" algn="l"/>
              </a:tabLst>
            </a:pPr>
            <a:r>
              <a:rPr sz="2800" spc="-25" dirty="0">
                <a:latin typeface="Arial"/>
                <a:cs typeface="Arial"/>
              </a:rPr>
              <a:t>Useful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visualizing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conditional</a:t>
            </a:r>
            <a:r>
              <a:rPr sz="28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frequency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distributions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Char char="•"/>
              <a:tabLst>
                <a:tab pos="241300" algn="l"/>
              </a:tabLst>
            </a:pPr>
            <a:r>
              <a:rPr sz="2800" spc="-50" dirty="0">
                <a:latin typeface="Arial"/>
                <a:cs typeface="Arial"/>
              </a:rPr>
              <a:t>Compare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relative </a:t>
            </a:r>
            <a:r>
              <a:rPr sz="2800" spc="-35" dirty="0">
                <a:latin typeface="Arial"/>
                <a:cs typeface="Arial"/>
              </a:rPr>
              <a:t>frequencies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explore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relationship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between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variables.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3415" y="1773173"/>
            <a:ext cx="6958583" cy="440359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146" y="605599"/>
            <a:ext cx="93376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Relative</a:t>
            </a:r>
            <a:r>
              <a:rPr spc="-33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30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Frequency</a:t>
            </a:r>
            <a:r>
              <a:rPr spc="-31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Segmented</a:t>
            </a:r>
            <a:r>
              <a:rPr spc="-33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34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Bar</a:t>
            </a:r>
            <a:r>
              <a:rPr spc="-32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4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plot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4346" y="2366784"/>
            <a:ext cx="9441941" cy="326896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6299" y="133790"/>
            <a:ext cx="10515600" cy="1057982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3707765">
              <a:lnSpc>
                <a:spcPct val="100000"/>
              </a:lnSpc>
              <a:spcBef>
                <a:spcPts val="95"/>
              </a:spcBef>
            </a:pPr>
            <a:r>
              <a:rPr spc="-21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Mosaic</a:t>
            </a:r>
            <a:r>
              <a:rPr lang="en-CA" spc="-21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21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plot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260" y="1527048"/>
            <a:ext cx="10112501" cy="516635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11054"/>
            <a:ext cx="10515600" cy="1433706"/>
          </a:xfrm>
          <a:prstGeom prst="rect">
            <a:avLst/>
          </a:prstGeom>
        </p:spPr>
        <p:txBody>
          <a:bodyPr vert="horz" wrap="square" lIns="0" tIns="198290" rIns="0" bIns="0" rtlCol="0">
            <a:spAutoFit/>
          </a:bodyPr>
          <a:lstStyle/>
          <a:p>
            <a:pPr marL="769620" marR="5080" indent="-161925">
              <a:lnSpc>
                <a:spcPts val="4750"/>
              </a:lnSpc>
              <a:spcBef>
                <a:spcPts val="695"/>
              </a:spcBef>
            </a:pPr>
            <a:r>
              <a:rPr spc="-29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Evaluating</a:t>
            </a:r>
            <a:r>
              <a:rPr spc="-31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18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</a:t>
            </a:r>
            <a:r>
              <a:rPr spc="-32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24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relationship</a:t>
            </a:r>
            <a:r>
              <a:rPr spc="-29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21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between</a:t>
            </a:r>
            <a:r>
              <a:rPr spc="-32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 </a:t>
            </a:r>
            <a:r>
              <a:rPr spc="-2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categorical</a:t>
            </a:r>
            <a:r>
              <a:rPr spc="-30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31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and </a:t>
            </a:r>
            <a:r>
              <a:rPr spc="-229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</a:t>
            </a:r>
            <a:r>
              <a:rPr spc="-33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23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numerical</a:t>
            </a:r>
            <a:r>
              <a:rPr spc="-30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7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060087"/>
            <a:ext cx="9937115" cy="83163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Char char="•"/>
              <a:tabLst>
                <a:tab pos="241300" algn="l"/>
              </a:tabLst>
            </a:pPr>
            <a:r>
              <a:rPr sz="2800" spc="-90" dirty="0">
                <a:latin typeface="Arial"/>
                <a:cs typeface="Arial"/>
              </a:rPr>
              <a:t>When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comparing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distribution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a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numerical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variable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across the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levels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a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categorical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variable</a:t>
            </a:r>
            <a:r>
              <a:rPr lang="en-CA" sz="2800" spc="-10" dirty="0">
                <a:latin typeface="Arial"/>
                <a:cs typeface="Arial"/>
              </a:rPr>
              <a:t>…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9638" y="240474"/>
            <a:ext cx="52724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side-</a:t>
            </a:r>
            <a:r>
              <a:rPr spc="-21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by-</a:t>
            </a:r>
            <a:r>
              <a:rPr spc="-26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side</a:t>
            </a:r>
            <a:r>
              <a:rPr spc="-335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37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box</a:t>
            </a:r>
            <a:r>
              <a:rPr spc="-34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spc="-14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plots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18533"/>
            <a:ext cx="9762490" cy="12204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Char char="•"/>
              <a:tabLst>
                <a:tab pos="241300" algn="l"/>
              </a:tabLst>
            </a:pPr>
            <a:r>
              <a:rPr sz="2800" spc="-180" dirty="0">
                <a:latin typeface="Arial"/>
                <a:cs typeface="Arial"/>
              </a:rPr>
              <a:t>The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medians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are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consistent.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The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distributions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across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class </a:t>
            </a:r>
            <a:r>
              <a:rPr sz="2800" spc="-90" dirty="0">
                <a:latin typeface="Arial"/>
                <a:cs typeface="Arial"/>
              </a:rPr>
              <a:t>years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are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pretty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similar,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suggesting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number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might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be </a:t>
            </a:r>
            <a:r>
              <a:rPr sz="2800" spc="-35" dirty="0">
                <a:latin typeface="Arial"/>
                <a:cs typeface="Arial"/>
              </a:rPr>
              <a:t>independent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their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class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year.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7205" y="2768346"/>
            <a:ext cx="8276081" cy="40081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770" y="24305"/>
            <a:ext cx="5749446" cy="1057982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4347210">
              <a:lnSpc>
                <a:spcPct val="100000"/>
              </a:lnSpc>
              <a:spcBef>
                <a:spcPts val="95"/>
              </a:spcBef>
            </a:pPr>
            <a:r>
              <a:rPr spc="-305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</a:t>
            </a:r>
            <a:r>
              <a:rPr lang="en-CA" spc="-305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ies</a:t>
            </a:r>
            <a:endParaRPr spc="-305" dirty="0">
              <a:solidFill>
                <a:schemeClr val="tx2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100" y="1453603"/>
            <a:ext cx="4982821" cy="3767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55" dirty="0">
                <a:solidFill>
                  <a:srgbClr val="FF0000"/>
                </a:solidFill>
                <a:latin typeface="Arial"/>
                <a:cs typeface="Arial"/>
              </a:rPr>
              <a:t>Observational</a:t>
            </a:r>
            <a:r>
              <a:rPr lang="en-CA" sz="2800" spc="-55" dirty="0">
                <a:solidFill>
                  <a:srgbClr val="FF0000"/>
                </a:solidFill>
                <a:latin typeface="Arial"/>
                <a:cs typeface="Arial"/>
              </a:rPr>
              <a:t> Study: </a:t>
            </a:r>
            <a:br>
              <a:rPr lang="en-CA" sz="2800" b="1" spc="-55" dirty="0">
                <a:solidFill>
                  <a:srgbClr val="FF0000"/>
                </a:solidFill>
                <a:latin typeface="Arial"/>
                <a:cs typeface="Arial"/>
              </a:rPr>
            </a:br>
            <a:r>
              <a:rPr lang="en-CA" sz="2400" b="1" spc="-55" dirty="0">
                <a:latin typeface="Arial"/>
                <a:cs typeface="Arial"/>
              </a:rPr>
              <a:t>if we find an association, this does not mean that working out CAUSES a change in energy level. (Maybe people who already have high energy are more likely to want to work out; or maybe some other lifestyle factor influences both desire to work out and energy levels.)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6921" y="1440098"/>
            <a:ext cx="4799647" cy="4397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073D1-9049-2E02-0F42-A1C44F9A7444}"/>
              </a:ext>
            </a:extLst>
          </p:cNvPr>
          <p:cNvSpPr txBox="1"/>
          <p:nvPr/>
        </p:nvSpPr>
        <p:spPr>
          <a:xfrm>
            <a:off x="851770" y="5234806"/>
            <a:ext cx="37000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does not</a:t>
            </a:r>
          </a:p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causation.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BC674-FA37-65EC-719E-2F1F78FF425B}"/>
              </a:ext>
            </a:extLst>
          </p:cNvPr>
          <p:cNvSpPr txBox="1"/>
          <p:nvPr/>
        </p:nvSpPr>
        <p:spPr>
          <a:xfrm>
            <a:off x="8016657" y="145360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23079-D8D1-08E9-C6D6-0026D23BC639}"/>
              </a:ext>
            </a:extLst>
          </p:cNvPr>
          <p:cNvSpPr txBox="1"/>
          <p:nvPr/>
        </p:nvSpPr>
        <p:spPr>
          <a:xfrm>
            <a:off x="8016657" y="363861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790826"/>
            <a:ext cx="4940461" cy="27552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0665" marR="5080" indent="-2286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7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r>
              <a:rPr lang="en-CA" sz="2800" spc="-7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Study (Intervention)</a:t>
            </a:r>
            <a:r>
              <a:rPr sz="2800" spc="-7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CA" sz="2800" spc="-7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CA" sz="2800" spc="-7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800" spc="-185" dirty="0">
                <a:latin typeface="Calibri" panose="020F0502020204030204" pitchFamily="34" charset="0"/>
                <a:cs typeface="Calibri" panose="020F0502020204030204" pitchFamily="34" charset="0"/>
              </a:rPr>
              <a:t>Now i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800" spc="-19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80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sz="2800" spc="-1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sz="2800" spc="-19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800" spc="-25" dirty="0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sz="2800" spc="-1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45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sz="2800" spc="-1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800" spc="-175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800" spc="-25" dirty="0">
                <a:latin typeface="Calibri" panose="020F0502020204030204" pitchFamily="34" charset="0"/>
                <a:cs typeface="Calibri" panose="020F0502020204030204" pitchFamily="34" charset="0"/>
              </a:rPr>
              <a:t>two </a:t>
            </a:r>
            <a:r>
              <a:rPr sz="2800" spc="-110" dirty="0">
                <a:latin typeface="Calibri" panose="020F0502020204030204" pitchFamily="34" charset="0"/>
                <a:cs typeface="Calibri" panose="020F0502020204030204" pitchFamily="34" charset="0"/>
              </a:rPr>
              <a:t>averages,</a:t>
            </a:r>
            <a:r>
              <a:rPr sz="2800" spc="-1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80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sz="2800" spc="-1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5" dirty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sz="2800" spc="-1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800" spc="-10" dirty="0">
                <a:latin typeface="Calibri" panose="020F0502020204030204" pitchFamily="34" charset="0"/>
                <a:cs typeface="Calibri" panose="020F0502020204030204" pitchFamily="34" charset="0"/>
              </a:rPr>
              <a:t>probably</a:t>
            </a:r>
            <a:r>
              <a:rPr sz="28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70" dirty="0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sz="2800" spc="-19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8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1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causal </a:t>
            </a:r>
            <a:r>
              <a:rPr sz="2800" spc="-10" dirty="0"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r>
              <a:rPr sz="2800" spc="-1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" dirty="0">
                <a:latin typeface="Calibri" panose="020F0502020204030204" pitchFamily="34" charset="0"/>
                <a:cs typeface="Calibri" panose="020F0502020204030204" pitchFamily="34" charset="0"/>
              </a:rPr>
              <a:t>attributing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800" spc="-1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5" dirty="0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sz="2800" spc="-1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5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800" spc="-55" dirty="0"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sz="2800" spc="-1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5" dirty="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467B00F-83D2-A711-6157-25ABC94B4B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1770" y="24305"/>
            <a:ext cx="5749446" cy="1057982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4347210">
              <a:lnSpc>
                <a:spcPct val="100000"/>
              </a:lnSpc>
              <a:spcBef>
                <a:spcPts val="95"/>
              </a:spcBef>
            </a:pPr>
            <a:r>
              <a:rPr spc="-305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</a:t>
            </a:r>
            <a:r>
              <a:rPr lang="en-CA" spc="-305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ies</a:t>
            </a:r>
            <a:endParaRPr spc="-305" dirty="0">
              <a:solidFill>
                <a:schemeClr val="tx2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8C983-FBA3-CB32-CF18-AE1954710C63}"/>
              </a:ext>
            </a:extLst>
          </p:cNvPr>
          <p:cNvSpPr txBox="1"/>
          <p:nvPr/>
        </p:nvSpPr>
        <p:spPr>
          <a:xfrm>
            <a:off x="8419326" y="97834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FADE50-6869-7CE9-12EC-E67FDB15DEA4}"/>
              </a:ext>
            </a:extLst>
          </p:cNvPr>
          <p:cNvGrpSpPr/>
          <p:nvPr/>
        </p:nvGrpSpPr>
        <p:grpSpPr>
          <a:xfrm>
            <a:off x="6413326" y="1381518"/>
            <a:ext cx="4940461" cy="4355403"/>
            <a:chOff x="6413326" y="1381518"/>
            <a:chExt cx="4940461" cy="4355403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3326" y="1381518"/>
              <a:ext cx="4940461" cy="435540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0C6D26-8FD3-2500-7BDD-4AC42A5BB697}"/>
                </a:ext>
              </a:extLst>
            </p:cNvPr>
            <p:cNvSpPr txBox="1"/>
            <p:nvPr/>
          </p:nvSpPr>
          <p:spPr>
            <a:xfrm>
              <a:off x="9594936" y="2430050"/>
              <a:ext cx="137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intervention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01116"/>
            <a:ext cx="10515600" cy="92333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3215640">
              <a:lnSpc>
                <a:spcPct val="100000"/>
              </a:lnSpc>
              <a:spcBef>
                <a:spcPts val="95"/>
              </a:spcBef>
            </a:pPr>
            <a:r>
              <a:rPr spc="-315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lang="en-CA" spc="-315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spc="-204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CA" spc="-204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pc="-204" dirty="0">
              <a:solidFill>
                <a:schemeClr val="tx2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0826"/>
            <a:ext cx="3895090" cy="3396442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Char char="•"/>
              <a:tabLst>
                <a:tab pos="241300" algn="l"/>
              </a:tabLst>
            </a:pPr>
            <a:r>
              <a:rPr sz="2800" spc="-90" dirty="0">
                <a:latin typeface="Arial"/>
                <a:cs typeface="Arial"/>
              </a:rPr>
              <a:t>Eating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breakfast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causes </a:t>
            </a:r>
            <a:r>
              <a:rPr lang="en-CA" sz="2800" spc="-35" dirty="0">
                <a:latin typeface="Arial"/>
                <a:cs typeface="Arial"/>
              </a:rPr>
              <a:t>people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be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slimmer.</a:t>
            </a:r>
            <a:endParaRPr sz="2800" dirty="0">
              <a:latin typeface="Arial"/>
              <a:cs typeface="Arial"/>
            </a:endParaRPr>
          </a:p>
          <a:p>
            <a:pPr marL="241300" marR="171450" indent="-228600">
              <a:lnSpc>
                <a:spcPts val="302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lang="en-CA" sz="2800" spc="-105" dirty="0">
                <a:latin typeface="Arial"/>
                <a:cs typeface="Arial"/>
              </a:rPr>
              <a:t>OR: </a:t>
            </a:r>
            <a:r>
              <a:rPr sz="2800" spc="-105" dirty="0">
                <a:latin typeface="Arial"/>
                <a:cs typeface="Arial"/>
              </a:rPr>
              <a:t>Being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slim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causes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lang="en-CA" sz="2800" spc="-20" dirty="0">
                <a:latin typeface="Arial"/>
                <a:cs typeface="Arial"/>
              </a:rPr>
              <a:t>people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eat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breakfast.</a:t>
            </a:r>
            <a:endParaRPr sz="2800" dirty="0">
              <a:latin typeface="Arial"/>
              <a:cs typeface="Arial"/>
            </a:endParaRPr>
          </a:p>
          <a:p>
            <a:pPr marL="241300" marR="218440" indent="-228600">
              <a:lnSpc>
                <a:spcPts val="302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lang="en-CA" sz="2800" spc="-229" dirty="0">
                <a:latin typeface="Arial"/>
                <a:cs typeface="Arial"/>
              </a:rPr>
              <a:t>OR: </a:t>
            </a:r>
            <a:r>
              <a:rPr sz="2800" spc="-229" dirty="0">
                <a:latin typeface="Arial"/>
                <a:cs typeface="Arial"/>
              </a:rPr>
              <a:t>A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third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variable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is responsible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both? </a:t>
            </a:r>
            <a:r>
              <a:rPr sz="2800" spc="-40" dirty="0">
                <a:latin typeface="Arial"/>
                <a:cs typeface="Arial"/>
              </a:rPr>
              <a:t>(</a:t>
            </a:r>
            <a:r>
              <a:rPr sz="2800" spc="-40" dirty="0">
                <a:solidFill>
                  <a:srgbClr val="FF0000"/>
                </a:solidFill>
                <a:latin typeface="Arial"/>
                <a:cs typeface="Arial"/>
              </a:rPr>
              <a:t>confounding</a:t>
            </a:r>
            <a:r>
              <a:rPr sz="28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r>
              <a:rPr sz="2800" spc="-35" dirty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1703" y="1351788"/>
            <a:ext cx="5077205" cy="54018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98915"/>
            <a:ext cx="10515600" cy="1057982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2083435">
              <a:lnSpc>
                <a:spcPct val="100000"/>
              </a:lnSpc>
              <a:spcBef>
                <a:spcPts val="95"/>
              </a:spcBef>
            </a:pPr>
            <a:r>
              <a:rPr spc="-225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spc="-305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30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vs.</a:t>
            </a:r>
            <a:r>
              <a:rPr spc="-33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275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causation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0826"/>
            <a:ext cx="7287609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</a:tabLst>
            </a:pPr>
            <a:r>
              <a:rPr lang="en-CA" sz="2800" spc="-25" dirty="0">
                <a:latin typeface="Arial"/>
                <a:cs typeface="Arial"/>
              </a:rPr>
              <a:t>Once again:</a:t>
            </a:r>
          </a:p>
          <a:p>
            <a:pPr marL="697865" lvl="1" indent="-227965">
              <a:spcBef>
                <a:spcPts val="100"/>
              </a:spcBef>
              <a:buChar char="•"/>
              <a:tabLst>
                <a:tab pos="240665" algn="l"/>
              </a:tabLst>
            </a:pP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Correlation</a:t>
            </a:r>
            <a:r>
              <a:rPr sz="2800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does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imply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causation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98915"/>
            <a:ext cx="10515600" cy="1057982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3998595">
              <a:lnSpc>
                <a:spcPct val="100000"/>
              </a:lnSpc>
              <a:spcBef>
                <a:spcPts val="95"/>
              </a:spcBef>
            </a:pPr>
            <a:r>
              <a:rPr lang="en-CA" spc="-355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</a:t>
            </a:r>
            <a:endParaRPr spc="-355" dirty="0">
              <a:solidFill>
                <a:schemeClr val="tx2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706549"/>
            <a:ext cx="10436861" cy="3486211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65"/>
              </a:spcBef>
              <a:buChar char="•"/>
              <a:tabLst>
                <a:tab pos="240665" algn="l"/>
              </a:tabLst>
            </a:pPr>
            <a:r>
              <a:rPr lang="en-CA" sz="2800" spc="-105" dirty="0">
                <a:solidFill>
                  <a:srgbClr val="FF0000"/>
                </a:solidFill>
                <a:latin typeface="Arial"/>
                <a:cs typeface="Arial"/>
              </a:rPr>
              <a:t>Sampling</a:t>
            </a:r>
            <a:r>
              <a:rPr lang="en-CA" sz="2800" spc="-105" dirty="0">
                <a:latin typeface="Arial"/>
                <a:cs typeface="Arial"/>
              </a:rPr>
              <a:t> studies only a </a:t>
            </a:r>
            <a:r>
              <a:rPr lang="en-CA" sz="2800" spc="-105" dirty="0">
                <a:solidFill>
                  <a:srgbClr val="FF0000"/>
                </a:solidFill>
                <a:latin typeface="Arial"/>
                <a:cs typeface="Arial"/>
              </a:rPr>
              <a:t>sample</a:t>
            </a:r>
            <a:r>
              <a:rPr lang="en-CA" sz="2800" spc="-105" dirty="0">
                <a:latin typeface="Arial"/>
                <a:cs typeface="Arial"/>
              </a:rPr>
              <a:t>, or subset of the entire </a:t>
            </a:r>
            <a:r>
              <a:rPr lang="en-CA" sz="2800" spc="-105" dirty="0">
                <a:solidFill>
                  <a:srgbClr val="FF0000"/>
                </a:solidFill>
                <a:latin typeface="Arial"/>
                <a:cs typeface="Arial"/>
              </a:rPr>
              <a:t>population</a:t>
            </a:r>
            <a:r>
              <a:rPr lang="en-CA" sz="2800" spc="-105" dirty="0">
                <a:latin typeface="Arial"/>
                <a:cs typeface="Arial"/>
              </a:rPr>
              <a:t>.</a:t>
            </a:r>
          </a:p>
          <a:p>
            <a:pPr marL="240665" indent="-227965">
              <a:lnSpc>
                <a:spcPct val="100000"/>
              </a:lnSpc>
              <a:spcBef>
                <a:spcPts val="765"/>
              </a:spcBef>
              <a:buChar char="•"/>
              <a:tabLst>
                <a:tab pos="240665" algn="l"/>
              </a:tabLst>
            </a:pPr>
            <a:r>
              <a:rPr sz="2800" spc="-105" dirty="0">
                <a:latin typeface="Arial"/>
                <a:cs typeface="Arial"/>
              </a:rPr>
              <a:t>Some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individuals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are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hard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locate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or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measure.</a:t>
            </a:r>
            <a:endParaRPr sz="2800" dirty="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Char char="•"/>
              <a:tabLst>
                <a:tab pos="240665" algn="l"/>
              </a:tabLst>
            </a:pPr>
            <a:r>
              <a:rPr sz="2800" spc="-40" dirty="0">
                <a:latin typeface="Arial"/>
                <a:cs typeface="Arial"/>
              </a:rPr>
              <a:t>Populations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rarely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stand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still.</a:t>
            </a:r>
            <a:endParaRPr lang="en-CA" sz="2800" spc="40" dirty="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Char char="•"/>
              <a:tabLst>
                <a:tab pos="240665" algn="l"/>
              </a:tabLst>
            </a:pPr>
            <a:r>
              <a:rPr lang="en-CA" sz="2800" spc="40" dirty="0">
                <a:latin typeface="Arial"/>
                <a:cs typeface="Arial"/>
              </a:rPr>
              <a:t>But a good sample must be </a:t>
            </a:r>
            <a:r>
              <a:rPr lang="en-CA" sz="2800" spc="40" dirty="0">
                <a:solidFill>
                  <a:srgbClr val="FF0000"/>
                </a:solidFill>
                <a:latin typeface="Arial"/>
                <a:cs typeface="Arial"/>
              </a:rPr>
              <a:t>representative</a:t>
            </a:r>
            <a:r>
              <a:rPr lang="en-CA" sz="2800" spc="40" dirty="0">
                <a:latin typeface="Arial"/>
                <a:cs typeface="Arial"/>
              </a:rPr>
              <a:t> of the </a:t>
            </a:r>
            <a:r>
              <a:rPr lang="en-CA" sz="2800" spc="40" dirty="0">
                <a:solidFill>
                  <a:srgbClr val="FF0000"/>
                </a:solidFill>
                <a:latin typeface="Arial"/>
                <a:cs typeface="Arial"/>
              </a:rPr>
              <a:t>population</a:t>
            </a:r>
            <a:r>
              <a:rPr lang="en-CA" sz="2800" spc="40" dirty="0">
                <a:latin typeface="Arial"/>
                <a:cs typeface="Arial"/>
              </a:rPr>
              <a:t> (must display similar statistics).</a:t>
            </a: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Char char="•"/>
              <a:tabLst>
                <a:tab pos="240665" algn="l"/>
              </a:tabLst>
            </a:pPr>
            <a:r>
              <a:rPr lang="en-CA" sz="2800" spc="40" dirty="0">
                <a:latin typeface="Arial"/>
                <a:cs typeface="Arial"/>
              </a:rPr>
              <a:t>But good sampling is difficult, so there are many different methods.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1346</Words>
  <Application>Microsoft Macintosh PowerPoint</Application>
  <PresentationFormat>Widescreen</PresentationFormat>
  <Paragraphs>183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Aptos</vt:lpstr>
      <vt:lpstr>Aptos Display</vt:lpstr>
      <vt:lpstr>Arial</vt:lpstr>
      <vt:lpstr>Calibri</vt:lpstr>
      <vt:lpstr>Courier New</vt:lpstr>
      <vt:lpstr>Office Theme</vt:lpstr>
      <vt:lpstr>PowerPoint Presentation</vt:lpstr>
      <vt:lpstr>Data Collection</vt:lpstr>
      <vt:lpstr>Variables</vt:lpstr>
      <vt:lpstr>Relationship between variables</vt:lpstr>
      <vt:lpstr>Studies</vt:lpstr>
      <vt:lpstr>Studies</vt:lpstr>
      <vt:lpstr>Study (example)</vt:lpstr>
      <vt:lpstr>Correlation vs. causation</vt:lpstr>
      <vt:lpstr>Sampling</vt:lpstr>
      <vt:lpstr>Convenience sample</vt:lpstr>
      <vt:lpstr>Non-response</vt:lpstr>
      <vt:lpstr>Voluntary response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SRS Sampling</vt:lpstr>
      <vt:lpstr>Stratified Sampling</vt:lpstr>
      <vt:lpstr>PowerPoint Presentation</vt:lpstr>
      <vt:lpstr>Evaluating the relationship</vt:lpstr>
      <vt:lpstr>Histogram</vt:lpstr>
      <vt:lpstr>Skewness</vt:lpstr>
      <vt:lpstr>Modality</vt:lpstr>
      <vt:lpstr>PowerPoint Presentation</vt:lpstr>
      <vt:lpstr>Histogram and Bin Width</vt:lpstr>
      <vt:lpstr>Box  &amp;  Whisker  plot</vt:lpstr>
      <vt:lpstr>Box  &amp;  Whisker  plot</vt:lpstr>
      <vt:lpstr>PowerPoint Presentation</vt:lpstr>
      <vt:lpstr>Distribution of a single categorical variable</vt:lpstr>
      <vt:lpstr>Frequency and bar plot</vt:lpstr>
      <vt:lpstr>Bar graphs vs. Histograms</vt:lpstr>
      <vt:lpstr>Contingency table</vt:lpstr>
      <vt:lpstr>Relative Frequencies</vt:lpstr>
      <vt:lpstr>Segmented Bar plot</vt:lpstr>
      <vt:lpstr>Relative Frequency Segmented Bar plot</vt:lpstr>
      <vt:lpstr>Mosaic plot</vt:lpstr>
      <vt:lpstr>Evaluating the relationship between a categorical and a numerical variable</vt:lpstr>
      <vt:lpstr>side-by-side box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Randall</dc:creator>
  <cp:lastModifiedBy>Allan Randall</cp:lastModifiedBy>
  <cp:revision>15</cp:revision>
  <dcterms:created xsi:type="dcterms:W3CDTF">2025-01-28T16:26:10Z</dcterms:created>
  <dcterms:modified xsi:type="dcterms:W3CDTF">2025-01-28T17:26:45Z</dcterms:modified>
</cp:coreProperties>
</file>