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6" r:id="rId1"/>
  </p:sldMasterIdLst>
  <p:notesMasterIdLst>
    <p:notesMasterId r:id="rId17"/>
  </p:notesMasterIdLst>
  <p:sldIdLst>
    <p:sldId id="306" r:id="rId2"/>
    <p:sldId id="281" r:id="rId3"/>
    <p:sldId id="284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6" r:id="rId12"/>
    <p:sldId id="314" r:id="rId13"/>
    <p:sldId id="315" r:id="rId14"/>
    <p:sldId id="317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CC3300"/>
    <a:srgbClr val="7F84E9"/>
    <a:srgbClr val="74AFB2"/>
    <a:srgbClr val="A50021"/>
    <a:srgbClr val="CC3399"/>
    <a:srgbClr val="FF3300"/>
    <a:srgbClr val="DEC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2C67E-24AB-418E-91B5-C881DA8FEA2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E2AB6-B33E-4042-A05F-CFB6990E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1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Bright</a:t>
            </a:r>
            <a:r>
              <a:rPr lang="en-US" baseline="0" dirty="0"/>
              <a:t> </a:t>
            </a:r>
            <a:r>
              <a:rPr lang="en-US" baseline="0" dirty="0" err="1"/>
              <a:t>colours</a:t>
            </a:r>
            <a:r>
              <a:rPr lang="en-US" baseline="0" dirty="0"/>
              <a:t> not yet learnt.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2AB6-B33E-4042-A05F-CFB6990E93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18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Artifacts, colored blue first</a:t>
            </a:r>
            <a:r>
              <a:rPr lang="en-US" baseline="0" dirty="0"/>
              <a:t> assuming sky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2AB6-B33E-4042-A05F-CFB6990E93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6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2AB6-B33E-4042-A05F-CFB6990E93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73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2AB6-B33E-4042-A05F-CFB6990E93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0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2AB6-B33E-4042-A05F-CFB6990E93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4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4A270D-D204-43B3-ADDE-5C06E499EA0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CA75-7243-4570-90F2-56D93137859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36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270D-D204-43B3-ADDE-5C06E499EA0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CA75-7243-4570-90F2-56D93137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8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270D-D204-43B3-ADDE-5C06E499EA0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CA75-7243-4570-90F2-56D93137859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294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270D-D204-43B3-ADDE-5C06E499EA0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CA75-7243-4570-90F2-56D93137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3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270D-D204-43B3-ADDE-5C06E499EA0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CA75-7243-4570-90F2-56D93137859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628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270D-D204-43B3-ADDE-5C06E499EA0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CA75-7243-4570-90F2-56D93137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55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270D-D204-43B3-ADDE-5C06E499EA0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CA75-7243-4570-90F2-56D93137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59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270D-D204-43B3-ADDE-5C06E499EA0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CA75-7243-4570-90F2-56D93137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9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270D-D204-43B3-ADDE-5C06E499EA0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CA75-7243-4570-90F2-56D93137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6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270D-D204-43B3-ADDE-5C06E499EA0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CA75-7243-4570-90F2-56D93137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01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270D-D204-43B3-ADDE-5C06E499EA0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CA75-7243-4570-90F2-56D9313785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9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04A270D-D204-43B3-ADDE-5C06E499EA0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029CA75-7243-4570-90F2-56D93137859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46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  <p:sldLayoutId id="2147484378" r:id="rId2"/>
    <p:sldLayoutId id="2147484379" r:id="rId3"/>
    <p:sldLayoutId id="2147484380" r:id="rId4"/>
    <p:sldLayoutId id="2147484381" r:id="rId5"/>
    <p:sldLayoutId id="2147484382" r:id="rId6"/>
    <p:sldLayoutId id="2147484383" r:id="rId7"/>
    <p:sldLayoutId id="2147484384" r:id="rId8"/>
    <p:sldLayoutId id="2147484385" r:id="rId9"/>
    <p:sldLayoutId id="2147484386" r:id="rId10"/>
    <p:sldLayoutId id="214748438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307" y="1021560"/>
            <a:ext cx="11321506" cy="2717926"/>
          </a:xfrm>
        </p:spPr>
        <p:txBody>
          <a:bodyPr>
            <a:normAutofit/>
          </a:bodyPr>
          <a:lstStyle/>
          <a:p>
            <a:r>
              <a:rPr lang="en-US" sz="8800" dirty="0"/>
              <a:t>Image Colorization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0413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US" sz="3200" dirty="0"/>
              <a:t>Prateek Shroff</a:t>
            </a:r>
          </a:p>
          <a:p>
            <a:r>
              <a:rPr lang="en-US" sz="3200" dirty="0"/>
              <a:t>Stuti Sakhi</a:t>
            </a:r>
          </a:p>
        </p:txBody>
      </p:sp>
    </p:spTree>
    <p:extLst>
      <p:ext uri="{BB962C8B-B14F-4D97-AF65-F5344CB8AC3E}">
        <p14:creationId xmlns:p14="http://schemas.microsoft.com/office/powerpoint/2010/main" val="83288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27295"/>
            <a:ext cx="12192000" cy="1091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RESULTS: Good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899" y="1542197"/>
            <a:ext cx="1150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82771" y="3561225"/>
            <a:ext cx="115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Grayscale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07872" y="3561225"/>
            <a:ext cx="154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52041" y="6445280"/>
            <a:ext cx="15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40k iterations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97209" y="6413607"/>
            <a:ext cx="15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80k iterations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48114" y="6401641"/>
            <a:ext cx="15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120k iterations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29" y="1221475"/>
            <a:ext cx="2347415" cy="2347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536" y="1261328"/>
            <a:ext cx="2338316" cy="2338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45" y="4046561"/>
            <a:ext cx="2354994" cy="2354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85" y="4000146"/>
            <a:ext cx="2385236" cy="23852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197" y="4046561"/>
            <a:ext cx="2334622" cy="233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04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27295"/>
            <a:ext cx="12192000" cy="1091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RESULTS: Failed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899" y="1542197"/>
            <a:ext cx="1150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82771" y="3561225"/>
            <a:ext cx="115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Grayscale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07872" y="3561225"/>
            <a:ext cx="154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52041" y="6445280"/>
            <a:ext cx="15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40k iterations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97209" y="6413607"/>
            <a:ext cx="15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80k iterations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48114" y="6401641"/>
            <a:ext cx="15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120k iterations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694" y="1288872"/>
            <a:ext cx="2272353" cy="22723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31" y="1288872"/>
            <a:ext cx="2283659" cy="22836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77" y="4068540"/>
            <a:ext cx="2345067" cy="2345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212" y="4038896"/>
            <a:ext cx="2408976" cy="2408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757" y="4038896"/>
            <a:ext cx="2406384" cy="240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8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27295"/>
            <a:ext cx="12192000" cy="1091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COMPARISON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899" y="1542197"/>
            <a:ext cx="1150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78" y="2253019"/>
            <a:ext cx="3301620" cy="3301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878" y="2253019"/>
            <a:ext cx="3301620" cy="3301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380" y="2253019"/>
            <a:ext cx="3301620" cy="33016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04900" y="5554639"/>
            <a:ext cx="1719618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34402" y="5554639"/>
            <a:ext cx="244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Implementation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00381" y="5554639"/>
            <a:ext cx="190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Referenced Paper</a:t>
            </a:r>
          </a:p>
        </p:txBody>
      </p:sp>
    </p:spTree>
    <p:extLst>
      <p:ext uri="{BB962C8B-B14F-4D97-AF65-F5344CB8AC3E}">
        <p14:creationId xmlns:p14="http://schemas.microsoft.com/office/powerpoint/2010/main" val="331974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27295"/>
            <a:ext cx="12192000" cy="1091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COMPARISON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899" y="1542197"/>
            <a:ext cx="1150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4900" y="5554639"/>
            <a:ext cx="1719618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34402" y="5554639"/>
            <a:ext cx="244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Implementation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00381" y="5554639"/>
            <a:ext cx="190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Referenced Paper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588" y="2102303"/>
            <a:ext cx="3288563" cy="3288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4" y="2102303"/>
            <a:ext cx="3302758" cy="3302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046" y="2102303"/>
            <a:ext cx="3288563" cy="328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7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27295"/>
            <a:ext cx="12192000" cy="1091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COMPARISON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899" y="1542197"/>
            <a:ext cx="1150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3206" y="1542197"/>
            <a:ext cx="1084997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Network Architecture 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Ground truth probability distribution - one-hot encoding vs soft encoding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Training iterations - 500k with batch size 40 vs 160k  with batch size 32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18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4094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2250" y="2811438"/>
            <a:ext cx="3016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7522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61053" y="767134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74AFB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6870" y="1571122"/>
            <a:ext cx="10978259" cy="397696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Given a grayscale photograph as input, find the </a:t>
            </a:r>
            <a:r>
              <a:rPr lang="en-US" sz="2400" b="1" dirty="0"/>
              <a:t>plausible</a:t>
            </a:r>
            <a:r>
              <a:rPr lang="en-US" sz="2400" dirty="0"/>
              <a:t> color version of the image.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27295"/>
            <a:ext cx="12192000" cy="1091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PROBLEM STATEMENT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548724" y="3641974"/>
            <a:ext cx="1094550" cy="90075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00" y="2529682"/>
            <a:ext cx="4688006" cy="31253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792" y="2501155"/>
            <a:ext cx="4737809" cy="315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1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27295"/>
            <a:ext cx="12192000" cy="1091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899" y="1542197"/>
            <a:ext cx="1150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4149" y="1911529"/>
            <a:ext cx="100856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>
                  <a:lumMod val="90000"/>
                  <a:lumOff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We implemented the method for colorization proposed in the paper ‘</a:t>
            </a:r>
            <a:r>
              <a:rPr lang="en-US" sz="24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Colorful Image Colorization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’ authored by Richard Zhang, Phillip Isola and Alexei A. </a:t>
            </a: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Efros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.</a:t>
            </a:r>
          </a:p>
          <a:p>
            <a:pPr>
              <a:buClr>
                <a:schemeClr val="tx1">
                  <a:lumMod val="90000"/>
                  <a:lumOff val="10000"/>
                </a:schemeClr>
              </a:buClr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342900" indent="-342900">
              <a:buClr>
                <a:schemeClr val="tx1">
                  <a:lumMod val="90000"/>
                  <a:lumOff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The method is fully automatic and generates bright and vibrant images unlike the previous approaches.</a:t>
            </a:r>
          </a:p>
          <a:p>
            <a:pPr marL="342900" indent="-342900">
              <a:buClr>
                <a:schemeClr val="tx1">
                  <a:lumMod val="90000"/>
                  <a:lumOff val="10000"/>
                </a:schemeClr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342900" indent="-342900">
              <a:buClr>
                <a:schemeClr val="tx1">
                  <a:lumMod val="90000"/>
                  <a:lumOff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We made some changes to suit the computational and time constraints we had.</a:t>
            </a:r>
          </a:p>
          <a:p>
            <a:pPr marL="342900" indent="-342900">
              <a:buClr>
                <a:schemeClr val="tx1">
                  <a:lumMod val="90000"/>
                  <a:lumOff val="10000"/>
                </a:schemeClr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342900" indent="-342900">
              <a:buClr>
                <a:schemeClr val="tx1">
                  <a:lumMod val="90000"/>
                  <a:lumOff val="10000"/>
                </a:schemeClr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27295"/>
            <a:ext cx="12192000" cy="1091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OVERVIEW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7420" y="1911529"/>
            <a:ext cx="11355576" cy="3800565"/>
            <a:chOff x="177420" y="1911529"/>
            <a:chExt cx="11355576" cy="38005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863" y="1911529"/>
              <a:ext cx="10933133" cy="380056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77420" y="2001961"/>
              <a:ext cx="2464833" cy="694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X: Grayscale 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Image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652142" y="2059453"/>
                  <a:ext cx="2747295" cy="603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</m:acc>
                    </m:oMath>
                  </a14:m>
                  <a:r>
                    <a:rPr lang="en-US" b="1" dirty="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rPr>
                    <a:t> : Probability </a:t>
                  </a:r>
                </a:p>
                <a:p>
                  <a:pPr algn="ctr"/>
                  <a:r>
                    <a:rPr lang="en-US" b="1" dirty="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rPr>
                    <a:t>Distribution</a:t>
                  </a: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2142" y="2059453"/>
                  <a:ext cx="2747295" cy="60357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071" b="-191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089023" y="2128028"/>
                  <a:ext cx="2692700" cy="5684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acc>
                    </m:oMath>
                  </a14:m>
                  <a:r>
                    <a:rPr lang="en-US" b="1" dirty="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rPr>
                    <a:t> : Estimated Color Channels</a:t>
                  </a: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023" y="2128028"/>
                  <a:ext cx="2692700" cy="56842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753" b="-247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/>
          <p:cNvSpPr/>
          <p:nvPr/>
        </p:nvSpPr>
        <p:spPr>
          <a:xfrm>
            <a:off x="10022610" y="2085726"/>
            <a:ext cx="2124312" cy="534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Output Colorized Image</a:t>
            </a:r>
          </a:p>
        </p:txBody>
      </p:sp>
    </p:spTree>
    <p:extLst>
      <p:ext uri="{BB962C8B-B14F-4D97-AF65-F5344CB8AC3E}">
        <p14:creationId xmlns:p14="http://schemas.microsoft.com/office/powerpoint/2010/main" val="102966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27295"/>
            <a:ext cx="12192000" cy="1091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Network Loss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899" y="1542197"/>
            <a:ext cx="1150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3898" y="1542196"/>
            <a:ext cx="108363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>
                  <a:lumMod val="90000"/>
                  <a:lumOff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We chose the same Q = 313 colors for the quantized color space.</a:t>
            </a:r>
          </a:p>
          <a:p>
            <a:pPr>
              <a:buClr>
                <a:schemeClr val="tx1">
                  <a:lumMod val="90000"/>
                  <a:lumOff val="10000"/>
                </a:schemeClr>
              </a:buClr>
            </a:pPr>
            <a:endParaRPr lang="en-US" sz="2400" dirty="0"/>
          </a:p>
          <a:p>
            <a:pPr marL="342900" indent="-342900">
              <a:buClr>
                <a:schemeClr val="tx1">
                  <a:lumMod val="90000"/>
                  <a:lumOff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To compare predicted  probability distribution against ground truth, we use the one hot encoding of ground truth color by searching the nearest color in the quantized space.</a:t>
            </a:r>
          </a:p>
          <a:p>
            <a:pPr marL="342900" indent="-342900">
              <a:buClr>
                <a:schemeClr val="tx1">
                  <a:lumMod val="90000"/>
                  <a:lumOff val="10000"/>
                </a:schemeClr>
              </a:buClr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Clr>
                <a:schemeClr val="tx1">
                  <a:lumMod val="90000"/>
                  <a:lumOff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We use the rebalanced cross entropy loss to train the network.</a:t>
            </a:r>
          </a:p>
          <a:p>
            <a:pPr>
              <a:buClr>
                <a:schemeClr val="tx1">
                  <a:lumMod val="90000"/>
                  <a:lumOff val="10000"/>
                </a:schemeClr>
              </a:buClr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buClr>
                <a:schemeClr val="tx1">
                  <a:lumMod val="90000"/>
                  <a:lumOff val="10000"/>
                </a:schemeClr>
              </a:buClr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342900" indent="-342900">
              <a:buClr>
                <a:schemeClr val="tx1">
                  <a:lumMod val="90000"/>
                  <a:lumOff val="10000"/>
                </a:schemeClr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78" y="4305364"/>
            <a:ext cx="6156430" cy="10224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67534" y="4490113"/>
            <a:ext cx="968991" cy="573206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45205" y="5061716"/>
            <a:ext cx="6824" cy="45088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26339" y="5512597"/>
            <a:ext cx="251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Rebalancing term</a:t>
            </a:r>
          </a:p>
        </p:txBody>
      </p:sp>
    </p:spTree>
    <p:extLst>
      <p:ext uri="{BB962C8B-B14F-4D97-AF65-F5344CB8AC3E}">
        <p14:creationId xmlns:p14="http://schemas.microsoft.com/office/powerpoint/2010/main" val="236119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27295"/>
            <a:ext cx="12192000" cy="1091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Network Architecture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766660" y="1386510"/>
            <a:ext cx="10599540" cy="5101139"/>
            <a:chOff x="477960" y="1372862"/>
            <a:chExt cx="10599540" cy="5101139"/>
          </a:xfrm>
        </p:grpSpPr>
        <p:sp>
          <p:nvSpPr>
            <p:cNvPr id="54" name="TextBox 53"/>
            <p:cNvSpPr txBox="1"/>
            <p:nvPr/>
          </p:nvSpPr>
          <p:spPr>
            <a:xfrm>
              <a:off x="477960" y="5059959"/>
              <a:ext cx="1228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224 x 224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628015" y="1372862"/>
              <a:ext cx="10449485" cy="5101139"/>
              <a:chOff x="341412" y="1454749"/>
              <a:chExt cx="10449485" cy="5101139"/>
            </a:xfrm>
          </p:grpSpPr>
          <p:sp>
            <p:nvSpPr>
              <p:cNvPr id="10" name="Cube 9"/>
              <p:cNvSpPr/>
              <p:nvPr/>
            </p:nvSpPr>
            <p:spPr>
              <a:xfrm>
                <a:off x="341412" y="1911521"/>
                <a:ext cx="1132764" cy="3234521"/>
              </a:xfrm>
              <a:prstGeom prst="cube">
                <a:avLst>
                  <a:gd name="adj" fmla="val 100000"/>
                </a:avLst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ube 4"/>
              <p:cNvSpPr/>
              <p:nvPr/>
            </p:nvSpPr>
            <p:spPr>
              <a:xfrm>
                <a:off x="748354" y="1911525"/>
                <a:ext cx="1132764" cy="3234521"/>
              </a:xfrm>
              <a:prstGeom prst="cube">
                <a:avLst>
                  <a:gd name="adj" fmla="val 90447"/>
                </a:avLst>
              </a:prstGeom>
              <a:solidFill>
                <a:schemeClr val="bg1"/>
              </a:solidFill>
              <a:ln w="28575">
                <a:solidFill>
                  <a:srgbClr val="7F84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ube 13"/>
              <p:cNvSpPr/>
              <p:nvPr/>
            </p:nvSpPr>
            <p:spPr>
              <a:xfrm>
                <a:off x="966719" y="1911521"/>
                <a:ext cx="1132764" cy="3234521"/>
              </a:xfrm>
              <a:prstGeom prst="cube">
                <a:avLst>
                  <a:gd name="adj" fmla="val 90447"/>
                </a:avLst>
              </a:prstGeom>
              <a:solidFill>
                <a:schemeClr val="bg1"/>
              </a:solidFill>
              <a:ln w="28575">
                <a:solidFill>
                  <a:srgbClr val="7F84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ube 14"/>
              <p:cNvSpPr/>
              <p:nvPr/>
            </p:nvSpPr>
            <p:spPr>
              <a:xfrm>
                <a:off x="1517354" y="2329454"/>
                <a:ext cx="743342" cy="2392604"/>
              </a:xfrm>
              <a:prstGeom prst="cube">
                <a:avLst>
                  <a:gd name="adj" fmla="val 87012"/>
                </a:avLst>
              </a:prstGeom>
              <a:solidFill>
                <a:schemeClr val="bg1"/>
              </a:solidFill>
              <a:ln w="28575">
                <a:solidFill>
                  <a:srgbClr val="CC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ube 19"/>
              <p:cNvSpPr/>
              <p:nvPr/>
            </p:nvSpPr>
            <p:spPr>
              <a:xfrm>
                <a:off x="1689707" y="2329454"/>
                <a:ext cx="830957" cy="2392604"/>
              </a:xfrm>
              <a:prstGeom prst="cube">
                <a:avLst>
                  <a:gd name="adj" fmla="val 78022"/>
                </a:avLst>
              </a:prstGeom>
              <a:solidFill>
                <a:schemeClr val="bg1"/>
              </a:solidFill>
              <a:ln w="28575">
                <a:solidFill>
                  <a:srgbClr val="7F84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ube 26"/>
              <p:cNvSpPr/>
              <p:nvPr/>
            </p:nvSpPr>
            <p:spPr>
              <a:xfrm>
                <a:off x="1955524" y="2316645"/>
                <a:ext cx="881290" cy="2392604"/>
              </a:xfrm>
              <a:prstGeom prst="cube">
                <a:avLst>
                  <a:gd name="adj" fmla="val 78022"/>
                </a:avLst>
              </a:prstGeom>
              <a:solidFill>
                <a:schemeClr val="bg1"/>
              </a:solidFill>
              <a:ln w="28575">
                <a:solidFill>
                  <a:srgbClr val="7F84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ube 21"/>
              <p:cNvSpPr/>
              <p:nvPr/>
            </p:nvSpPr>
            <p:spPr>
              <a:xfrm>
                <a:off x="2499087" y="2692986"/>
                <a:ext cx="577197" cy="1671589"/>
              </a:xfrm>
              <a:prstGeom prst="cube">
                <a:avLst>
                  <a:gd name="adj" fmla="val 67780"/>
                </a:avLst>
              </a:prstGeom>
              <a:solidFill>
                <a:schemeClr val="bg1"/>
              </a:solidFill>
              <a:ln w="28575">
                <a:solidFill>
                  <a:srgbClr val="CC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ube 22"/>
              <p:cNvSpPr/>
              <p:nvPr/>
            </p:nvSpPr>
            <p:spPr>
              <a:xfrm>
                <a:off x="2760134" y="2692991"/>
                <a:ext cx="711095" cy="1671589"/>
              </a:xfrm>
              <a:prstGeom prst="cube">
                <a:avLst>
                  <a:gd name="adj" fmla="val 61575"/>
                </a:avLst>
              </a:prstGeom>
              <a:solidFill>
                <a:schemeClr val="bg1"/>
              </a:solidFill>
              <a:ln w="28575">
                <a:solidFill>
                  <a:srgbClr val="7F84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ube 23"/>
              <p:cNvSpPr/>
              <p:nvPr/>
            </p:nvSpPr>
            <p:spPr>
              <a:xfrm>
                <a:off x="3115681" y="2692986"/>
                <a:ext cx="711095" cy="1671589"/>
              </a:xfrm>
              <a:prstGeom prst="cube">
                <a:avLst>
                  <a:gd name="adj" fmla="val 61575"/>
                </a:avLst>
              </a:prstGeom>
              <a:solidFill>
                <a:schemeClr val="bg1"/>
              </a:solidFill>
              <a:ln w="28575">
                <a:solidFill>
                  <a:srgbClr val="7F84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ube 24"/>
              <p:cNvSpPr/>
              <p:nvPr/>
            </p:nvSpPr>
            <p:spPr>
              <a:xfrm>
                <a:off x="3471228" y="2692986"/>
                <a:ext cx="711095" cy="1671589"/>
              </a:xfrm>
              <a:prstGeom prst="cube">
                <a:avLst>
                  <a:gd name="adj" fmla="val 61575"/>
                </a:avLst>
              </a:prstGeom>
              <a:solidFill>
                <a:schemeClr val="bg1"/>
              </a:solidFill>
              <a:ln w="28575">
                <a:solidFill>
                  <a:srgbClr val="7F84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ube 25"/>
              <p:cNvSpPr/>
              <p:nvPr/>
            </p:nvSpPr>
            <p:spPr>
              <a:xfrm>
                <a:off x="4029328" y="3027145"/>
                <a:ext cx="508542" cy="1003280"/>
              </a:xfrm>
              <a:prstGeom prst="cube">
                <a:avLst>
                  <a:gd name="adj" fmla="val 49012"/>
                </a:avLst>
              </a:prstGeom>
              <a:solidFill>
                <a:schemeClr val="bg1"/>
              </a:solidFill>
              <a:ln w="28575">
                <a:solidFill>
                  <a:srgbClr val="CC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4354411" y="3027145"/>
                <a:ext cx="705740" cy="987250"/>
              </a:xfrm>
              <a:prstGeom prst="cube">
                <a:avLst>
                  <a:gd name="adj" fmla="val 38971"/>
                </a:avLst>
              </a:prstGeom>
              <a:solidFill>
                <a:schemeClr val="bg1"/>
              </a:solidFill>
              <a:ln w="28575">
                <a:solidFill>
                  <a:srgbClr val="7F84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ube 35"/>
              <p:cNvSpPr/>
              <p:nvPr/>
            </p:nvSpPr>
            <p:spPr>
              <a:xfrm>
                <a:off x="4879472" y="3043175"/>
                <a:ext cx="705740" cy="987250"/>
              </a:xfrm>
              <a:prstGeom prst="cube">
                <a:avLst>
                  <a:gd name="adj" fmla="val 38971"/>
                </a:avLst>
              </a:prstGeom>
              <a:solidFill>
                <a:schemeClr val="bg1"/>
              </a:solidFill>
              <a:ln w="28575">
                <a:solidFill>
                  <a:srgbClr val="7F84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ube 37"/>
              <p:cNvSpPr/>
              <p:nvPr/>
            </p:nvSpPr>
            <p:spPr>
              <a:xfrm>
                <a:off x="5386352" y="3059205"/>
                <a:ext cx="705740" cy="987250"/>
              </a:xfrm>
              <a:prstGeom prst="cube">
                <a:avLst>
                  <a:gd name="adj" fmla="val 38971"/>
                </a:avLst>
              </a:prstGeom>
              <a:solidFill>
                <a:schemeClr val="bg1"/>
              </a:solidFill>
              <a:ln w="28575">
                <a:solidFill>
                  <a:srgbClr val="7F84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ube 38"/>
              <p:cNvSpPr/>
              <p:nvPr/>
            </p:nvSpPr>
            <p:spPr>
              <a:xfrm>
                <a:off x="5900612" y="3075235"/>
                <a:ext cx="705740" cy="987250"/>
              </a:xfrm>
              <a:prstGeom prst="cube">
                <a:avLst>
                  <a:gd name="adj" fmla="val 38971"/>
                </a:avLst>
              </a:prstGeom>
              <a:solidFill>
                <a:schemeClr val="bg1"/>
              </a:solidFill>
              <a:ln w="28575">
                <a:solidFill>
                  <a:srgbClr val="7F84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/>
              <p:cNvSpPr/>
              <p:nvPr/>
            </p:nvSpPr>
            <p:spPr>
              <a:xfrm>
                <a:off x="6418293" y="3083337"/>
                <a:ext cx="705740" cy="987250"/>
              </a:xfrm>
              <a:prstGeom prst="cube">
                <a:avLst>
                  <a:gd name="adj" fmla="val 38971"/>
                </a:avLst>
              </a:prstGeom>
              <a:solidFill>
                <a:schemeClr val="bg1"/>
              </a:solidFill>
              <a:ln w="28575">
                <a:solidFill>
                  <a:srgbClr val="7F84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6940574" y="3092085"/>
                <a:ext cx="705740" cy="987250"/>
              </a:xfrm>
              <a:prstGeom prst="cube">
                <a:avLst>
                  <a:gd name="adj" fmla="val 38971"/>
                </a:avLst>
              </a:prstGeom>
              <a:solidFill>
                <a:schemeClr val="bg1"/>
              </a:solidFill>
              <a:ln w="28575">
                <a:solidFill>
                  <a:srgbClr val="7F84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/>
              <p:cNvSpPr/>
              <p:nvPr/>
            </p:nvSpPr>
            <p:spPr>
              <a:xfrm>
                <a:off x="7465532" y="3092085"/>
                <a:ext cx="705740" cy="987250"/>
              </a:xfrm>
              <a:prstGeom prst="cube">
                <a:avLst>
                  <a:gd name="adj" fmla="val 38971"/>
                </a:avLst>
              </a:prstGeom>
              <a:solidFill>
                <a:schemeClr val="bg1"/>
              </a:solidFill>
              <a:ln w="28575">
                <a:solidFill>
                  <a:srgbClr val="7F84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ube 36"/>
              <p:cNvSpPr/>
              <p:nvPr/>
            </p:nvSpPr>
            <p:spPr>
              <a:xfrm>
                <a:off x="8008139" y="3084586"/>
                <a:ext cx="705740" cy="987250"/>
              </a:xfrm>
              <a:prstGeom prst="cube">
                <a:avLst>
                  <a:gd name="adj" fmla="val 38971"/>
                </a:avLst>
              </a:prstGeom>
              <a:solidFill>
                <a:schemeClr val="bg1"/>
              </a:solidFill>
              <a:ln w="28575">
                <a:solidFill>
                  <a:srgbClr val="7F84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ube 42"/>
              <p:cNvSpPr/>
              <p:nvPr/>
            </p:nvSpPr>
            <p:spPr>
              <a:xfrm>
                <a:off x="8648908" y="2717035"/>
                <a:ext cx="711095" cy="1671589"/>
              </a:xfrm>
              <a:prstGeom prst="cube">
                <a:avLst>
                  <a:gd name="adj" fmla="val 6157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ube 43"/>
              <p:cNvSpPr/>
              <p:nvPr/>
            </p:nvSpPr>
            <p:spPr>
              <a:xfrm>
                <a:off x="8993875" y="2701005"/>
                <a:ext cx="721675" cy="1693574"/>
              </a:xfrm>
              <a:prstGeom prst="cube">
                <a:avLst>
                  <a:gd name="adj" fmla="val 61575"/>
                </a:avLst>
              </a:prstGeom>
              <a:solidFill>
                <a:schemeClr val="bg1"/>
              </a:solidFill>
              <a:ln w="28575">
                <a:solidFill>
                  <a:srgbClr val="7F84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ube 44"/>
              <p:cNvSpPr/>
              <p:nvPr/>
            </p:nvSpPr>
            <p:spPr>
              <a:xfrm>
                <a:off x="9364834" y="2709020"/>
                <a:ext cx="711095" cy="1671589"/>
              </a:xfrm>
              <a:prstGeom prst="cube">
                <a:avLst>
                  <a:gd name="adj" fmla="val 61575"/>
                </a:avLst>
              </a:prstGeom>
              <a:solidFill>
                <a:schemeClr val="bg1"/>
              </a:solidFill>
              <a:ln w="28575">
                <a:solidFill>
                  <a:srgbClr val="7F84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ube 45"/>
              <p:cNvSpPr/>
              <p:nvPr/>
            </p:nvSpPr>
            <p:spPr>
              <a:xfrm>
                <a:off x="9947395" y="2717035"/>
                <a:ext cx="830403" cy="1695639"/>
              </a:xfrm>
              <a:prstGeom prst="cube">
                <a:avLst>
                  <a:gd name="adj" fmla="val 48631"/>
                </a:avLst>
              </a:prstGeom>
              <a:solidFill>
                <a:schemeClr val="bg1"/>
              </a:solidFill>
              <a:ln w="28575"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760738" y="1469642"/>
                <a:ext cx="4435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64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317848" y="1925849"/>
                <a:ext cx="530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128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241463" y="2278127"/>
                <a:ext cx="6062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256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224879" y="2647459"/>
                <a:ext cx="5782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512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9267660" y="2278127"/>
                <a:ext cx="5782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256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212634" y="2282262"/>
                <a:ext cx="5782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313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295571" y="1454749"/>
                <a:ext cx="3572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28355" y="4694661"/>
                <a:ext cx="108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112 x 112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642817" y="4380609"/>
                <a:ext cx="866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56 x 56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921055" y="4129031"/>
                <a:ext cx="94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28 x 28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713792" y="4378828"/>
                <a:ext cx="94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56 x 56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9707519" y="4405518"/>
                <a:ext cx="94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56 x 56</a:t>
                </a:r>
              </a:p>
            </p:txBody>
          </p:sp>
          <p:sp>
            <p:nvSpPr>
              <p:cNvPr id="62" name="Cube 61"/>
              <p:cNvSpPr/>
              <p:nvPr/>
            </p:nvSpPr>
            <p:spPr>
              <a:xfrm>
                <a:off x="907794" y="6009202"/>
                <a:ext cx="296005" cy="543636"/>
              </a:xfrm>
              <a:prstGeom prst="cube">
                <a:avLst/>
              </a:prstGeom>
              <a:solidFill>
                <a:schemeClr val="bg1"/>
              </a:solidFill>
              <a:ln w="28575">
                <a:solidFill>
                  <a:srgbClr val="7F84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ube 63"/>
              <p:cNvSpPr/>
              <p:nvPr/>
            </p:nvSpPr>
            <p:spPr>
              <a:xfrm>
                <a:off x="3471228" y="6012252"/>
                <a:ext cx="296005" cy="543636"/>
              </a:xfrm>
              <a:prstGeom prst="cube">
                <a:avLst/>
              </a:prstGeom>
              <a:solidFill>
                <a:schemeClr val="bg1"/>
              </a:solidFill>
              <a:ln w="28575">
                <a:solidFill>
                  <a:srgbClr val="CC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ube 64"/>
              <p:cNvSpPr/>
              <p:nvPr/>
            </p:nvSpPr>
            <p:spPr>
              <a:xfrm>
                <a:off x="5309194" y="6009202"/>
                <a:ext cx="296005" cy="543636"/>
              </a:xfrm>
              <a:prstGeom prst="cub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ube 66"/>
              <p:cNvSpPr/>
              <p:nvPr/>
            </p:nvSpPr>
            <p:spPr>
              <a:xfrm>
                <a:off x="8383700" y="6009202"/>
                <a:ext cx="296005" cy="543636"/>
              </a:xfrm>
              <a:prstGeom prst="cube">
                <a:avLst/>
              </a:prstGeom>
              <a:solidFill>
                <a:schemeClr val="bg1"/>
              </a:solidFill>
              <a:ln w="28575"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307332" y="6071408"/>
                <a:ext cx="1687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Conv2D + </a:t>
                </a:r>
                <a:r>
                  <a:rPr lang="en-US" dirty="0" err="1"/>
                  <a:t>Relu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867176" y="6096354"/>
                <a:ext cx="1252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 Pool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690931" y="6066397"/>
                <a:ext cx="2634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Conv2D Transpose + </a:t>
                </a:r>
                <a:r>
                  <a:rPr lang="en-US" dirty="0" err="1"/>
                  <a:t>Relu</a:t>
                </a:r>
                <a:endParaRPr lang="en-US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8738457" y="6071408"/>
                <a:ext cx="1252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Conv2D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186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27295"/>
            <a:ext cx="12192000" cy="1091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Point Estimation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899" y="1542197"/>
            <a:ext cx="1150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023" y="1624926"/>
            <a:ext cx="108363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>
                  <a:lumMod val="90000"/>
                  <a:lumOff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We used the </a:t>
            </a:r>
            <a:r>
              <a:rPr lang="en-US" sz="24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annealed-mean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of the predicted probability distribution to arrive at a point estimate in the ab space.</a:t>
            </a:r>
          </a:p>
          <a:p>
            <a:pPr marL="342900" indent="-342900">
              <a:buClr>
                <a:schemeClr val="tx1">
                  <a:lumMod val="90000"/>
                  <a:lumOff val="10000"/>
                </a:schemeClr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342900" indent="-342900">
              <a:buClr>
                <a:schemeClr val="tx1">
                  <a:lumMod val="90000"/>
                  <a:lumOff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T  was taken as 0.38</a:t>
            </a:r>
          </a:p>
          <a:p>
            <a:pPr>
              <a:buClr>
                <a:schemeClr val="tx1">
                  <a:lumMod val="90000"/>
                  <a:lumOff val="10000"/>
                </a:schemeClr>
              </a:buClr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buClr>
                <a:schemeClr val="tx1">
                  <a:lumMod val="90000"/>
                  <a:lumOff val="10000"/>
                </a:schemeClr>
              </a:buClr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buClr>
                <a:schemeClr val="tx1">
                  <a:lumMod val="90000"/>
                  <a:lumOff val="10000"/>
                </a:schemeClr>
              </a:buClr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buClr>
                <a:schemeClr val="tx1">
                  <a:lumMod val="90000"/>
                  <a:lumOff val="10000"/>
                </a:schemeClr>
              </a:buClr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buClr>
                <a:schemeClr val="tx1">
                  <a:lumMod val="90000"/>
                  <a:lumOff val="10000"/>
                </a:schemeClr>
              </a:buClr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buClr>
                <a:schemeClr val="tx1">
                  <a:lumMod val="90000"/>
                  <a:lumOff val="10000"/>
                </a:schemeClr>
              </a:buClr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buClr>
                <a:schemeClr val="tx1">
                  <a:lumMod val="90000"/>
                  <a:lumOff val="10000"/>
                </a:schemeClr>
              </a:buClr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buClr>
                <a:schemeClr val="tx1">
                  <a:lumMod val="90000"/>
                  <a:lumOff val="10000"/>
                </a:schemeClr>
              </a:buClr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buClr>
                <a:schemeClr val="tx1">
                  <a:lumMod val="90000"/>
                  <a:lumOff val="10000"/>
                </a:schemeClr>
              </a:buClr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buClr>
                <a:schemeClr val="tx1">
                  <a:lumMod val="90000"/>
                  <a:lumOff val="10000"/>
                </a:schemeClr>
              </a:buClr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342900" indent="-342900">
              <a:buClr>
                <a:schemeClr val="tx1">
                  <a:lumMod val="90000"/>
                  <a:lumOff val="10000"/>
                </a:schemeClr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500" y="5213657"/>
            <a:ext cx="3865586" cy="691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500" y="3790640"/>
            <a:ext cx="4445473" cy="115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6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27295"/>
            <a:ext cx="12192000" cy="1091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RESULTS: Loss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899" y="1542197"/>
            <a:ext cx="1150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1" y="2648508"/>
            <a:ext cx="5311656" cy="3452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94" y="2607912"/>
            <a:ext cx="5217530" cy="34926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753" y="1345410"/>
            <a:ext cx="11505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We used ILSRVC dataset. It has 1.3 million images.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We trained for 160K iterations with a batch size of 32.</a:t>
            </a:r>
          </a:p>
        </p:txBody>
      </p:sp>
    </p:spTree>
    <p:extLst>
      <p:ext uri="{BB962C8B-B14F-4D97-AF65-F5344CB8AC3E}">
        <p14:creationId xmlns:p14="http://schemas.microsoft.com/office/powerpoint/2010/main" val="226139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27295"/>
            <a:ext cx="12192000" cy="1091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RESULTS: Good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899" y="1542197"/>
            <a:ext cx="1150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557" y="1242752"/>
            <a:ext cx="2415653" cy="2415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86" y="4029627"/>
            <a:ext cx="2415653" cy="2415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24" y="3997954"/>
            <a:ext cx="2415653" cy="24156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82" y="3985988"/>
            <a:ext cx="2415653" cy="24156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39" y="1202648"/>
            <a:ext cx="2388360" cy="23883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99839" y="3602589"/>
            <a:ext cx="115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Grayscale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07872" y="3561225"/>
            <a:ext cx="154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52041" y="6445280"/>
            <a:ext cx="15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40k iterations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97209" y="6413607"/>
            <a:ext cx="15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80k iterations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48114" y="6401641"/>
            <a:ext cx="15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120k iterations</a:t>
            </a:r>
          </a:p>
        </p:txBody>
      </p:sp>
    </p:spTree>
    <p:extLst>
      <p:ext uri="{BB962C8B-B14F-4D97-AF65-F5344CB8AC3E}">
        <p14:creationId xmlns:p14="http://schemas.microsoft.com/office/powerpoint/2010/main" val="2771135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8577</TotalTime>
  <Words>343</Words>
  <Application>Microsoft Office PowerPoint</Application>
  <PresentationFormat>Widescreen</PresentationFormat>
  <Paragraphs>101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Cambria Math</vt:lpstr>
      <vt:lpstr>Corbel</vt:lpstr>
      <vt:lpstr>Tw Cen MT</vt:lpstr>
      <vt:lpstr>Wingdings</vt:lpstr>
      <vt:lpstr>Wingdings 3</vt:lpstr>
      <vt:lpstr>Integral</vt:lpstr>
      <vt:lpstr>Image Colorization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bulbulpc</dc:creator>
  <cp:lastModifiedBy>Stuti Sakhi</cp:lastModifiedBy>
  <cp:revision>88</cp:revision>
  <dcterms:created xsi:type="dcterms:W3CDTF">2018-09-16T21:36:30Z</dcterms:created>
  <dcterms:modified xsi:type="dcterms:W3CDTF">2018-12-07T05:27:22Z</dcterms:modified>
</cp:coreProperties>
</file>