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4" r:id="rId9"/>
    <p:sldId id="266" r:id="rId10"/>
    <p:sldId id="260" r:id="rId11"/>
    <p:sldId id="265" r:id="rId12"/>
    <p:sldId id="268" r:id="rId13"/>
    <p:sldId id="267" r:id="rId14"/>
  </p:sldIdLst>
  <p:sldSz cx="12192000" cy="6858000"/>
  <p:notesSz cx="7073900" cy="102108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09" autoAdjust="0"/>
    <p:restoredTop sz="94660"/>
  </p:normalViewPr>
  <p:slideViewPr>
    <p:cSldViewPr snapToGrid="0" showGuides="1">
      <p:cViewPr>
        <p:scale>
          <a:sx n="128" d="100"/>
          <a:sy n="128" d="100"/>
        </p:scale>
        <p:origin x="1875" y="100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C7FD2-91C3-4B12-A20C-150E09F59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1485AF-7364-40C1-977D-7DDC0491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0AA282-E82F-4B65-AE16-28800010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6EC4-34AD-46B7-96D6-2ACD2BBC4900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DEED7B-C4B4-4FFC-99E9-99BFC677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2D4CA0-B1ED-4E5E-A44D-05FC92CC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974-2FA4-4812-B814-B9C1BEC76F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8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AF979-55EC-4DF5-A6BF-416583D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8C7051-E9D0-47EF-ADDA-E7F8D990F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EEF9E7-C22D-494F-ACEA-8B2A6834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6EC4-34AD-46B7-96D6-2ACD2BBC4900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DF666F-C489-41C2-8A41-B1D998ED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603AE-DEFD-4459-88FC-E2DFFC1B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974-2FA4-4812-B814-B9C1BEC76F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747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A66126C-849D-46ED-851B-E3D5DA007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8240D8-B5E2-4378-82B7-059479EA1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6E82A6-11AD-4546-A1B2-7F69D037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6EC4-34AD-46B7-96D6-2ACD2BBC4900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2EBDDE-B028-42E1-8389-E7B91912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9FDA32-D3AD-4B0F-90E3-A8BBD77FA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974-2FA4-4812-B814-B9C1BEC76F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780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969DA-E1E5-45FC-B363-8666AD39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AAEDBE-9652-47DB-B554-7948B6CE0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51B597-D6E0-46BA-83F4-BAC50101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6EC4-34AD-46B7-96D6-2ACD2BBC4900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C86556-06DA-48A0-B277-6E32B3E3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1C8B1C-54B3-4D05-9E52-3E49EB40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974-2FA4-4812-B814-B9C1BEC76F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101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60AEA4-0143-4CEA-8223-1AA75ADD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643A0E-F884-4D70-8460-16EF093ED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17D41B-2A40-4F83-AE4D-F1866638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6EC4-34AD-46B7-96D6-2ACD2BBC4900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A473DC-5E61-4650-9195-7BD0EF71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4490F7-1B7E-4E11-A881-E71F6757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974-2FA4-4812-B814-B9C1BEC76F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595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66D77-5CF5-4555-94FD-28DEAC22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4C0739-E7B7-4BDD-AF6E-BB5D152B8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5CCE70-32E3-4D3C-9B5C-6F08EE07D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A5611C-1EED-4368-A034-E516C4DF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6EC4-34AD-46B7-96D6-2ACD2BBC4900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6FA364-AA28-443D-8205-9786C294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2BC551-4ADB-4C53-8AC2-AF3CE2C2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974-2FA4-4812-B814-B9C1BEC76F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741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F051E5-8C9A-4197-82AA-5A9BB3B77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92D2B9-1422-4F0B-ACC5-A2F9A560C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CEB473-323D-40BB-B2F1-A57E6CEBE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AC1C45-F669-4452-8F72-DF1D65E85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9EC690-3461-49C0-912B-CDFF1954D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C684F1-5FDF-466E-912A-2BE8D24E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6EC4-34AD-46B7-96D6-2ACD2BBC4900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34161A-BAC9-4BE5-A344-3C684081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B97520D-175D-4D4F-968F-422D126F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974-2FA4-4812-B814-B9C1BEC76F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727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3469F7-7DAF-44B4-AABC-F5DD5459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9FA454-8C29-41A6-8BC9-002ECC0D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6EC4-34AD-46B7-96D6-2ACD2BBC4900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350B08-9744-4759-A955-151C79A6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C09D50-352D-45BE-A61F-872F4D35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974-2FA4-4812-B814-B9C1BEC76F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596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3090F1-9D3D-4467-8210-DEA7D8B8F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6EC4-34AD-46B7-96D6-2ACD2BBC4900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E278BDF-79A3-4083-B600-02077D0C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BD461B-5BC9-430E-A914-94A17DCB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974-2FA4-4812-B814-B9C1BEC76F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391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25A6B-5AF8-437A-BC2C-841C6C5C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89B49E-B1B9-42EC-B3FA-59E2F8EB0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5509DE-5F5C-4842-A71A-2C5F1D50F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AA64AB-C043-4895-A2A2-BF00E38A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6EC4-34AD-46B7-96D6-2ACD2BBC4900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EBF7EF-0066-4563-B521-CC25DAAF5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EB32F0-0804-4D95-898A-76BEA13C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974-2FA4-4812-B814-B9C1BEC76F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823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BCF8CB-BBE0-4F1D-B200-A1CF661C5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2233217-576D-41D4-93CE-FA690B700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D4352D-BD38-4822-A934-F9474817E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845570-0059-4F6A-8F2A-9D40DDF9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6EC4-34AD-46B7-96D6-2ACD2BBC4900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C00A7F-15B7-446C-BA15-1E92C51C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4B303C-0EA2-4BA3-B525-B69EC09F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974-2FA4-4812-B814-B9C1BEC76F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262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5F0C8D1-E9C3-4418-919E-0C56A525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B5A21C-5566-4046-9662-922F86314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12CE4E-BBAE-4D74-B0A1-B5F661EA7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A6EC4-34AD-46B7-96D6-2ACD2BBC4900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AC070C-72C6-44DD-9B60-C115F28C4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09B9A7-DDC6-474D-86BF-48DAFFC42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FB974-2FA4-4812-B814-B9C1BEC76F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36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2D0928B-D321-4741-AB45-807AA804D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691" y="685799"/>
            <a:ext cx="9730509" cy="3659910"/>
          </a:xfrm>
        </p:spPr>
        <p:txBody>
          <a:bodyPr>
            <a:normAutofit/>
          </a:bodyPr>
          <a:lstStyle/>
          <a:p>
            <a:pPr algn="l"/>
            <a:r>
              <a:rPr lang="de-DE" sz="6000" b="1">
                <a:latin typeface="Calibri" panose="020F0502020204030204" pitchFamily="34" charset="0"/>
                <a:cs typeface="Calibri" panose="020F0502020204030204" pitchFamily="34" charset="0"/>
              </a:rPr>
              <a:t>KOCHREZEPT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16484FF0-1217-4C82-9D4C-631887BA4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325080"/>
            <a:ext cx="7005742" cy="400615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de-DE" sz="1800">
                <a:solidFill>
                  <a:schemeClr val="tx1">
                    <a:alpha val="8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Entwicklung eines </a:t>
            </a:r>
            <a:r>
              <a:rPr lang="de-DE" sz="1800">
                <a:solidFill>
                  <a:schemeClr val="accent1">
                    <a:lumMod val="75000"/>
                    <a:alpha val="8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DATENMODELLS</a:t>
            </a:r>
            <a:r>
              <a:rPr lang="de-DE" sz="1800">
                <a:solidFill>
                  <a:schemeClr val="tx2">
                    <a:lumMod val="75000"/>
                    <a:alpha val="8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de-DE" sz="1800">
                <a:latin typeface="Consolas" panose="020B0609020204030204" pitchFamily="49" charset="0"/>
                <a:cs typeface="Calibri" panose="020F0502020204030204" pitchFamily="34" charset="0"/>
              </a:rPr>
              <a:t>und Implementation in</a:t>
            </a:r>
            <a:r>
              <a:rPr lang="de-DE" sz="1800">
                <a:solidFill>
                  <a:schemeClr val="tx2">
                    <a:lumMod val="75000"/>
                    <a:alpha val="8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de-DE" sz="1800">
                <a:solidFill>
                  <a:schemeClr val="accent1">
                    <a:lumMod val="75000"/>
                    <a:alpha val="8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MySQL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1F4B229-5DFF-4411-9D67-ABE15265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 rot="1376643">
            <a:off x="7513527" y="1018592"/>
            <a:ext cx="4876800" cy="4876800"/>
          </a:xfrm>
          <a:prstGeom prst="rect">
            <a:avLst/>
          </a:prstGeom>
        </p:spPr>
      </p:pic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01F79940-E8B4-4752-BBE5-BAC2E1D778F8}"/>
              </a:ext>
            </a:extLst>
          </p:cNvPr>
          <p:cNvSpPr txBox="1">
            <a:spLocks/>
          </p:cNvSpPr>
          <p:nvPr/>
        </p:nvSpPr>
        <p:spPr>
          <a:xfrm>
            <a:off x="4484256" y="6280150"/>
            <a:ext cx="7478312" cy="38388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Heiko Mlodystach // Vaceslav Pintea</a:t>
            </a:r>
          </a:p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KOCHREZEPT</a:t>
            </a:r>
          </a:p>
        </p:txBody>
      </p:sp>
    </p:spTree>
    <p:extLst>
      <p:ext uri="{BB962C8B-B14F-4D97-AF65-F5344CB8AC3E}">
        <p14:creationId xmlns:p14="http://schemas.microsoft.com/office/powerpoint/2010/main" val="345290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454410A-274B-4390-8902-A5A2BFA79B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 rot="1376643">
            <a:off x="7513527" y="1018592"/>
            <a:ext cx="4876800" cy="4876800"/>
          </a:xfrm>
          <a:prstGeom prst="rect">
            <a:avLst/>
          </a:prstGeom>
          <a:effectLst>
            <a:softEdge rad="0"/>
          </a:effectLst>
        </p:spPr>
      </p:pic>
      <p:sp>
        <p:nvSpPr>
          <p:cNvPr id="10" name="Foliennummernplatzhalter 3">
            <a:extLst>
              <a:ext uri="{FF2B5EF4-FFF2-40B4-BE49-F238E27FC236}">
                <a16:creationId xmlns:a16="http://schemas.microsoft.com/office/drawing/2014/main" id="{DAC5400F-95BF-4AE5-9533-0E77E4E5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4523" y="5578475"/>
            <a:ext cx="1981497" cy="669925"/>
          </a:xfrm>
        </p:spPr>
        <p:txBody>
          <a:bodyPr/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07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5764C6-BADB-4732-9B70-95CE9EB7F4A6}"/>
              </a:ext>
            </a:extLst>
          </p:cNvPr>
          <p:cNvSpPr txBox="1"/>
          <p:nvPr/>
        </p:nvSpPr>
        <p:spPr>
          <a:xfrm>
            <a:off x="684211" y="849045"/>
            <a:ext cx="9509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SCHRITT3</a:t>
            </a: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 Implementation in MySQL</a:t>
            </a:r>
            <a:endParaRPr kumimoji="0" lang="de-DE" sz="2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B7753FBE-9B8C-46C2-B409-9089C483697E}"/>
              </a:ext>
            </a:extLst>
          </p:cNvPr>
          <p:cNvSpPr txBox="1">
            <a:spLocks/>
          </p:cNvSpPr>
          <p:nvPr/>
        </p:nvSpPr>
        <p:spPr>
          <a:xfrm>
            <a:off x="4484256" y="6280150"/>
            <a:ext cx="7478312" cy="38388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Heiko Mlodystach // Vaceslav Pintea</a:t>
            </a:r>
          </a:p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KOCHREZEPT</a:t>
            </a:r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47715839-BFCC-4D7D-A143-1BED61F68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5EC3306-CA6A-4161-B065-E6A71B381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12B53C1-7C83-49F7-BC7F-497398669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2AA379E7-8DF9-47DF-BC1F-A00FE21B5F57}"/>
              </a:ext>
            </a:extLst>
          </p:cNvPr>
          <p:cNvSpPr txBox="1"/>
          <p:nvPr/>
        </p:nvSpPr>
        <p:spPr>
          <a:xfrm>
            <a:off x="0" y="393184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CODE REVIEW</a:t>
            </a:r>
            <a:endParaRPr kumimoji="0" lang="de-DE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0778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454410A-274B-4390-8902-A5A2BFA79B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 rot="1376643">
            <a:off x="7513527" y="1018592"/>
            <a:ext cx="4876800" cy="4876800"/>
          </a:xfrm>
          <a:prstGeom prst="rect">
            <a:avLst/>
          </a:prstGeom>
        </p:spPr>
      </p:pic>
      <p:sp>
        <p:nvSpPr>
          <p:cNvPr id="10" name="Foliennummernplatzhalter 3">
            <a:extLst>
              <a:ext uri="{FF2B5EF4-FFF2-40B4-BE49-F238E27FC236}">
                <a16:creationId xmlns:a16="http://schemas.microsoft.com/office/drawing/2014/main" id="{DAC5400F-95BF-4AE5-9533-0E77E4E5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4523" y="5578475"/>
            <a:ext cx="1981497" cy="669925"/>
          </a:xfrm>
        </p:spPr>
        <p:txBody>
          <a:bodyPr/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01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5764C6-BADB-4732-9B70-95CE9EB7F4A6}"/>
              </a:ext>
            </a:extLst>
          </p:cNvPr>
          <p:cNvSpPr txBox="1"/>
          <p:nvPr/>
        </p:nvSpPr>
        <p:spPr>
          <a:xfrm>
            <a:off x="684211" y="849045"/>
            <a:ext cx="839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latin typeface="Consolas" panose="020B0609020204030204" pitchFamily="49" charset="0"/>
                <a:cs typeface="Calibri" panose="020F0502020204030204" pitchFamily="34" charset="0"/>
              </a:rPr>
              <a:t>ZIELSETZUNG</a:t>
            </a:r>
            <a:endParaRPr lang="de-DE" sz="2800" b="1">
              <a:solidFill>
                <a:schemeClr val="tx2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68CED7-14EF-41C1-8068-AB721F764B3E}"/>
              </a:ext>
            </a:extLst>
          </p:cNvPr>
          <p:cNvSpPr txBox="1"/>
          <p:nvPr/>
        </p:nvSpPr>
        <p:spPr>
          <a:xfrm>
            <a:off x="683721" y="1510095"/>
            <a:ext cx="100212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Es soll ein logisches </a:t>
            </a:r>
            <a:r>
              <a:rPr lang="de-DE" sz="1400" b="1">
                <a:latin typeface="Consolas" panose="020B0609020204030204" pitchFamily="49" charset="0"/>
                <a:cs typeface="Calibri" panose="020F0502020204030204" pitchFamily="34" charset="0"/>
              </a:rPr>
              <a:t>Datenmodell</a:t>
            </a:r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 entwickelt werden, welches die </a:t>
            </a:r>
            <a:r>
              <a:rPr lang="de-DE" sz="1400" i="1">
                <a:latin typeface="Consolas" panose="020B0609020204030204" pitchFamily="49" charset="0"/>
                <a:cs typeface="Calibri" panose="020F0502020204030204" pitchFamily="34" charset="0"/>
              </a:rPr>
              <a:t>Relationen</a:t>
            </a:r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 von </a:t>
            </a:r>
            <a:r>
              <a:rPr lang="de-DE" sz="1400" b="1">
                <a:latin typeface="Consolas" panose="020B0609020204030204" pitchFamily="49" charset="0"/>
                <a:cs typeface="Calibri" panose="020F0502020204030204" pitchFamily="34" charset="0"/>
              </a:rPr>
              <a:t>Kochrezepten </a:t>
            </a:r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abbildet.</a:t>
            </a:r>
          </a:p>
          <a:p>
            <a:endParaRPr lang="de-DE" sz="140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Auf Basis dieses Datenmodells soll eine Datenbank in </a:t>
            </a:r>
            <a:r>
              <a:rPr lang="de-DE" sz="1400">
                <a:solidFill>
                  <a:schemeClr val="accent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MySQL </a:t>
            </a:r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implementiert werden, die diverse Anfragen </a:t>
            </a:r>
            <a:r>
              <a:rPr lang="de-DE" sz="1400" i="1">
                <a:latin typeface="Consolas" panose="020B0609020204030204" pitchFamily="49" charset="0"/>
                <a:cs typeface="Calibri" panose="020F0502020204030204" pitchFamily="34" charset="0"/>
              </a:rPr>
              <a:t>(Queries)</a:t>
            </a:r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 abarbeiten kann.</a:t>
            </a:r>
          </a:p>
          <a:p>
            <a:endParaRPr lang="de-DE" sz="1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4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400" b="1">
                <a:latin typeface="Calibri" panose="020F0502020204030204" pitchFamily="34" charset="0"/>
                <a:cs typeface="Calibri" panose="020F0502020204030204" pitchFamily="34" charset="0"/>
              </a:rPr>
              <a:t>SCHRITT1				</a:t>
            </a:r>
            <a:r>
              <a:rPr lang="de-DE" sz="14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Bedarfsanalyse</a:t>
            </a:r>
            <a:r>
              <a:rPr lang="de-DE" sz="1400" b="1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endParaRPr lang="de-DE" sz="14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400" b="1">
                <a:latin typeface="Calibri" panose="020F0502020204030204" pitchFamily="34" charset="0"/>
                <a:cs typeface="Calibri" panose="020F0502020204030204" pitchFamily="34" charset="0"/>
              </a:rPr>
              <a:t>SCHRITT2				</a:t>
            </a:r>
            <a:r>
              <a:rPr lang="de-DE" sz="14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Datenmodellierung (R-Modell, Datenmodell)</a:t>
            </a:r>
          </a:p>
          <a:p>
            <a:endParaRPr lang="de-DE" sz="14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400" b="1">
                <a:latin typeface="Calibri" panose="020F0502020204030204" pitchFamily="34" charset="0"/>
                <a:cs typeface="Calibri" panose="020F0502020204030204" pitchFamily="34" charset="0"/>
              </a:rPr>
              <a:t>SCHRITT3 </a:t>
            </a:r>
            <a:r>
              <a:rPr lang="de-DE" sz="140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de-DE" sz="14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 in MySQL (Code Review)</a:t>
            </a:r>
          </a:p>
          <a:p>
            <a:r>
              <a:rPr lang="de-DE" sz="140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</a:p>
          <a:p>
            <a:r>
              <a:rPr lang="de-DE" sz="1400">
                <a:latin typeface="Calibri" panose="020F0502020204030204" pitchFamily="34" charset="0"/>
                <a:cs typeface="Calibri" panose="020F0502020204030204" pitchFamily="34" charset="0"/>
              </a:rPr>
              <a:t>				Queries.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F76D29E-B199-4417-BC81-8821997F985F}"/>
              </a:ext>
            </a:extLst>
          </p:cNvPr>
          <p:cNvCxnSpPr/>
          <p:nvPr/>
        </p:nvCxnSpPr>
        <p:spPr>
          <a:xfrm>
            <a:off x="1691640" y="3157917"/>
            <a:ext cx="2534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0BF7D32-AD82-45D7-9B18-2E8E360B456F}"/>
              </a:ext>
            </a:extLst>
          </p:cNvPr>
          <p:cNvCxnSpPr/>
          <p:nvPr/>
        </p:nvCxnSpPr>
        <p:spPr>
          <a:xfrm>
            <a:off x="1690554" y="3578105"/>
            <a:ext cx="2534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B206DE6-F56D-47B0-818E-002D9FD3460F}"/>
              </a:ext>
            </a:extLst>
          </p:cNvPr>
          <p:cNvCxnSpPr/>
          <p:nvPr/>
        </p:nvCxnSpPr>
        <p:spPr>
          <a:xfrm>
            <a:off x="1698174" y="4013301"/>
            <a:ext cx="2534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F11BF77C-43FA-4366-8E3D-8F66504E8CC1}"/>
              </a:ext>
            </a:extLst>
          </p:cNvPr>
          <p:cNvSpPr txBox="1">
            <a:spLocks/>
          </p:cNvSpPr>
          <p:nvPr/>
        </p:nvSpPr>
        <p:spPr>
          <a:xfrm>
            <a:off x="4484256" y="6280150"/>
            <a:ext cx="7478312" cy="38388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Heiko Mlodystach // Vaceslav Pintea</a:t>
            </a:r>
          </a:p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KOCHREZEPT</a:t>
            </a:r>
          </a:p>
        </p:txBody>
      </p:sp>
    </p:spTree>
    <p:extLst>
      <p:ext uri="{BB962C8B-B14F-4D97-AF65-F5344CB8AC3E}">
        <p14:creationId xmlns:p14="http://schemas.microsoft.com/office/powerpoint/2010/main" val="1148526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33BA1201-CAD5-49D1-B4FC-7376F6E60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21" y="2365282"/>
            <a:ext cx="1441592" cy="1441592"/>
          </a:xfrm>
          <a:prstGeom prst="rect">
            <a:avLst/>
          </a:prstGeom>
          <a:effectLst>
            <a:outerShdw blurRad="419100" dist="406400" dir="5400000" algn="t" rotWithShape="0">
              <a:prstClr val="black">
                <a:alpha val="23000"/>
              </a:prst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454410A-274B-4390-8902-A5A2BFA79B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 rot="1376643">
            <a:off x="7513527" y="1018592"/>
            <a:ext cx="4876800" cy="4876800"/>
          </a:xfrm>
          <a:prstGeom prst="rect">
            <a:avLst/>
          </a:prstGeom>
          <a:effectLst>
            <a:softEdge rad="0"/>
          </a:effectLst>
        </p:spPr>
      </p:pic>
      <p:sp>
        <p:nvSpPr>
          <p:cNvPr id="10" name="Foliennummernplatzhalter 3">
            <a:extLst>
              <a:ext uri="{FF2B5EF4-FFF2-40B4-BE49-F238E27FC236}">
                <a16:creationId xmlns:a16="http://schemas.microsoft.com/office/drawing/2014/main" id="{DAC5400F-95BF-4AE5-9533-0E77E4E5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4523" y="5578475"/>
            <a:ext cx="1981497" cy="669925"/>
          </a:xfrm>
        </p:spPr>
        <p:txBody>
          <a:bodyPr/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02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5764C6-BADB-4732-9B70-95CE9EB7F4A6}"/>
              </a:ext>
            </a:extLst>
          </p:cNvPr>
          <p:cNvSpPr txBox="1"/>
          <p:nvPr/>
        </p:nvSpPr>
        <p:spPr>
          <a:xfrm>
            <a:off x="684211" y="849045"/>
            <a:ext cx="839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SCHRITT1</a:t>
            </a: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 Bedarfsanalyse: KOCHREZEPT</a:t>
            </a:r>
            <a:endParaRPr kumimoji="0" lang="de-DE" sz="2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68CED7-14EF-41C1-8068-AB721F764B3E}"/>
              </a:ext>
            </a:extLst>
          </p:cNvPr>
          <p:cNvSpPr txBox="1"/>
          <p:nvPr/>
        </p:nvSpPr>
        <p:spPr>
          <a:xfrm>
            <a:off x="683721" y="1510095"/>
            <a:ext cx="8919018" cy="118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Ausgehend vom typischen </a:t>
            </a:r>
            <a:r>
              <a:rPr lang="de-DE" sz="1400" b="1">
                <a:latin typeface="Consolas" panose="020B0609020204030204" pitchFamily="49" charset="0"/>
                <a:cs typeface="Calibri" panose="020F0502020204030204" pitchFamily="34" charset="0"/>
              </a:rPr>
              <a:t>Kochbuchformat</a:t>
            </a:r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.</a:t>
            </a:r>
          </a:p>
          <a:p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Was macht ein </a:t>
            </a:r>
            <a:r>
              <a:rPr lang="de-DE" sz="1400" b="1">
                <a:latin typeface="Consolas" panose="020B0609020204030204" pitchFamily="49" charset="0"/>
                <a:cs typeface="Calibri" panose="020F0502020204030204" pitchFamily="34" charset="0"/>
              </a:rPr>
              <a:t>Kochrezept </a:t>
            </a:r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aus?</a:t>
            </a:r>
            <a:endParaRPr lang="de-DE" sz="1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de-DE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de-DE" sz="140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343E918-007B-4946-8555-A73805897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410212">
            <a:off x="6123403" y="1471268"/>
            <a:ext cx="2949942" cy="294994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D9B3D9C3-6B34-48F2-98B3-D3457B6B82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4352" y="2491740"/>
            <a:ext cx="3039615" cy="3039615"/>
          </a:xfrm>
          <a:prstGeom prst="rect">
            <a:avLst/>
          </a:prstGeom>
          <a:ln w="88900">
            <a:noFill/>
          </a:ln>
          <a:effectLst>
            <a:outerShdw blurRad="419100" dist="406400" dir="5400000" algn="t" rotWithShape="0">
              <a:prstClr val="black">
                <a:alpha val="23000"/>
              </a:prstClr>
            </a:outerShdw>
          </a:effectLst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AC2C5A73-510B-4ADF-B510-9E2154748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422" y="3980905"/>
            <a:ext cx="1441592" cy="1441592"/>
          </a:xfrm>
          <a:prstGeom prst="rect">
            <a:avLst/>
          </a:prstGeom>
          <a:effectLst>
            <a:outerShdw blurRad="419100" dist="406400" dir="5400000" algn="t" rotWithShape="0">
              <a:prstClr val="black">
                <a:alpha val="23000"/>
              </a:prstClr>
            </a:outerShdw>
          </a:effectLst>
        </p:spPr>
      </p:pic>
      <p:sp>
        <p:nvSpPr>
          <p:cNvPr id="25" name="Fußzeilenplatzhalter 2">
            <a:extLst>
              <a:ext uri="{FF2B5EF4-FFF2-40B4-BE49-F238E27FC236}">
                <a16:creationId xmlns:a16="http://schemas.microsoft.com/office/drawing/2014/main" id="{E5065898-CEB1-49D2-8E3A-49A029B087BE}"/>
              </a:ext>
            </a:extLst>
          </p:cNvPr>
          <p:cNvSpPr txBox="1">
            <a:spLocks/>
          </p:cNvSpPr>
          <p:nvPr/>
        </p:nvSpPr>
        <p:spPr>
          <a:xfrm>
            <a:off x="4484256" y="6280150"/>
            <a:ext cx="7478312" cy="38388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Heiko Mlodystach // Vaceslav Pintea</a:t>
            </a:r>
          </a:p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KOCHREZEPT</a:t>
            </a:r>
          </a:p>
        </p:txBody>
      </p:sp>
    </p:spTree>
    <p:extLst>
      <p:ext uri="{BB962C8B-B14F-4D97-AF65-F5344CB8AC3E}">
        <p14:creationId xmlns:p14="http://schemas.microsoft.com/office/powerpoint/2010/main" val="11290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454410A-274B-4390-8902-A5A2BFA79B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</a:blip>
          <a:stretch>
            <a:fillRect/>
          </a:stretch>
        </p:blipFill>
        <p:spPr>
          <a:xfrm rot="1376643">
            <a:off x="7513527" y="1018592"/>
            <a:ext cx="4876800" cy="4876800"/>
          </a:xfrm>
          <a:prstGeom prst="rect">
            <a:avLst/>
          </a:prstGeom>
          <a:effectLst>
            <a:softEdge rad="0"/>
          </a:effectLst>
        </p:spPr>
      </p:pic>
      <p:sp>
        <p:nvSpPr>
          <p:cNvPr id="10" name="Foliennummernplatzhalter 3">
            <a:extLst>
              <a:ext uri="{FF2B5EF4-FFF2-40B4-BE49-F238E27FC236}">
                <a16:creationId xmlns:a16="http://schemas.microsoft.com/office/drawing/2014/main" id="{DAC5400F-95BF-4AE5-9533-0E77E4E5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4523" y="5578475"/>
            <a:ext cx="1981497" cy="669925"/>
          </a:xfrm>
        </p:spPr>
        <p:txBody>
          <a:bodyPr/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03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5764C6-BADB-4732-9B70-95CE9EB7F4A6}"/>
              </a:ext>
            </a:extLst>
          </p:cNvPr>
          <p:cNvSpPr txBox="1"/>
          <p:nvPr/>
        </p:nvSpPr>
        <p:spPr>
          <a:xfrm>
            <a:off x="684211" y="849045"/>
            <a:ext cx="839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SCHRITT1</a:t>
            </a: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 Bedarfsanalyse: KOCHREZEPT</a:t>
            </a:r>
            <a:endParaRPr kumimoji="0" lang="de-DE" sz="2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68CED7-14EF-41C1-8068-AB721F764B3E}"/>
              </a:ext>
            </a:extLst>
          </p:cNvPr>
          <p:cNvSpPr txBox="1"/>
          <p:nvPr/>
        </p:nvSpPr>
        <p:spPr>
          <a:xfrm>
            <a:off x="683721" y="1510095"/>
            <a:ext cx="8919018" cy="118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Ausgehend vom typischen </a:t>
            </a:r>
            <a:r>
              <a:rPr lang="de-DE" sz="1400" b="1">
                <a:latin typeface="Consolas" panose="020B0609020204030204" pitchFamily="49" charset="0"/>
                <a:cs typeface="Calibri" panose="020F0502020204030204" pitchFamily="34" charset="0"/>
              </a:rPr>
              <a:t>Kochbuchformat</a:t>
            </a:r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.</a:t>
            </a:r>
          </a:p>
          <a:p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Was macht ein </a:t>
            </a:r>
            <a:r>
              <a:rPr lang="de-DE" sz="1400" b="1">
                <a:latin typeface="Consolas" panose="020B0609020204030204" pitchFamily="49" charset="0"/>
                <a:cs typeface="Calibri" panose="020F0502020204030204" pitchFamily="34" charset="0"/>
              </a:rPr>
              <a:t>Kochrezept </a:t>
            </a:r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aus?</a:t>
            </a:r>
            <a:endParaRPr lang="de-DE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de-DE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de-DE" sz="140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13A175F-8086-4976-8BFE-D01191E9156D}"/>
              </a:ext>
            </a:extLst>
          </p:cNvPr>
          <p:cNvSpPr txBox="1"/>
          <p:nvPr/>
        </p:nvSpPr>
        <p:spPr>
          <a:xfrm>
            <a:off x="686247" y="2280335"/>
            <a:ext cx="891901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REZEPTE </a:t>
            </a:r>
            <a:r>
              <a:rPr lang="de-DE" sz="1400"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listen </a:t>
            </a:r>
            <a:r>
              <a:rPr lang="de-DE" sz="140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ZUTATEN </a:t>
            </a:r>
            <a:r>
              <a:rPr lang="de-DE" sz="1400"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und </a:t>
            </a:r>
            <a:r>
              <a:rPr lang="de-DE" sz="140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MENGENEINHEITEN </a:t>
            </a:r>
            <a:r>
              <a:rPr lang="de-DE" sz="1400"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auf.	</a:t>
            </a:r>
          </a:p>
          <a:p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endParaRPr lang="de-DE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40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20FDCDA-4307-4960-B60E-2E731BEBC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10212">
            <a:off x="6123403" y="1471268"/>
            <a:ext cx="2949942" cy="294994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BD564F4A-6278-4CC9-990A-959423078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6725" y="3136902"/>
            <a:ext cx="1427903" cy="129562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0996D6CA-1AA5-4048-9588-906063DF43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674" y="3514485"/>
            <a:ext cx="1485882" cy="148921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FA3FF6AA-7E82-40BC-BEA0-10AB18B5C2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3352" y="4640761"/>
            <a:ext cx="1404255" cy="83523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9" name="Fußzeilenplatzhalter 2">
            <a:extLst>
              <a:ext uri="{FF2B5EF4-FFF2-40B4-BE49-F238E27FC236}">
                <a16:creationId xmlns:a16="http://schemas.microsoft.com/office/drawing/2014/main" id="{190BDF86-C64E-46E4-9972-78B48B6D7E41}"/>
              </a:ext>
            </a:extLst>
          </p:cNvPr>
          <p:cNvSpPr txBox="1">
            <a:spLocks/>
          </p:cNvSpPr>
          <p:nvPr/>
        </p:nvSpPr>
        <p:spPr>
          <a:xfrm>
            <a:off x="4484256" y="6280150"/>
            <a:ext cx="7478312" cy="38388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Heiko Mlodystach // Vaceslav Pintea</a:t>
            </a:r>
          </a:p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KOCHREZEPT</a:t>
            </a:r>
          </a:p>
        </p:txBody>
      </p:sp>
    </p:spTree>
    <p:extLst>
      <p:ext uri="{BB962C8B-B14F-4D97-AF65-F5344CB8AC3E}">
        <p14:creationId xmlns:p14="http://schemas.microsoft.com/office/powerpoint/2010/main" val="1328921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>
            <a:extLst>
              <a:ext uri="{FF2B5EF4-FFF2-40B4-BE49-F238E27FC236}">
                <a16:creationId xmlns:a16="http://schemas.microsoft.com/office/drawing/2014/main" id="{A40B3A36-5FD6-4232-A833-97CBFB4D27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674" y="3514485"/>
            <a:ext cx="1485882" cy="1489213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454410A-274B-4390-8902-A5A2BFA79B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 rot="1376643">
            <a:off x="7513527" y="1018592"/>
            <a:ext cx="4876800" cy="4876800"/>
          </a:xfrm>
          <a:prstGeom prst="rect">
            <a:avLst/>
          </a:prstGeom>
          <a:effectLst>
            <a:softEdge rad="0"/>
          </a:effectLst>
        </p:spPr>
      </p:pic>
      <p:sp>
        <p:nvSpPr>
          <p:cNvPr id="10" name="Foliennummernplatzhalter 3">
            <a:extLst>
              <a:ext uri="{FF2B5EF4-FFF2-40B4-BE49-F238E27FC236}">
                <a16:creationId xmlns:a16="http://schemas.microsoft.com/office/drawing/2014/main" id="{DAC5400F-95BF-4AE5-9533-0E77E4E5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4523" y="5578475"/>
            <a:ext cx="1981497" cy="669925"/>
          </a:xfrm>
        </p:spPr>
        <p:txBody>
          <a:bodyPr/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04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5764C6-BADB-4732-9B70-95CE9EB7F4A6}"/>
              </a:ext>
            </a:extLst>
          </p:cNvPr>
          <p:cNvSpPr txBox="1"/>
          <p:nvPr/>
        </p:nvSpPr>
        <p:spPr>
          <a:xfrm>
            <a:off x="684211" y="849045"/>
            <a:ext cx="839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latin typeface="Consolas" panose="020B0609020204030204" pitchFamily="49" charset="0"/>
                <a:cs typeface="Calibri" panose="020F0502020204030204" pitchFamily="34" charset="0"/>
              </a:rPr>
              <a:t>SCHRITT1</a:t>
            </a:r>
            <a:r>
              <a:rPr lang="de-DE" sz="1600">
                <a:solidFill>
                  <a:srgbClr val="4472C4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Bedarfsanalyse: KOCHREZEPT</a:t>
            </a:r>
            <a:endParaRPr lang="de-DE" sz="2800">
              <a:solidFill>
                <a:schemeClr val="tx2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68CED7-14EF-41C1-8068-AB721F764B3E}"/>
              </a:ext>
            </a:extLst>
          </p:cNvPr>
          <p:cNvSpPr txBox="1"/>
          <p:nvPr/>
        </p:nvSpPr>
        <p:spPr>
          <a:xfrm>
            <a:off x="683721" y="1510095"/>
            <a:ext cx="8919018" cy="118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Ausgehend vom typischen </a:t>
            </a:r>
            <a:r>
              <a:rPr lang="de-DE" sz="1400" b="1">
                <a:latin typeface="Consolas" panose="020B0609020204030204" pitchFamily="49" charset="0"/>
                <a:cs typeface="Calibri" panose="020F0502020204030204" pitchFamily="34" charset="0"/>
              </a:rPr>
              <a:t>Kochbuchformat</a:t>
            </a:r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.</a:t>
            </a:r>
          </a:p>
          <a:p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Was macht ein </a:t>
            </a:r>
            <a:r>
              <a:rPr lang="de-DE" sz="1400" b="1">
                <a:latin typeface="Consolas" panose="020B0609020204030204" pitchFamily="49" charset="0"/>
                <a:cs typeface="Calibri" panose="020F0502020204030204" pitchFamily="34" charset="0"/>
              </a:rPr>
              <a:t>Kochrezept </a:t>
            </a:r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aus?</a:t>
            </a:r>
            <a:endParaRPr lang="de-DE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de-DE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de-DE" sz="140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08E63E27-43EF-4E07-8B6A-4940688BBBB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6725" y="3136902"/>
            <a:ext cx="1427903" cy="1295627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12637002-2EC8-4038-9AA0-431DB11CEAB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3352" y="4640761"/>
            <a:ext cx="1404255" cy="835233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69AE2059-3601-4E73-925A-993AAE828E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00954" y="4116694"/>
            <a:ext cx="1992110" cy="91048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20FDCDA-4307-4960-B60E-2E731BEBC0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410212">
            <a:off x="6123403" y="1471268"/>
            <a:ext cx="2949942" cy="294994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9BC36CFA-D4E6-4061-BD98-1F60B2B69C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8834" y="4379151"/>
            <a:ext cx="1801369" cy="82631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313A175F-8086-4976-8BFE-D01191E9156D}"/>
              </a:ext>
            </a:extLst>
          </p:cNvPr>
          <p:cNvSpPr txBox="1"/>
          <p:nvPr/>
        </p:nvSpPr>
        <p:spPr>
          <a:xfrm>
            <a:off x="686247" y="2280335"/>
            <a:ext cx="89190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REZEPTE </a:t>
            </a:r>
            <a:r>
              <a:rPr lang="de-DE" sz="1400"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und </a:t>
            </a:r>
            <a:r>
              <a:rPr lang="de-DE" sz="140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ZUTATEN </a:t>
            </a:r>
          </a:p>
          <a:p>
            <a:r>
              <a:rPr lang="de-DE" sz="1400"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können in </a:t>
            </a:r>
            <a:r>
              <a:rPr lang="de-DE" sz="140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KATEGORIEN </a:t>
            </a:r>
            <a:r>
              <a:rPr lang="de-DE" sz="1400"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sortiert werden.</a:t>
            </a:r>
            <a:endParaRPr lang="de-DE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40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32" name="Fußzeilenplatzhalter 2">
            <a:extLst>
              <a:ext uri="{FF2B5EF4-FFF2-40B4-BE49-F238E27FC236}">
                <a16:creationId xmlns:a16="http://schemas.microsoft.com/office/drawing/2014/main" id="{44CF6E2B-0FF3-40DA-9F43-B1E7413BB616}"/>
              </a:ext>
            </a:extLst>
          </p:cNvPr>
          <p:cNvSpPr txBox="1">
            <a:spLocks/>
          </p:cNvSpPr>
          <p:nvPr/>
        </p:nvSpPr>
        <p:spPr>
          <a:xfrm>
            <a:off x="4484256" y="6280150"/>
            <a:ext cx="7478312" cy="38388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Heiko Mlodystach // Vaceslav Pintea</a:t>
            </a:r>
          </a:p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KOCHREZEPT</a:t>
            </a:r>
          </a:p>
        </p:txBody>
      </p:sp>
    </p:spTree>
    <p:extLst>
      <p:ext uri="{BB962C8B-B14F-4D97-AF65-F5344CB8AC3E}">
        <p14:creationId xmlns:p14="http://schemas.microsoft.com/office/powerpoint/2010/main" val="412474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33BA1201-CAD5-49D1-B4FC-7376F6E60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21" y="2201873"/>
            <a:ext cx="1441592" cy="1441592"/>
          </a:xfrm>
          <a:prstGeom prst="rect">
            <a:avLst/>
          </a:prstGeom>
          <a:effectLst>
            <a:outerShdw blurRad="419100" dist="406400" dir="5400000" algn="t" rotWithShape="0">
              <a:prstClr val="black">
                <a:alpha val="23000"/>
              </a:prst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454410A-274B-4390-8902-A5A2BFA79B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 rot="1376643">
            <a:off x="7513527" y="1018592"/>
            <a:ext cx="4876800" cy="4876800"/>
          </a:xfrm>
          <a:prstGeom prst="rect">
            <a:avLst/>
          </a:prstGeom>
          <a:effectLst>
            <a:softEdge rad="0"/>
          </a:effectLst>
        </p:spPr>
      </p:pic>
      <p:sp>
        <p:nvSpPr>
          <p:cNvPr id="10" name="Foliennummernplatzhalter 3">
            <a:extLst>
              <a:ext uri="{FF2B5EF4-FFF2-40B4-BE49-F238E27FC236}">
                <a16:creationId xmlns:a16="http://schemas.microsoft.com/office/drawing/2014/main" id="{DAC5400F-95BF-4AE5-9533-0E77E4E5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4523" y="5578475"/>
            <a:ext cx="1981497" cy="669925"/>
          </a:xfrm>
        </p:spPr>
        <p:txBody>
          <a:bodyPr/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05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5764C6-BADB-4732-9B70-95CE9EB7F4A6}"/>
              </a:ext>
            </a:extLst>
          </p:cNvPr>
          <p:cNvSpPr txBox="1"/>
          <p:nvPr/>
        </p:nvSpPr>
        <p:spPr>
          <a:xfrm>
            <a:off x="684211" y="849045"/>
            <a:ext cx="839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SCHRITT2</a:t>
            </a: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 Datenmodellierung</a:t>
            </a:r>
            <a:endParaRPr kumimoji="0" lang="de-DE" sz="2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68CED7-14EF-41C1-8068-AB721F764B3E}"/>
              </a:ext>
            </a:extLst>
          </p:cNvPr>
          <p:cNvSpPr txBox="1"/>
          <p:nvPr/>
        </p:nvSpPr>
        <p:spPr>
          <a:xfrm>
            <a:off x="683721" y="1510095"/>
            <a:ext cx="8919018" cy="118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Wie sollen </a:t>
            </a:r>
            <a:r>
              <a:rPr lang="de-DE" sz="1400">
                <a:solidFill>
                  <a:schemeClr val="accent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die </a:t>
            </a:r>
            <a:r>
              <a:rPr lang="de-DE" sz="1400" i="1">
                <a:solidFill>
                  <a:schemeClr val="accent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ermittelten Relationen </a:t>
            </a:r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in der</a:t>
            </a:r>
          </a:p>
          <a:p>
            <a:r>
              <a:rPr lang="de-DE" sz="1400">
                <a:solidFill>
                  <a:schemeClr val="accent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Datenbank</a:t>
            </a:r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 abgebildet werden?</a:t>
            </a:r>
            <a:endParaRPr lang="de-DE" sz="1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de-DE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de-DE" sz="140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343E918-007B-4946-8555-A73805897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410212">
            <a:off x="6123403" y="1471268"/>
            <a:ext cx="2949942" cy="294994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AC2C5A73-510B-4ADF-B510-9E2154748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243" y="4140840"/>
            <a:ext cx="1441592" cy="1441592"/>
          </a:xfrm>
          <a:prstGeom prst="rect">
            <a:avLst/>
          </a:prstGeom>
          <a:effectLst>
            <a:outerShdw blurRad="419100" dist="406400" dir="5400000" algn="t" rotWithShape="0">
              <a:prstClr val="black">
                <a:alpha val="23000"/>
              </a:prstClr>
            </a:outerShdw>
          </a:effectLst>
        </p:spPr>
      </p:pic>
      <p:sp>
        <p:nvSpPr>
          <p:cNvPr id="25" name="Fußzeilenplatzhalter 2">
            <a:extLst>
              <a:ext uri="{FF2B5EF4-FFF2-40B4-BE49-F238E27FC236}">
                <a16:creationId xmlns:a16="http://schemas.microsoft.com/office/drawing/2014/main" id="{E5065898-CEB1-49D2-8E3A-49A029B087BE}"/>
              </a:ext>
            </a:extLst>
          </p:cNvPr>
          <p:cNvSpPr txBox="1">
            <a:spLocks/>
          </p:cNvSpPr>
          <p:nvPr/>
        </p:nvSpPr>
        <p:spPr>
          <a:xfrm>
            <a:off x="4484256" y="6280150"/>
            <a:ext cx="7478312" cy="38388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Heiko Mlodystach // Vaceslav Pintea</a:t>
            </a:r>
          </a:p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KOCHREZEPT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BCA3F22-C7D8-42CA-8AC7-F1C79F866B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21" y="3320830"/>
            <a:ext cx="3026544" cy="302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90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9E9F6B17-4A5C-46AF-BE87-860B6EB2C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724" y="2334120"/>
            <a:ext cx="12085378" cy="292528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454410A-274B-4390-8902-A5A2BFA79B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 rot="1376643">
            <a:off x="7513527" y="1018592"/>
            <a:ext cx="4876800" cy="4876800"/>
          </a:xfrm>
          <a:prstGeom prst="rect">
            <a:avLst/>
          </a:prstGeom>
          <a:effectLst>
            <a:softEdge rad="0"/>
          </a:effec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1B34442-1F58-429C-87AA-B0AF9D2FA69D}"/>
              </a:ext>
            </a:extLst>
          </p:cNvPr>
          <p:cNvSpPr txBox="1"/>
          <p:nvPr/>
        </p:nvSpPr>
        <p:spPr>
          <a:xfrm>
            <a:off x="3335808" y="2577488"/>
            <a:ext cx="8919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accent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1 </a:t>
            </a:r>
            <a:r>
              <a:rPr lang="de-DE" sz="140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REZEPT </a:t>
            </a:r>
            <a:r>
              <a:rPr lang="de-DE" sz="1400"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enthält </a:t>
            </a:r>
            <a:r>
              <a:rPr lang="de-DE" sz="1400">
                <a:solidFill>
                  <a:schemeClr val="accent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de-DE" sz="1400"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de-DE" sz="140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ZUTATEN</a:t>
            </a:r>
            <a:endParaRPr lang="de-DE" sz="1400">
              <a:highlight>
                <a:srgbClr val="C0C0C0"/>
              </a:highlight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10" name="Foliennummernplatzhalter 3">
            <a:extLst>
              <a:ext uri="{FF2B5EF4-FFF2-40B4-BE49-F238E27FC236}">
                <a16:creationId xmlns:a16="http://schemas.microsoft.com/office/drawing/2014/main" id="{DAC5400F-95BF-4AE5-9533-0E77E4E5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4523" y="5578475"/>
            <a:ext cx="1981497" cy="669925"/>
          </a:xfrm>
        </p:spPr>
        <p:txBody>
          <a:bodyPr/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06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5764C6-BADB-4732-9B70-95CE9EB7F4A6}"/>
              </a:ext>
            </a:extLst>
          </p:cNvPr>
          <p:cNvSpPr txBox="1"/>
          <p:nvPr/>
        </p:nvSpPr>
        <p:spPr>
          <a:xfrm>
            <a:off x="684211" y="849045"/>
            <a:ext cx="839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SCHRITT2</a:t>
            </a: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 ER-DATENMODELL / DATENMODELL</a:t>
            </a:r>
            <a:endParaRPr kumimoji="0" lang="de-DE" sz="2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68CED7-14EF-41C1-8068-AB721F764B3E}"/>
              </a:ext>
            </a:extLst>
          </p:cNvPr>
          <p:cNvSpPr txBox="1"/>
          <p:nvPr/>
        </p:nvSpPr>
        <p:spPr>
          <a:xfrm>
            <a:off x="8389897" y="2577200"/>
            <a:ext cx="8919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accent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n </a:t>
            </a:r>
            <a:r>
              <a:rPr lang="de-DE" sz="140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ZUTATEN </a:t>
            </a:r>
            <a:r>
              <a:rPr lang="de-DE" sz="1400"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haben </a:t>
            </a:r>
            <a:r>
              <a:rPr lang="de-DE" sz="1400">
                <a:solidFill>
                  <a:schemeClr val="accent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de-DE" sz="1400"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de-DE" sz="140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KATEGORIE</a:t>
            </a:r>
            <a:endParaRPr lang="de-DE" sz="1400">
              <a:highlight>
                <a:srgbClr val="C0C0C0"/>
              </a:highlight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13A175F-8086-4976-8BFE-D01191E9156D}"/>
              </a:ext>
            </a:extLst>
          </p:cNvPr>
          <p:cNvSpPr txBox="1"/>
          <p:nvPr/>
        </p:nvSpPr>
        <p:spPr>
          <a:xfrm>
            <a:off x="888750" y="4134887"/>
            <a:ext cx="8919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accent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1 </a:t>
            </a:r>
            <a:r>
              <a:rPr lang="de-DE" sz="140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KATEGORIE</a:t>
            </a:r>
          </a:p>
          <a:p>
            <a:r>
              <a:rPr lang="de-DE" sz="140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de-DE" sz="1400"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enthält </a:t>
            </a:r>
            <a:r>
              <a:rPr lang="de-DE" sz="1400">
                <a:solidFill>
                  <a:schemeClr val="accent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de-DE" sz="1400"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de-DE" sz="140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REZEPTE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280B509-5F68-4AEB-ADA1-E3ACB317A322}"/>
              </a:ext>
            </a:extLst>
          </p:cNvPr>
          <p:cNvSpPr txBox="1"/>
          <p:nvPr/>
        </p:nvSpPr>
        <p:spPr>
          <a:xfrm>
            <a:off x="6307811" y="3911695"/>
            <a:ext cx="81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>
                <a:solidFill>
                  <a:schemeClr val="accent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de-DE" sz="140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 REZEPTE </a:t>
            </a:r>
            <a:r>
              <a:rPr lang="de-DE" sz="1400"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haben</a:t>
            </a:r>
          </a:p>
          <a:p>
            <a:r>
              <a:rPr lang="de-DE" sz="1400">
                <a:solidFill>
                  <a:schemeClr val="accent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	1 </a:t>
            </a:r>
            <a:r>
              <a:rPr lang="de-DE" sz="140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MENGENEINHEIT</a:t>
            </a:r>
            <a:endParaRPr lang="de-DE" sz="1400">
              <a:highlight>
                <a:srgbClr val="C0C0C0"/>
              </a:highlight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0AE6DDF-14FF-4B29-A67A-BB5976D42EDD}"/>
              </a:ext>
            </a:extLst>
          </p:cNvPr>
          <p:cNvSpPr txBox="1"/>
          <p:nvPr/>
        </p:nvSpPr>
        <p:spPr>
          <a:xfrm>
            <a:off x="683721" y="1510095"/>
            <a:ext cx="10021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Das logische </a:t>
            </a:r>
            <a:r>
              <a:rPr lang="de-DE" sz="1400" b="1">
                <a:latin typeface="Consolas" panose="020B0609020204030204" pitchFamily="49" charset="0"/>
                <a:cs typeface="Calibri" panose="020F0502020204030204" pitchFamily="34" charset="0"/>
              </a:rPr>
              <a:t>Datenmodell</a:t>
            </a:r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 zeigt die </a:t>
            </a:r>
            <a:r>
              <a:rPr lang="de-DE" sz="1400" i="1">
                <a:latin typeface="Consolas" panose="020B0609020204030204" pitchFamily="49" charset="0"/>
                <a:cs typeface="Calibri" panose="020F0502020204030204" pitchFamily="34" charset="0"/>
              </a:rPr>
              <a:t>Relationen</a:t>
            </a:r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 aller Bestandteile des </a:t>
            </a:r>
            <a:r>
              <a:rPr lang="de-DE" sz="1400" b="1">
                <a:latin typeface="Consolas" panose="020B0609020204030204" pitchFamily="49" charset="0"/>
                <a:cs typeface="Calibri" panose="020F0502020204030204" pitchFamily="34" charset="0"/>
              </a:rPr>
              <a:t>Kochrezeptes.</a:t>
            </a:r>
          </a:p>
          <a:p>
            <a:r>
              <a:rPr lang="de-DE" sz="1400" b="1">
                <a:latin typeface="Consolas" panose="020B0609020204030204" pitchFamily="49" charset="0"/>
                <a:cs typeface="Calibri" panose="020F0502020204030204" pitchFamily="34" charset="0"/>
              </a:rPr>
              <a:t>n:m-Beziehungen </a:t>
            </a:r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werden in Zwischentabellen in </a:t>
            </a:r>
            <a:r>
              <a:rPr lang="de-DE" sz="1400" b="1">
                <a:latin typeface="Consolas" panose="020B0609020204030204" pitchFamily="49" charset="0"/>
                <a:cs typeface="Calibri" panose="020F0502020204030204" pitchFamily="34" charset="0"/>
              </a:rPr>
              <a:t>1:n-Beziehungen</a:t>
            </a:r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 aufgelöst.</a:t>
            </a:r>
            <a:endParaRPr lang="de-DE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Fußzeilenplatzhalter 2">
            <a:extLst>
              <a:ext uri="{FF2B5EF4-FFF2-40B4-BE49-F238E27FC236}">
                <a16:creationId xmlns:a16="http://schemas.microsoft.com/office/drawing/2014/main" id="{C70390B1-6E8A-465A-ACFB-C034A37C81F8}"/>
              </a:ext>
            </a:extLst>
          </p:cNvPr>
          <p:cNvSpPr txBox="1">
            <a:spLocks/>
          </p:cNvSpPr>
          <p:nvPr/>
        </p:nvSpPr>
        <p:spPr>
          <a:xfrm>
            <a:off x="4484256" y="6280150"/>
            <a:ext cx="7478312" cy="38388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Heiko Mlodystach // Vaceslav Pintea</a:t>
            </a:r>
          </a:p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KOCHREZEPT</a:t>
            </a:r>
          </a:p>
        </p:txBody>
      </p:sp>
      <p:sp>
        <p:nvSpPr>
          <p:cNvPr id="26" name="Fußzeilenplatzhalter 2">
            <a:extLst>
              <a:ext uri="{FF2B5EF4-FFF2-40B4-BE49-F238E27FC236}">
                <a16:creationId xmlns:a16="http://schemas.microsoft.com/office/drawing/2014/main" id="{C73ADD8C-847B-4FC8-B683-30729D15D1E9}"/>
              </a:ext>
            </a:extLst>
          </p:cNvPr>
          <p:cNvSpPr txBox="1">
            <a:spLocks/>
          </p:cNvSpPr>
          <p:nvPr/>
        </p:nvSpPr>
        <p:spPr>
          <a:xfrm>
            <a:off x="4636656" y="6432550"/>
            <a:ext cx="7478312" cy="38388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Heiko Mlodystach // Vaceslav Pintea</a:t>
            </a:r>
          </a:p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KOCHREZEPT</a:t>
            </a:r>
          </a:p>
        </p:txBody>
      </p:sp>
    </p:spTree>
    <p:extLst>
      <p:ext uri="{BB962C8B-B14F-4D97-AF65-F5344CB8AC3E}">
        <p14:creationId xmlns:p14="http://schemas.microsoft.com/office/powerpoint/2010/main" val="3986822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454410A-274B-4390-8902-A5A2BFA79B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 rot="1376643">
            <a:off x="7513527" y="1018592"/>
            <a:ext cx="4876800" cy="4876800"/>
          </a:xfrm>
          <a:prstGeom prst="rect">
            <a:avLst/>
          </a:prstGeom>
          <a:effectLst>
            <a:softEdge rad="0"/>
          </a:effectLst>
        </p:spPr>
      </p:pic>
      <p:sp>
        <p:nvSpPr>
          <p:cNvPr id="10" name="Foliennummernplatzhalter 3">
            <a:extLst>
              <a:ext uri="{FF2B5EF4-FFF2-40B4-BE49-F238E27FC236}">
                <a16:creationId xmlns:a16="http://schemas.microsoft.com/office/drawing/2014/main" id="{DAC5400F-95BF-4AE5-9533-0E77E4E5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4523" y="5578475"/>
            <a:ext cx="1981497" cy="669925"/>
          </a:xfrm>
        </p:spPr>
        <p:txBody>
          <a:bodyPr/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07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5764C6-BADB-4732-9B70-95CE9EB7F4A6}"/>
              </a:ext>
            </a:extLst>
          </p:cNvPr>
          <p:cNvSpPr txBox="1"/>
          <p:nvPr/>
        </p:nvSpPr>
        <p:spPr>
          <a:xfrm>
            <a:off x="684211" y="849045"/>
            <a:ext cx="9509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SCHRITT2</a:t>
            </a: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 MySQL-WORKBENCH</a:t>
            </a:r>
            <a:endParaRPr kumimoji="0" lang="de-DE" sz="2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8A41B7-1DAD-45A0-92A7-9511F6EEB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1168" y="1317710"/>
            <a:ext cx="8461569" cy="5398696"/>
          </a:xfrm>
          <a:prstGeom prst="rect">
            <a:avLst/>
          </a:prstGeom>
          <a:effectLst/>
        </p:spPr>
      </p:pic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B7753FBE-9B8C-46C2-B409-9089C483697E}"/>
              </a:ext>
            </a:extLst>
          </p:cNvPr>
          <p:cNvSpPr txBox="1">
            <a:spLocks/>
          </p:cNvSpPr>
          <p:nvPr/>
        </p:nvSpPr>
        <p:spPr>
          <a:xfrm>
            <a:off x="4484256" y="6280150"/>
            <a:ext cx="7478312" cy="38388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Heiko Mlodystach // Vaceslav Pintea</a:t>
            </a:r>
          </a:p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KOCHREZEPT</a:t>
            </a:r>
          </a:p>
        </p:txBody>
      </p:sp>
    </p:spTree>
    <p:extLst>
      <p:ext uri="{BB962C8B-B14F-4D97-AF65-F5344CB8AC3E}">
        <p14:creationId xmlns:p14="http://schemas.microsoft.com/office/powerpoint/2010/main" val="3964836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8D9123E7-BAF9-4529-87F4-2895DC64B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564" y="2485918"/>
            <a:ext cx="5845716" cy="372971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454410A-274B-4390-8902-A5A2BFA79B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 rot="1376643">
            <a:off x="7513527" y="1018592"/>
            <a:ext cx="4876800" cy="4876800"/>
          </a:xfrm>
          <a:prstGeom prst="rect">
            <a:avLst/>
          </a:prstGeom>
          <a:effectLst>
            <a:softEdge rad="0"/>
          </a:effectLst>
        </p:spPr>
      </p:pic>
      <p:sp>
        <p:nvSpPr>
          <p:cNvPr id="10" name="Foliennummernplatzhalter 3">
            <a:extLst>
              <a:ext uri="{FF2B5EF4-FFF2-40B4-BE49-F238E27FC236}">
                <a16:creationId xmlns:a16="http://schemas.microsoft.com/office/drawing/2014/main" id="{DAC5400F-95BF-4AE5-9533-0E77E4E5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4523" y="5578475"/>
            <a:ext cx="1981497" cy="669925"/>
          </a:xfrm>
        </p:spPr>
        <p:txBody>
          <a:bodyPr/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08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5764C6-BADB-4732-9B70-95CE9EB7F4A6}"/>
              </a:ext>
            </a:extLst>
          </p:cNvPr>
          <p:cNvSpPr txBox="1"/>
          <p:nvPr/>
        </p:nvSpPr>
        <p:spPr>
          <a:xfrm>
            <a:off x="684211" y="849045"/>
            <a:ext cx="839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SCHRITT3</a:t>
            </a: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 Implementierung in MySQL</a:t>
            </a:r>
            <a:endParaRPr kumimoji="0" lang="de-DE" sz="2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68CED7-14EF-41C1-8068-AB721F764B3E}"/>
              </a:ext>
            </a:extLst>
          </p:cNvPr>
          <p:cNvSpPr txBox="1"/>
          <p:nvPr/>
        </p:nvSpPr>
        <p:spPr>
          <a:xfrm>
            <a:off x="683721" y="1510095"/>
            <a:ext cx="9649347" cy="139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Es muss eine </a:t>
            </a:r>
            <a:r>
              <a:rPr lang="de-DE" sz="1400">
                <a:solidFill>
                  <a:schemeClr val="accent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Datenbank</a:t>
            </a:r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 erstellt werden.</a:t>
            </a:r>
          </a:p>
          <a:p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Es müssen </a:t>
            </a:r>
            <a:r>
              <a:rPr lang="de-DE" sz="1400">
                <a:solidFill>
                  <a:schemeClr val="accent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Tabellen, Attribute, Datentypen</a:t>
            </a:r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 und </a:t>
            </a:r>
            <a:r>
              <a:rPr lang="de-DE" sz="1400">
                <a:solidFill>
                  <a:schemeClr val="accent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Schlüssel</a:t>
            </a:r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 definiert werden.</a:t>
            </a:r>
          </a:p>
          <a:p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Es müssen </a:t>
            </a:r>
            <a:r>
              <a:rPr lang="de-DE" sz="140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Inhalte</a:t>
            </a:r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 in die Tabellen eingelesen werden.</a:t>
            </a:r>
            <a:endParaRPr lang="de-DE" sz="1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de-DE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de-DE" sz="140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25" name="Fußzeilenplatzhalter 2">
            <a:extLst>
              <a:ext uri="{FF2B5EF4-FFF2-40B4-BE49-F238E27FC236}">
                <a16:creationId xmlns:a16="http://schemas.microsoft.com/office/drawing/2014/main" id="{E5065898-CEB1-49D2-8E3A-49A029B087BE}"/>
              </a:ext>
            </a:extLst>
          </p:cNvPr>
          <p:cNvSpPr txBox="1">
            <a:spLocks/>
          </p:cNvSpPr>
          <p:nvPr/>
        </p:nvSpPr>
        <p:spPr>
          <a:xfrm>
            <a:off x="4484256" y="6280150"/>
            <a:ext cx="7478312" cy="38388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Heiko Mlodystach // Vaceslav Pintea</a:t>
            </a:r>
          </a:p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KOCHREZEPT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82F28B3-39DC-407E-8194-12CB777E50B2}"/>
              </a:ext>
            </a:extLst>
          </p:cNvPr>
          <p:cNvCxnSpPr>
            <a:cxnSpLocks/>
          </p:cNvCxnSpPr>
          <p:nvPr/>
        </p:nvCxnSpPr>
        <p:spPr>
          <a:xfrm flipH="1" flipV="1">
            <a:off x="3379456" y="3216046"/>
            <a:ext cx="1321186" cy="479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E8B8730-37E1-42FD-A116-7D2FBFCE790E}"/>
              </a:ext>
            </a:extLst>
          </p:cNvPr>
          <p:cNvCxnSpPr>
            <a:cxnSpLocks/>
          </p:cNvCxnSpPr>
          <p:nvPr/>
        </p:nvCxnSpPr>
        <p:spPr>
          <a:xfrm flipH="1" flipV="1">
            <a:off x="3414224" y="3429000"/>
            <a:ext cx="1286421" cy="8087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433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908DDAA3E8CC043840D2F3F099A12F8" ma:contentTypeVersion="11" ma:contentTypeDescription="Ein neues Dokument erstellen." ma:contentTypeScope="" ma:versionID="bf706f469ee91ba6b23990261e1d9172">
  <xsd:schema xmlns:xsd="http://www.w3.org/2001/XMLSchema" xmlns:xs="http://www.w3.org/2001/XMLSchema" xmlns:p="http://schemas.microsoft.com/office/2006/metadata/properties" xmlns:ns3="77f2754c-9b12-4a60-9383-c4e2335ba0df" xmlns:ns4="cf64560b-02eb-4fc9-84a4-19f64c4eac4c" targetNamespace="http://schemas.microsoft.com/office/2006/metadata/properties" ma:root="true" ma:fieldsID="3f63d7a29ff9908946d1dc2a803ef90f" ns3:_="" ns4:_="">
    <xsd:import namespace="77f2754c-9b12-4a60-9383-c4e2335ba0df"/>
    <xsd:import namespace="cf64560b-02eb-4fc9-84a4-19f64c4eac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f2754c-9b12-4a60-9383-c4e2335ba0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64560b-02eb-4fc9-84a4-19f64c4eac4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9943B4-5228-4E59-8C31-C185C92708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2C86DE-C062-40EF-B377-D9F9B1C643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f2754c-9b12-4a60-9383-c4e2335ba0df"/>
    <ds:schemaRef ds:uri="cf64560b-02eb-4fc9-84a4-19f64c4eac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B7247B-DACA-4EA1-A96E-D90D9013BAD2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77f2754c-9b12-4a60-9383-c4e2335ba0df"/>
    <ds:schemaRef ds:uri="cf64560b-02eb-4fc9-84a4-19f64c4eac4c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Breitbild</PresentationFormat>
  <Paragraphs>78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</vt:lpstr>
      <vt:lpstr>KOCHREZEPT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KOCHREZEPT</dc:title>
  <dc:creator>Heiko Mlodystach</dc:creator>
  <cp:lastModifiedBy>Heiko Mlodystach</cp:lastModifiedBy>
  <cp:revision>5</cp:revision>
  <cp:lastPrinted>2020-11-27T05:44:57Z</cp:lastPrinted>
  <dcterms:created xsi:type="dcterms:W3CDTF">2020-11-26T15:27:55Z</dcterms:created>
  <dcterms:modified xsi:type="dcterms:W3CDTF">2020-11-27T05:52:37Z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0x010100A908DDAA3E8CC043840D2F3F099A12F8</vt:lpwstr>
  </property>
</Properties>
</file>