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59" r:id="rId6"/>
    <p:sldId id="257" r:id="rId7"/>
    <p:sldId id="277" r:id="rId8"/>
    <p:sldId id="281" r:id="rId9"/>
    <p:sldId id="320" r:id="rId10"/>
    <p:sldId id="263" r:id="rId11"/>
    <p:sldId id="264" r:id="rId12"/>
    <p:sldId id="265" r:id="rId13"/>
    <p:sldId id="276" r:id="rId14"/>
    <p:sldId id="282" r:id="rId15"/>
    <p:sldId id="322" r:id="rId16"/>
    <p:sldId id="269" r:id="rId17"/>
    <p:sldId id="270" r:id="rId18"/>
    <p:sldId id="271" r:id="rId19"/>
    <p:sldId id="278" r:id="rId20"/>
    <p:sldId id="283" r:id="rId21"/>
    <p:sldId id="321" r:id="rId22"/>
    <p:sldId id="266" r:id="rId23"/>
    <p:sldId id="267" r:id="rId24"/>
    <p:sldId id="268" r:id="rId25"/>
    <p:sldId id="280" r:id="rId26"/>
    <p:sldId id="279" r:id="rId27"/>
    <p:sldId id="34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image" Target="../media/image10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11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image" Target="../media/image12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image" Target="../media/image15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image" Target="../media/image16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3" Type="http://schemas.openxmlformats.org/officeDocument/2006/relationships/image" Target="../media/image17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3" Type="http://schemas.openxmlformats.org/officeDocument/2006/relationships/image" Target="../media/image18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21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22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23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24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6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442844"/>
            <a:ext cx="9144000" cy="1655763"/>
          </a:xfrm>
        </p:spPr>
        <p:txBody>
          <a:bodyPr>
            <a:noAutofit/>
          </a:bodyPr>
          <a:lstStyle/>
          <a:p>
            <a:r>
              <a:rPr lang="zh-CN" altLang="en-US" sz="2800"/>
              <a:t>An Efficient Two-Layer Mechanism for Privacy-Preserving</a:t>
            </a:r>
            <a:br>
              <a:rPr lang="zh-CN" altLang="en-US" sz="2800"/>
            </a:br>
            <a:r>
              <a:rPr sz="3600"/>
              <a:t>Correctness and expansion</a:t>
            </a:r>
            <a:endParaRPr sz="36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barzanMozafari_binary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log(p/(1-p))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/>
          </a:p>
        </p:txBody>
      </p:sp>
      <p:pic>
        <p:nvPicPr>
          <p:cNvPr id="4" name="图片 3" descr="~]NBN(BH6AT8ZU{1I(P(R{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43380"/>
            <a:ext cx="7065645" cy="43573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barzanMozafari_binary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p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/>
          </a:p>
        </p:txBody>
      </p:sp>
      <p:pic>
        <p:nvPicPr>
          <p:cNvPr id="5" name="图片 4" descr="2%Z}@FPV]{)IA(N(7GC$K1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90370"/>
            <a:ext cx="7425690" cy="4375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barzanMozafari_binary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log(p/(1-p))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Beta α=pf β=1-pf</a:t>
            </a:r>
            <a:endParaRPr lang="en-US" altLang="zh-CN" sz="1800" dirty="0"/>
          </a:p>
        </p:txBody>
      </p:sp>
      <p:pic>
        <p:nvPicPr>
          <p:cNvPr id="5" name="图片 4" descr="0[7F7YB1CV9KVL(C0_}R9Y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15" y="1691005"/>
            <a:ext cx="7189470" cy="42348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barzanMozafari_binary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log(p/(1-p))</a:t>
            </a:r>
            <a:endParaRPr lang="en-US" altLang="zh-CN" sz="1800" dirty="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800" dirty="0"/>
          </a:p>
        </p:txBody>
      </p:sp>
      <p:pic>
        <p:nvPicPr>
          <p:cNvPr id="6" name="图片 5" descr="4JKLFXZMA7$CF1EOY_9[R{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45" y="1242060"/>
            <a:ext cx="6346825" cy="5397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d_Duck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Original data analysis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699895" y="2719070"/>
          <a:ext cx="8532495" cy="228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7600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workers per task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tasks per worker</a:t>
                      </a:r>
                      <a:endParaRPr lang="zh-CN" altLang="en-US"/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39.0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108.0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ym typeface="+mn-ea"/>
              </a:rPr>
              <a:t>d_Duck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1558925"/>
            <a:ext cx="5417820" cy="4607560"/>
          </a:xfrm>
          <a:prstGeom prst="rect">
            <a:avLst/>
          </a:prstGeom>
        </p:spPr>
      </p:pic>
      <p:pic>
        <p:nvPicPr>
          <p:cNvPr id="5" name="图片 4" descr="@I(A(Z23(Q)CDVF[PFHP}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25" y="1558925"/>
            <a:ext cx="5419725" cy="4608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ym typeface="+mn-ea"/>
              </a:rPr>
              <a:t>d_Duck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log(p/(1-p))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6" name="图片 5" descr="EVMDK0YNE5@TW6JFMZ_A6O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90" y="1913255"/>
            <a:ext cx="6772275" cy="3790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ym typeface="+mn-ea"/>
              </a:rPr>
              <a:t>d_Duck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p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4" name="图片 3" descr="CJD)$O}9@L[E~]CCN_Z(E4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05" y="2001520"/>
            <a:ext cx="6657975" cy="375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ym typeface="+mn-ea"/>
              </a:rPr>
              <a:t>d_Duck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p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Beta α=pf β=1-pf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5" name="图片 4" descr="E`P)B2DJ8OAE(5SLTQJ)ZX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30" y="1990090"/>
            <a:ext cx="7073265" cy="38550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ym typeface="+mn-ea"/>
              </a:rPr>
              <a:t>d_Duck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p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6" name="图片 5" descr="AO%N$$F7)TA%1G}YCV)4SZ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15" y="709930"/>
            <a:ext cx="6735445" cy="5727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GLAD_binary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Original data analysis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699895" y="2719070"/>
          <a:ext cx="8532495" cy="228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7600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workers per task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tasks per worker</a:t>
                      </a:r>
                      <a:endParaRPr lang="zh-CN" altLang="en-US"/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7.389937106918239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69.11764705882354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2.854238360824335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2180.927335640138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AdultContent2_multi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Original data analysis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699895" y="2719070"/>
          <a:ext cx="8532495" cy="228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7600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workers per task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tasks per worker</a:t>
                      </a:r>
                      <a:endParaRPr lang="zh-CN" altLang="en-US"/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9.96096096096096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12.33085501858736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10.950427905382861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558.0652561462667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AdultContent2_multi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pic>
        <p:nvPicPr>
          <p:cNvPr id="7" name="图片 6" descr="9BMT9`YS9$VL~)}T4]R$WR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070"/>
            <a:ext cx="5349875" cy="4549775"/>
          </a:xfrm>
          <a:prstGeom prst="rect">
            <a:avLst/>
          </a:prstGeom>
        </p:spPr>
      </p:pic>
      <p:pic>
        <p:nvPicPr>
          <p:cNvPr id="8" name="图片 7" descr="AO_{@O4F%2%@HV0Y51~]Z`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449070"/>
            <a:ext cx="5349875" cy="4549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AdultContent2_multi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log(p/(1-p))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/>
          </a:p>
        </p:txBody>
      </p:sp>
      <p:pic>
        <p:nvPicPr>
          <p:cNvPr id="6" name="图片 5" descr="__G$ZDEGO}N_F5KBTM(`5`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490" y="1490980"/>
            <a:ext cx="67818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AdultContent2_multi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log(p/(1-p)) + 10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/>
          </a:p>
        </p:txBody>
      </p:sp>
      <p:pic>
        <p:nvPicPr>
          <p:cNvPr id="5" name="图片 4" descr="QZR3SD`(L[~E@NZXXG_1}2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1405255"/>
            <a:ext cx="6772275" cy="4772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AdultContent2_multi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p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/>
          </a:p>
        </p:txBody>
      </p:sp>
      <p:pic>
        <p:nvPicPr>
          <p:cNvPr id="4" name="图片 3" descr="34T4%Q2ERX%}M9]F3`U_6)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705" y="1341120"/>
            <a:ext cx="6791325" cy="4733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AdultContent2_multi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w = </a:t>
            </a:r>
            <a:r>
              <a:rPr lang="en-US" altLang="zh-CN" sz="1800" dirty="0">
                <a:sym typeface="+mn-ea"/>
              </a:rPr>
              <a:t>w = log(p/(1-p)) + 10</a:t>
            </a:r>
            <a:endParaRPr lang="en-US" altLang="zh-CN" sz="1800" dirty="0"/>
          </a:p>
        </p:txBody>
      </p:sp>
      <p:pic>
        <p:nvPicPr>
          <p:cNvPr id="5" name="图片 4" descr="9SH3$X6DP8OGSC{S)YQ95R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550545"/>
            <a:ext cx="6769735" cy="5756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GLAD_binary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pic>
        <p:nvPicPr>
          <p:cNvPr id="3" name="图片 2" descr="640N473B28E4LC[@E5(G2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436370"/>
            <a:ext cx="5603875" cy="4765675"/>
          </a:xfrm>
          <a:prstGeom prst="rect">
            <a:avLst/>
          </a:prstGeom>
        </p:spPr>
      </p:pic>
      <p:pic>
        <p:nvPicPr>
          <p:cNvPr id="5" name="图片 4" descr="86NQ(R~LF0N450FAU0OD0E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15" y="1436370"/>
            <a:ext cx="5603875" cy="47663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GLAD_binary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 = log(p/(1-p))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Uniform a=0 b=2</a:t>
            </a:r>
            <a:r>
              <a:rPr lang="zh-CN" altLang="en-US" sz="1800" dirty="0"/>
              <a:t>×</a:t>
            </a:r>
            <a:r>
              <a:rPr lang="en-US" altLang="zh-CN" sz="1800" dirty="0"/>
              <a:t>pf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6" name="图片 5" descr="{}XJBL@}M@695WX_0PWX[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1825625"/>
            <a:ext cx="6800850" cy="3829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GLAD_binary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 =p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Uniform a=0 b=2</a:t>
            </a:r>
            <a:r>
              <a:rPr lang="zh-CN" altLang="en-US" sz="1800" dirty="0">
                <a:sym typeface="+mn-ea"/>
              </a:rPr>
              <a:t>×</a:t>
            </a:r>
            <a:r>
              <a:rPr lang="en-US" altLang="zh-CN" sz="1800" dirty="0">
                <a:sym typeface="+mn-ea"/>
              </a:rPr>
              <a:t>pf</a:t>
            </a:r>
            <a:endParaRPr lang="en-US" altLang="zh-CN" sz="1800" dirty="0"/>
          </a:p>
        </p:txBody>
      </p:sp>
      <p:pic>
        <p:nvPicPr>
          <p:cNvPr id="4" name="图片 3" descr=")QLD%WO81WYLV$O)N(C6_8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95" y="1691005"/>
            <a:ext cx="6762750" cy="375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GLAD_binary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Results analysis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with 1000 cycles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w = log(p/(1-p))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Beta α=pf β=1-pf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4" name="图片 3" descr="UPAIB7@}O8MTKUA`5RUILJ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565" y="1945640"/>
            <a:ext cx="6819900" cy="3724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GLAD_binary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zh-CN" dirty="0">
                <a:sym typeface="+mn-ea"/>
              </a:rPr>
              <a:t>Results analysis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>
                <a:sym typeface="+mn-ea"/>
              </a:rPr>
              <a:t>with 1000 cycles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>
                <a:sym typeface="+mn-ea"/>
              </a:rPr>
              <a:t>w = log(p/(1-p))</a:t>
            </a:r>
            <a:endParaRPr lang="en-US" altLang="zh-CN"/>
          </a:p>
        </p:txBody>
      </p:sp>
      <p:pic>
        <p:nvPicPr>
          <p:cNvPr id="7" name="图片 6" descr="T~4F1PNVTJZ@UIZ`PGQR)`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775" y="580390"/>
            <a:ext cx="6992620" cy="5946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barzanMozafari_binary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Original data analysis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699895" y="2719070"/>
          <a:ext cx="8532495" cy="228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7600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workers per task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tasks per worker</a:t>
                      </a:r>
                      <a:endParaRPr lang="zh-CN" altLang="en-US"/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5.0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60.24096385542169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760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16275.966032805925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barzanMozafari_binary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pic>
        <p:nvPicPr>
          <p:cNvPr id="4" name="图片 3" descr="W]3O5M2)NNUET3R}G2777R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1457960"/>
            <a:ext cx="5631815" cy="4789170"/>
          </a:xfrm>
          <a:prstGeom prst="rect">
            <a:avLst/>
          </a:prstGeom>
        </p:spPr>
      </p:pic>
      <p:pic>
        <p:nvPicPr>
          <p:cNvPr id="6" name="图片 5" descr="S~R2O~7F[VHOPY52ZPBU[X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30" y="1457960"/>
            <a:ext cx="5631180" cy="4789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13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16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19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21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24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26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2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29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0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31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32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33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34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35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36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3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38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39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0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41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42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43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45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46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4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48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49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50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51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52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53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54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55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56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5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58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60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61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62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63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64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65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66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6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68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69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70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ags/tag71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72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8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NDEX" val="1"/>
  <p:tag name="KSO_WM_UNIT_ID" val="custom20184553_2*a*1"/>
  <p:tag name="KSO_WM_UNIT_TYPE" val="a"/>
  <p:tag name="KSO_WM_BEAUTIFY_FLAG" val="#wm#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演示</Application>
  <PresentationFormat>宽屏</PresentationFormat>
  <Paragraphs>212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An Efficient Two-Layer Mechanism for Privacy-Preserving Correctness and expansion</vt:lpstr>
      <vt:lpstr>GLAD_binary</vt:lpstr>
      <vt:lpstr>GLAD_binary</vt:lpstr>
      <vt:lpstr>GLAD_binary</vt:lpstr>
      <vt:lpstr>GLAD_binary</vt:lpstr>
      <vt:lpstr>GLAD_binary</vt:lpstr>
      <vt:lpstr>GLAD_binary</vt:lpstr>
      <vt:lpstr>barzanMozafari_binary</vt:lpstr>
      <vt:lpstr>barzanMozafari_binary</vt:lpstr>
      <vt:lpstr>barzanMozafari_binary</vt:lpstr>
      <vt:lpstr>barzanMozafari_binary</vt:lpstr>
      <vt:lpstr>barzanMozafari_binary</vt:lpstr>
      <vt:lpstr>barzanMozafari_binary</vt:lpstr>
      <vt:lpstr>d_Duck</vt:lpstr>
      <vt:lpstr>d_Duck</vt:lpstr>
      <vt:lpstr>d_Duck</vt:lpstr>
      <vt:lpstr>d_Duck</vt:lpstr>
      <vt:lpstr>d_Duck</vt:lpstr>
      <vt:lpstr>d_Duck</vt:lpstr>
      <vt:lpstr>AdultContent2_multi</vt:lpstr>
      <vt:lpstr>AdultContent2_multi</vt:lpstr>
      <vt:lpstr>AdultContent2_multi</vt:lpstr>
      <vt:lpstr>AdultContent2_multi</vt:lpstr>
      <vt:lpstr>AdultContent2_multi</vt:lpstr>
      <vt:lpstr>AdultContent2_multi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siang</cp:lastModifiedBy>
  <cp:revision>32</cp:revision>
  <dcterms:created xsi:type="dcterms:W3CDTF">2018-12-07T16:01:00Z</dcterms:created>
  <dcterms:modified xsi:type="dcterms:W3CDTF">2018-12-14T02:39:58Z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