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8" r:id="rId3"/>
    <p:sldId id="276" r:id="rId4"/>
    <p:sldId id="275" r:id="rId5"/>
    <p:sldId id="267" r:id="rId6"/>
    <p:sldId id="265" r:id="rId7"/>
    <p:sldId id="266" r:id="rId8"/>
    <p:sldId id="262" r:id="rId9"/>
    <p:sldId id="263" r:id="rId10"/>
    <p:sldId id="264" r:id="rId11"/>
    <p:sldId id="261" r:id="rId12"/>
    <p:sldId id="258" r:id="rId13"/>
    <p:sldId id="257" r:id="rId14"/>
    <p:sldId id="259" r:id="rId15"/>
    <p:sldId id="260" r:id="rId16"/>
    <p:sldId id="269" r:id="rId17"/>
    <p:sldId id="272" r:id="rId18"/>
    <p:sldId id="270" r:id="rId19"/>
    <p:sldId id="271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C34AEB4-6793-4728-B6D4-05A1ED77A1B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E55BB27-A937-4650-B9F1-CF94017D8CC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</a:t>
            </a:r>
            <a:r>
              <a:rPr lang="en-US" baseline="-25000" dirty="0" smtClean="0"/>
              <a:t>x</a:t>
            </a:r>
            <a:endParaRPr lang="en-US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Prescription for Awesome Code</a:t>
            </a:r>
            <a:endParaRPr lang="en-US" dirty="0"/>
          </a:p>
        </p:txBody>
      </p:sp>
      <p:pic>
        <p:nvPicPr>
          <p:cNvPr id="1028" name="Picture 4" descr="R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7" y="5776912"/>
            <a:ext cx="833438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038248"/>
            <a:ext cx="1840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Nate Adams</a:t>
            </a:r>
          </a:p>
          <a:p>
            <a:r>
              <a:rPr lang="en-US" sz="1200" dirty="0" smtClean="0"/>
              <a:t>@</a:t>
            </a:r>
            <a:r>
              <a:rPr lang="en-US" sz="1200" dirty="0" err="1" smtClean="0"/>
              <a:t>Psiberknetic</a:t>
            </a:r>
            <a:endParaRPr lang="en-US" sz="1200" dirty="0" smtClean="0"/>
          </a:p>
          <a:p>
            <a:r>
              <a:rPr lang="en-US" sz="1200" dirty="0" smtClean="0"/>
              <a:t>psiberknetic@gmail.com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90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96" y="82802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94801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9800" y="2542401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2542401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57800" y="2542401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3729335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2537936"/>
            <a:ext cx="125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IObservable</a:t>
            </a:r>
            <a:r>
              <a:rPr lang="en-US" sz="1200" dirty="0" smtClean="0"/>
              <a:t>&lt;T&gt;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" y="3576935"/>
            <a:ext cx="1355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IObservable</a:t>
            </a:r>
            <a:r>
              <a:rPr lang="en-US" sz="1200" dirty="0" smtClean="0"/>
              <a:t>&lt;T&gt;)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54322" y="1391784"/>
            <a:ext cx="4569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IObservable</a:t>
            </a:r>
            <a:r>
              <a:rPr lang="en-US" sz="1400" dirty="0" smtClean="0"/>
              <a:t>&lt;T&gt; Where(</a:t>
            </a:r>
            <a:r>
              <a:rPr lang="en-US" sz="1400" dirty="0" err="1" smtClean="0"/>
              <a:t>IObservable</a:t>
            </a:r>
            <a:r>
              <a:rPr lang="en-US" sz="1400" dirty="0" smtClean="0"/>
              <a:t>&lt;T&gt;, </a:t>
            </a:r>
            <a:r>
              <a:rPr lang="en-US" sz="1400" dirty="0" err="1" smtClean="0"/>
              <a:t>Func</a:t>
            </a:r>
            <a:r>
              <a:rPr lang="en-US" sz="1400" dirty="0" smtClean="0"/>
              <a:t>&lt;T, </a:t>
            </a:r>
            <a:r>
              <a:rPr lang="en-US" sz="1400" dirty="0" err="1" smtClean="0"/>
              <a:t>bool</a:t>
            </a:r>
            <a:r>
              <a:rPr lang="en-US" sz="1400" dirty="0" smtClean="0"/>
              <a:t>&gt;)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89113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80237" y="2892792"/>
            <a:ext cx="0" cy="68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410200" y="289113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6822" y="304800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70822" y="305097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394822" y="305097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6705600" y="2546866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858000" y="2895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42622" y="305544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2209800" y="35814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7800" y="35814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96" y="828020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SelectMany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089666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9800" y="1937266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937266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1937266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53340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1932801"/>
            <a:ext cx="125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IObservable</a:t>
            </a:r>
            <a:r>
              <a:rPr lang="en-US" sz="1200" dirty="0" smtClean="0"/>
              <a:t>&lt;T&gt;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" y="5181600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IObservable</a:t>
            </a:r>
            <a:r>
              <a:rPr lang="en-US" sz="1200" dirty="0" smtClean="0"/>
              <a:t>&lt;U&gt;)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62200" y="2819400"/>
            <a:ext cx="525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86200" y="35052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91200" y="42672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0" y="2658357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IObservable</a:t>
            </a:r>
            <a:r>
              <a:rPr lang="en-US" sz="1200" dirty="0" smtClean="0"/>
              <a:t>&lt;U&gt;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33400" y="3304401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IObservable</a:t>
            </a:r>
            <a:r>
              <a:rPr lang="en-US" sz="1200" dirty="0" smtClean="0"/>
              <a:t>&lt;U&gt;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" y="4114800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IObservable</a:t>
            </a:r>
            <a:r>
              <a:rPr lang="en-US" sz="1200" dirty="0" smtClean="0"/>
              <a:t>&lt;U&gt;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2819400" y="27432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962400" y="27432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096000" y="27432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67200" y="34290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629400" y="34290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791200" y="41910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62800" y="41910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962400" y="52578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0" y="52578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267200" y="52578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629400" y="52578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791200" y="52578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162800" y="525780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322" y="1391784"/>
            <a:ext cx="5789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IObservable</a:t>
            </a:r>
            <a:r>
              <a:rPr lang="en-US" sz="1400" dirty="0" smtClean="0"/>
              <a:t>&lt;U&gt; </a:t>
            </a:r>
            <a:r>
              <a:rPr lang="en-US" sz="1400" dirty="0" err="1" smtClean="0"/>
              <a:t>SelectMany</a:t>
            </a:r>
            <a:r>
              <a:rPr lang="en-US" sz="1400" dirty="0" smtClean="0"/>
              <a:t>(</a:t>
            </a:r>
            <a:r>
              <a:rPr lang="en-US" sz="1400" dirty="0" err="1" smtClean="0"/>
              <a:t>IObservable</a:t>
            </a:r>
            <a:r>
              <a:rPr lang="en-US" sz="1400" dirty="0" smtClean="0"/>
              <a:t>&lt;T&gt;, </a:t>
            </a:r>
            <a:r>
              <a:rPr lang="en-US" sz="1400" dirty="0" err="1" smtClean="0"/>
              <a:t>Func</a:t>
            </a:r>
            <a:r>
              <a:rPr lang="en-US" sz="1400" dirty="0" smtClean="0"/>
              <a:t>&lt;T, </a:t>
            </a:r>
            <a:r>
              <a:rPr lang="en-US" sz="1400" dirty="0" err="1" smtClean="0"/>
              <a:t>IObservable</a:t>
            </a:r>
            <a:r>
              <a:rPr lang="en-US" sz="1400" dirty="0" smtClean="0"/>
              <a:t>&lt;U&gt;)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286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80237" y="2287657"/>
            <a:ext cx="5963" cy="1217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791200" y="2286000"/>
            <a:ext cx="0" cy="193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6822" y="235922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70822" y="236220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75822" y="236220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52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96" y="828020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Concat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670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61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624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96155" y="25146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34671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09800" y="33147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86100" y="33147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62400" y="33147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48200" y="33147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42672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315200" y="41148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098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861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624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006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6769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532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200" y="248233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32882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40502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96" y="828020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Merge ()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670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36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15200" y="25146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34671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0800" y="33147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72000" y="33147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10200" y="33147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15200" y="33147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42672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315200" y="41148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8200" y="248233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32882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40502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6294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/>
          <p:cNvSpPr/>
          <p:nvPr/>
        </p:nvSpPr>
        <p:spPr>
          <a:xfrm>
            <a:off x="22098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5908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148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5720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4102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436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6294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48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96" y="828020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Amb</a:t>
            </a:r>
            <a:r>
              <a:rPr lang="en-US" sz="2800" dirty="0" smtClean="0"/>
              <a:t> ()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670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36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15200" y="25146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34671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0800" y="33147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72000" y="33147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10200" y="33147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15200" y="33147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42672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315200" y="41148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8200" y="248233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32882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40502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6294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/>
          <p:cNvSpPr/>
          <p:nvPr/>
        </p:nvSpPr>
        <p:spPr>
          <a:xfrm>
            <a:off x="22098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148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436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6294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52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Shifted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13366" y="2424477"/>
            <a:ext cx="2487234" cy="609600"/>
          </a:xfrm>
          <a:prstGeom prst="roundRect">
            <a:avLst/>
          </a:prstGeom>
          <a:gradFill>
            <a:gsLst>
              <a:gs pos="0">
                <a:schemeClr val="accent5">
                  <a:tint val="90000"/>
                  <a:alpha val="20000"/>
                </a:schemeClr>
              </a:gs>
              <a:gs pos="48000">
                <a:schemeClr val="accent5">
                  <a:tint val="54000"/>
                  <a:satMod val="140000"/>
                  <a:alpha val="20000"/>
                </a:schemeClr>
              </a:gs>
              <a:gs pos="100000">
                <a:schemeClr val="accent5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96" y="828020"/>
            <a:ext cx="141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Buffer()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09800" y="2729277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620000" y="2576877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909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672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054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9817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580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09800" y="4177077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67200" y="40246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06955" y="4064432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365274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912326" y="40246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52081" y="4064432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10400" y="41148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904166" y="2424477"/>
            <a:ext cx="2487234" cy="609600"/>
          </a:xfrm>
          <a:prstGeom prst="roundRect">
            <a:avLst/>
          </a:prstGeom>
          <a:gradFill>
            <a:gsLst>
              <a:gs pos="0">
                <a:schemeClr val="accent5">
                  <a:tint val="90000"/>
                  <a:alpha val="20000"/>
                </a:schemeClr>
              </a:gs>
              <a:gs pos="48000">
                <a:schemeClr val="accent5">
                  <a:tint val="54000"/>
                  <a:satMod val="140000"/>
                  <a:alpha val="20000"/>
                </a:schemeClr>
              </a:gs>
              <a:gs pos="100000">
                <a:schemeClr val="accent5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3673826" y="3453507"/>
            <a:ext cx="1126774" cy="418769"/>
          </a:xfrm>
          <a:prstGeom prst="wedgeRoundRectCallout">
            <a:avLst>
              <a:gd name="adj1" fmla="val -3191"/>
              <a:gd name="adj2" fmla="val 795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IList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620000" y="4024677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ular Callout 43"/>
          <p:cNvSpPr/>
          <p:nvPr/>
        </p:nvSpPr>
        <p:spPr>
          <a:xfrm>
            <a:off x="6388694" y="3453507"/>
            <a:ext cx="1126774" cy="418769"/>
          </a:xfrm>
          <a:prstGeom prst="wedgeRoundRectCallout">
            <a:avLst>
              <a:gd name="adj1" fmla="val -3191"/>
              <a:gd name="adj2" fmla="val 795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IList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000" y="25006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19200" y="39484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3200400" y="2438400"/>
            <a:ext cx="1572834" cy="609600"/>
          </a:xfrm>
          <a:prstGeom prst="roundRect">
            <a:avLst/>
          </a:prstGeom>
          <a:gradFill>
            <a:gsLst>
              <a:gs pos="0">
                <a:schemeClr val="accent2">
                  <a:tint val="90000"/>
                  <a:alpha val="20000"/>
                </a:schemeClr>
              </a:gs>
              <a:gs pos="48000">
                <a:schemeClr val="accent2">
                  <a:tint val="54000"/>
                  <a:satMod val="140000"/>
                  <a:alpha val="20000"/>
                </a:schemeClr>
              </a:gs>
              <a:gs pos="100000">
                <a:schemeClr val="accent2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362200" y="2438400"/>
            <a:ext cx="1572834" cy="609600"/>
          </a:xfrm>
          <a:prstGeom prst="roundRect">
            <a:avLst/>
          </a:prstGeom>
          <a:gradFill>
            <a:gsLst>
              <a:gs pos="0">
                <a:schemeClr val="accent5">
                  <a:tint val="90000"/>
                  <a:alpha val="20000"/>
                </a:schemeClr>
              </a:gs>
              <a:gs pos="48000">
                <a:schemeClr val="accent5">
                  <a:tint val="54000"/>
                  <a:satMod val="140000"/>
                  <a:alpha val="20000"/>
                </a:schemeClr>
              </a:gs>
              <a:gs pos="100000">
                <a:schemeClr val="accent5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96" y="828020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Buffer() </a:t>
            </a:r>
            <a:r>
              <a:rPr lang="en-US" sz="2800" dirty="0" smtClean="0"/>
              <a:t> (</a:t>
            </a:r>
            <a:r>
              <a:rPr lang="en-US" sz="2800" dirty="0"/>
              <a:t>Sliding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09800" y="2729277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620000" y="2576877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909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672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054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9817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58000" y="25768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09800" y="4177077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89245" y="40246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429000" y="4064432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894445" y="40246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34200" y="4064432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20000" y="4024677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43000" y="25006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19200" y="39484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065966" y="2438400"/>
            <a:ext cx="1572834" cy="609600"/>
          </a:xfrm>
          <a:prstGeom prst="roundRect">
            <a:avLst/>
          </a:prstGeom>
          <a:gradFill>
            <a:gsLst>
              <a:gs pos="0">
                <a:schemeClr val="accent5">
                  <a:tint val="90000"/>
                  <a:alpha val="20000"/>
                </a:schemeClr>
              </a:gs>
              <a:gs pos="48000">
                <a:schemeClr val="accent5">
                  <a:tint val="54000"/>
                  <a:satMod val="140000"/>
                  <a:alpha val="20000"/>
                </a:schemeClr>
              </a:gs>
              <a:gs pos="100000">
                <a:schemeClr val="accent5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904166" y="2438400"/>
            <a:ext cx="1572834" cy="609600"/>
          </a:xfrm>
          <a:prstGeom prst="roundRect">
            <a:avLst/>
          </a:prstGeom>
          <a:gradFill>
            <a:gsLst>
              <a:gs pos="0">
                <a:schemeClr val="accent2">
                  <a:tint val="90000"/>
                  <a:alpha val="20000"/>
                </a:schemeClr>
              </a:gs>
              <a:gs pos="48000">
                <a:schemeClr val="accent2">
                  <a:tint val="54000"/>
                  <a:satMod val="140000"/>
                  <a:alpha val="20000"/>
                </a:schemeClr>
              </a:gs>
              <a:gs pos="100000">
                <a:schemeClr val="accent2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818566" y="2438400"/>
            <a:ext cx="1572834" cy="609600"/>
          </a:xfrm>
          <a:prstGeom prst="roundRect">
            <a:avLst/>
          </a:prstGeom>
          <a:gradFill>
            <a:gsLst>
              <a:gs pos="0">
                <a:schemeClr val="accent5">
                  <a:tint val="90000"/>
                  <a:alpha val="20000"/>
                </a:schemeClr>
              </a:gs>
              <a:gs pos="48000">
                <a:schemeClr val="accent5">
                  <a:tint val="54000"/>
                  <a:satMod val="140000"/>
                  <a:alpha val="20000"/>
                </a:schemeClr>
              </a:gs>
              <a:gs pos="100000">
                <a:schemeClr val="accent5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303645" y="40246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343400" y="4064432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141845" y="40246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181600" y="4064432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980045" y="4024677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19800" y="4064432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827966" y="2362200"/>
            <a:ext cx="2487234" cy="609600"/>
          </a:xfrm>
          <a:prstGeom prst="roundRect">
            <a:avLst/>
          </a:prstGeom>
          <a:gradFill>
            <a:gsLst>
              <a:gs pos="0">
                <a:schemeClr val="accent5">
                  <a:tint val="90000"/>
                  <a:alpha val="20000"/>
                </a:schemeClr>
              </a:gs>
              <a:gs pos="48000">
                <a:schemeClr val="accent5">
                  <a:tint val="54000"/>
                  <a:satMod val="140000"/>
                  <a:alpha val="20000"/>
                </a:schemeClr>
              </a:gs>
              <a:gs pos="100000">
                <a:schemeClr val="accent5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37166" y="2362200"/>
            <a:ext cx="2487234" cy="609600"/>
          </a:xfrm>
          <a:prstGeom prst="roundRect">
            <a:avLst/>
          </a:prstGeom>
          <a:gradFill>
            <a:gsLst>
              <a:gs pos="0">
                <a:schemeClr val="accent5">
                  <a:tint val="90000"/>
                  <a:alpha val="20000"/>
                </a:schemeClr>
              </a:gs>
              <a:gs pos="48000">
                <a:schemeClr val="accent5">
                  <a:tint val="54000"/>
                  <a:satMod val="140000"/>
                  <a:alpha val="20000"/>
                </a:schemeClr>
              </a:gs>
              <a:gs pos="100000">
                <a:schemeClr val="accent5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96" y="828020"/>
            <a:ext cx="1892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Window ()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33600" y="26670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543800" y="25146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384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528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910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292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9436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7818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33600" y="3595323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24400" y="3442923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66800" y="24384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1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133600" y="4509723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543800" y="4357323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38400" y="3442923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352800" y="3442923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91000" y="3442923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29200" y="4357323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43600" y="4357323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781800" y="4357323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7899" y="580286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(can also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What is Reactive Extensions?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827966" y="2362200"/>
            <a:ext cx="2487234" cy="609600"/>
          </a:xfrm>
          <a:prstGeom prst="roundRect">
            <a:avLst/>
          </a:prstGeom>
          <a:gradFill>
            <a:gsLst>
              <a:gs pos="0">
                <a:schemeClr val="accent5">
                  <a:tint val="90000"/>
                  <a:alpha val="20000"/>
                </a:schemeClr>
              </a:gs>
              <a:gs pos="48000">
                <a:schemeClr val="accent5">
                  <a:tint val="54000"/>
                  <a:satMod val="140000"/>
                  <a:alpha val="20000"/>
                </a:schemeClr>
              </a:gs>
              <a:gs pos="100000">
                <a:schemeClr val="accent5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37166" y="2362200"/>
            <a:ext cx="2487234" cy="609600"/>
          </a:xfrm>
          <a:prstGeom prst="roundRect">
            <a:avLst/>
          </a:prstGeom>
          <a:gradFill>
            <a:gsLst>
              <a:gs pos="0">
                <a:schemeClr val="accent5">
                  <a:tint val="90000"/>
                  <a:alpha val="20000"/>
                </a:schemeClr>
              </a:gs>
              <a:gs pos="48000">
                <a:schemeClr val="accent5">
                  <a:tint val="54000"/>
                  <a:satMod val="140000"/>
                  <a:alpha val="20000"/>
                </a:schemeClr>
              </a:gs>
              <a:gs pos="100000">
                <a:schemeClr val="accent5">
                  <a:tint val="24000"/>
                  <a:satMod val="260000"/>
                  <a:alpha val="2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96" y="82802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Throttle() and Sample()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33600" y="26670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543800" y="2514600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384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528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910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292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9436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781800" y="25146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33600" y="3595323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567955" y="3442923"/>
            <a:ext cx="5204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66800" y="24384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191000" y="3442923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781800" y="3429000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33644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Misc.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1828800"/>
            <a:ext cx="548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Reactive Extensions (Rx) is a library for composing asynchronous and event-based programs using observable sequences and LINQ-style query operators.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Rx, developers represent asynchronous data streams with Observables, query asynchronous data streams using LINQ operators, and parameterize the concurrency in the asynchronous data streams using Schedulers.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Simply </a:t>
            </a:r>
            <a:r>
              <a:rPr lang="en-US" dirty="0"/>
              <a:t>put, Rx = Observables + LINQ + Schedulers.</a:t>
            </a:r>
          </a:p>
        </p:txBody>
      </p:sp>
    </p:spTree>
    <p:extLst>
      <p:ext uri="{BB962C8B-B14F-4D97-AF65-F5344CB8AC3E}">
        <p14:creationId xmlns:p14="http://schemas.microsoft.com/office/powerpoint/2010/main" val="34295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Enumerable vs. Observable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7200" y="1143000"/>
            <a:ext cx="3581400" cy="1981200"/>
            <a:chOff x="457200" y="914400"/>
            <a:chExt cx="3581400" cy="1981200"/>
          </a:xfrm>
        </p:grpSpPr>
        <p:sp>
          <p:nvSpPr>
            <p:cNvPr id="7" name="Rectangle 6"/>
            <p:cNvSpPr/>
            <p:nvPr/>
          </p:nvSpPr>
          <p:spPr>
            <a:xfrm>
              <a:off x="457200" y="914400"/>
              <a:ext cx="3581400" cy="198120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609600" y="990600"/>
              <a:ext cx="3124200" cy="18305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136482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public interface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10 Pitch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IEnumerable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&lt;T&gt;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lang="en-US" sz="1100" dirty="0" smtClean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	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IEnumerator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&lt;T&gt;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GetEnumerator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();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endParaRPr lang="en-US" sz="1100" dirty="0" smtClean="0">
                <a:solidFill>
                  <a:srgbClr val="000000"/>
                </a:solidFill>
                <a:latin typeface="Courier 10 Pitch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public interface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IEnumerator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&lt;T&gt; :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IDisposable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10 Pitch"/>
                  <a:cs typeface="Arial" pitchFamily="34" charset="0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lang="en-US" sz="1100" dirty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	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T Current {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get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; }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lang="en-US" sz="1100" dirty="0">
                  <a:solidFill>
                    <a:srgbClr val="000000"/>
                  </a:solidFill>
                  <a:latin typeface="Courier 10 Pitch"/>
                  <a:cs typeface="Arial" pitchFamily="34" charset="0"/>
                </a:rPr>
                <a:t>	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bool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MoveNext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();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}</a:t>
              </a: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267200"/>
            <a:ext cx="3657600" cy="2057400"/>
            <a:chOff x="457200" y="4267200"/>
            <a:chExt cx="3657600" cy="205740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609600" y="4324737"/>
              <a:ext cx="3505200" cy="19998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136482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public interface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10 Pitch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IObservable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&lt;T&gt;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lang="en-US" sz="1100" dirty="0" smtClean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	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IDisposable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 Subscribe(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IObserver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&lt;T&gt; observer);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endParaRPr lang="en-US" sz="1100" dirty="0" smtClean="0">
                <a:solidFill>
                  <a:srgbClr val="000000"/>
                </a:solidFill>
                <a:latin typeface="Courier 10 Pitch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public interface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IObserver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&lt;T&gt;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{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lang="en-US" sz="1100" dirty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	</a:t>
              </a:r>
              <a:r>
                <a:rPr lang="en-US" sz="1100" dirty="0" smtClean="0">
                  <a:solidFill>
                    <a:schemeClr val="accent2"/>
                  </a:solidFill>
                  <a:latin typeface="Courier 10 Pitch"/>
                  <a:cs typeface="Arial" pitchFamily="34" charset="0"/>
                </a:rPr>
                <a:t>void </a:t>
              </a:r>
              <a:r>
                <a:rPr lang="en-US" sz="1100" dirty="0" err="1" smtClean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OnCompleted</a:t>
              </a:r>
              <a:r>
                <a:rPr lang="en-US" sz="1100" dirty="0" smtClean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();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lang="en-US" sz="1100" dirty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	</a:t>
              </a:r>
              <a:r>
                <a:rPr lang="en-US" sz="1100" dirty="0">
                  <a:solidFill>
                    <a:schemeClr val="accent2"/>
                  </a:solidFill>
                  <a:latin typeface="Courier 10 Pitch"/>
                  <a:cs typeface="Arial" pitchFamily="34" charset="0"/>
                </a:rPr>
                <a:t>void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OnError</a:t>
              </a:r>
              <a:r>
                <a:rPr lang="en-US" sz="1100" dirty="0" smtClean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(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Exception </a:t>
              </a:r>
              <a:r>
                <a:rPr lang="en-US" sz="1100" dirty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exception</a:t>
              </a:r>
              <a:r>
                <a:rPr lang="en-US" sz="1100" dirty="0" smtClean="0">
                  <a:solidFill>
                    <a:schemeClr val="tx2"/>
                  </a:solidFill>
                  <a:latin typeface="Courier 10 Pitch"/>
                  <a:cs typeface="Arial" pitchFamily="34" charset="0"/>
                </a:rPr>
                <a:t>);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lang="en-US" sz="1100" dirty="0">
                  <a:solidFill>
                    <a:srgbClr val="000000"/>
                  </a:solidFill>
                  <a:latin typeface="Courier 10 Pitch"/>
                  <a:cs typeface="Arial" pitchFamily="34" charset="0"/>
                </a:rPr>
                <a:t>	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bool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urier 10 Pitch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OnNext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(T value);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0188" algn="l"/>
                  <a:tab pos="461963" algn="l"/>
                  <a:tab pos="684213" algn="l"/>
                  <a:tab pos="914400" algn="l"/>
                </a:tabLst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urier 10 Pitch"/>
                  <a:cs typeface="Arial" pitchFamily="34" charset="0"/>
                </a:rPr>
                <a:t>}</a:t>
              </a: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4267200"/>
              <a:ext cx="3581400" cy="2021022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7200" y="685800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Enumerable Collection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897868"/>
            <a:ext cx="24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Observable Collection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143663"/>
            <a:ext cx="4383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request an Enumerator and continue</a:t>
            </a:r>
          </a:p>
          <a:p>
            <a:r>
              <a:rPr lang="en-US" dirty="0" smtClean="0"/>
              <a:t>to ask for the next value until there aren’t</a:t>
            </a:r>
          </a:p>
          <a:p>
            <a:r>
              <a:rPr lang="en-US" dirty="0" smtClean="0"/>
              <a:t>any more.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9228" y="4299004"/>
            <a:ext cx="4249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give an Observable a set of methods (in the form of an Observer) to run whenever it has some data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78108"/>
            <a:ext cx="457715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Empty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Return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Throw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From an Enumerable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Generate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Create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From an Event or Method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62505" y="5410200"/>
            <a:ext cx="661899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We’ll look at some examples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96" y="828020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Select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94801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9800" y="2542401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2542401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2542401"/>
            <a:ext cx="304800" cy="3048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3729335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2537936"/>
            <a:ext cx="125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IObservable</a:t>
            </a:r>
            <a:r>
              <a:rPr lang="en-US" sz="1200" dirty="0" smtClean="0"/>
              <a:t>&lt;T&gt;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" y="357693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IObservable</a:t>
            </a:r>
            <a:r>
              <a:rPr lang="en-US" sz="1200" dirty="0" smtClean="0"/>
              <a:t>&lt;U&gt;)</a:t>
            </a:r>
            <a:endParaRPr lang="en-US" sz="1200" dirty="0"/>
          </a:p>
        </p:txBody>
      </p:sp>
      <p:sp>
        <p:nvSpPr>
          <p:cNvPr id="54" name="Oval 53"/>
          <p:cNvSpPr/>
          <p:nvPr/>
        </p:nvSpPr>
        <p:spPr>
          <a:xfrm>
            <a:off x="2286000" y="365313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10000" y="365313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715000" y="365313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tint val="90000"/>
                  <a:alpha val="58000"/>
                </a:schemeClr>
              </a:gs>
              <a:gs pos="48000">
                <a:schemeClr val="accent1">
                  <a:tint val="54000"/>
                  <a:satMod val="140000"/>
                  <a:alpha val="52000"/>
                </a:schemeClr>
              </a:gs>
              <a:gs pos="100000">
                <a:schemeClr val="accent1">
                  <a:tint val="24000"/>
                  <a:satMod val="260000"/>
                  <a:alpha val="65000"/>
                </a:schemeClr>
              </a:gs>
            </a:gsLst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322" y="1391784"/>
            <a:ext cx="4323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IObservable</a:t>
            </a:r>
            <a:r>
              <a:rPr lang="en-US" sz="1400" dirty="0" smtClean="0"/>
              <a:t>&lt;U&gt; Select(</a:t>
            </a:r>
            <a:r>
              <a:rPr lang="en-US" sz="1400" dirty="0" err="1" smtClean="0"/>
              <a:t>IObservable</a:t>
            </a:r>
            <a:r>
              <a:rPr lang="en-US" sz="1400" dirty="0" smtClean="0"/>
              <a:t>&lt;T&gt;, </a:t>
            </a:r>
            <a:r>
              <a:rPr lang="en-US" sz="1400" dirty="0" err="1" smtClean="0"/>
              <a:t>Func</a:t>
            </a:r>
            <a:r>
              <a:rPr lang="en-US" sz="1400" dirty="0" smtClean="0"/>
              <a:t>&lt;T, U&gt;)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89113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80237" y="2892792"/>
            <a:ext cx="0" cy="68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791200" y="289113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6822" y="304800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70822" y="305097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75822" y="305097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80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7685</TotalTime>
  <Words>331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Elemental</vt:lpstr>
      <vt:lpstr>Introduction to Rx</vt:lpstr>
      <vt:lpstr>What is Reactive Extensions?</vt:lpstr>
      <vt:lpstr>PowerPoint Presentation</vt:lpstr>
      <vt:lpstr>Enumerable vs. Observable</vt:lpstr>
      <vt:lpstr>PowerPoint Presentation</vt:lpstr>
      <vt:lpstr>Generating Observables</vt:lpstr>
      <vt:lpstr>PowerPoint Presentation</vt:lpstr>
      <vt:lpstr>The Basics</vt:lpstr>
      <vt:lpstr>PowerPoint Presentation</vt:lpstr>
      <vt:lpstr>PowerPoint Presentation</vt:lpstr>
      <vt:lpstr>PowerPoint Presentation</vt:lpstr>
      <vt:lpstr>Combining Streams</vt:lpstr>
      <vt:lpstr>PowerPoint Presentation</vt:lpstr>
      <vt:lpstr>PowerPoint Presentation</vt:lpstr>
      <vt:lpstr>PowerPoint Presentation</vt:lpstr>
      <vt:lpstr>Time Shifted Streams</vt:lpstr>
      <vt:lpstr>PowerPoint Presentation</vt:lpstr>
      <vt:lpstr>PowerPoint Presentation</vt:lpstr>
      <vt:lpstr>PowerPoint Presentation</vt:lpstr>
      <vt:lpstr>PowerPoint Presentation</vt:lpstr>
      <vt:lpstr>Some Misc.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Adams</dc:creator>
  <cp:lastModifiedBy>Nate</cp:lastModifiedBy>
  <cp:revision>41</cp:revision>
  <dcterms:created xsi:type="dcterms:W3CDTF">2013-05-09T20:09:30Z</dcterms:created>
  <dcterms:modified xsi:type="dcterms:W3CDTF">2013-09-10T02:28:28Z</dcterms:modified>
</cp:coreProperties>
</file>