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33" d="100"/>
          <a:sy n="133" d="100"/>
        </p:scale>
        <p:origin x="232"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9732-86C5-4FA6-86FD-8D915282C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54925F-B0FD-4185-AF7D-0D4ADE60F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A81909-8A01-4FF2-89FB-A3B49CD8314B}"/>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CDF0D559-A23A-4D36-9C8F-F5A26053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447FC-AFDA-4DC6-996B-8F78FDFF22B7}"/>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274782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F5B7-DDC2-4A2D-9475-6FEF58886F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0F8A19-D6B4-49F0-9A53-C039E846D3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4641F-1901-4B6D-9A56-E287781A50AD}"/>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D34290E9-8F81-4A11-8C90-F596FEEAA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EF29C-9268-46E5-8807-32D95AAA5948}"/>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338598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A0F3-CF7B-4AB9-9C10-5C48DD36A6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D6979-3F2E-4C21-BC43-035EC09F80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0E909-C84D-4E35-B9A3-8BEAFFE5874F}"/>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53E7D0E7-39C3-40D7-B7A0-E0B4B3BF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76181-1E9A-491C-BDE4-F8758077B402}"/>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245816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4ABD-A940-4F99-AEF8-C633EC409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7A3AF-0970-40D7-B5EA-945D161362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9BDE6-87BD-400D-B064-47ECA8CFF0ED}"/>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2231AE40-BFEE-41AA-8A88-46C44B36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636B7-F739-4EAD-8AF7-298DC751C311}"/>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126188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41B-C209-405E-BA15-1B669F413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D42D0-3175-4187-9228-CFD94947F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BB86FB-153A-4793-BD73-0DED8A8CA01A}"/>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0F6384ED-E7E9-4CC0-96F0-2507E94C0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FB34F-6736-458D-9358-62C98D372772}"/>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327271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6B1-B65A-4789-9ACE-DADED803B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F533B-3944-4956-99FD-540B2FDC8A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9B5D3-3B05-4955-A9DC-B6231F3295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5DE3C-C255-48E1-AC9F-149A47C108DA}"/>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6" name="Footer Placeholder 5">
            <a:extLst>
              <a:ext uri="{FF2B5EF4-FFF2-40B4-BE49-F238E27FC236}">
                <a16:creationId xmlns:a16="http://schemas.microsoft.com/office/drawing/2014/main" id="{2522FB83-4626-49E1-8B01-B22C5BB6D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97A56-C918-4FB0-967D-EA18E62CAA11}"/>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39510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4E62-15A3-4DD9-A293-E934E2CCE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0CE4B-C85A-442E-8002-C66DDFC41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9B584F-BAE9-4B63-B890-19CAE13323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F1DE7F-C2C4-4FC9-A178-C6C1989A3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6A852B-2C47-458C-A3B9-3CA5A498B1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2F49E-7D6A-4845-AA83-29BF01C950E0}"/>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8" name="Footer Placeholder 7">
            <a:extLst>
              <a:ext uri="{FF2B5EF4-FFF2-40B4-BE49-F238E27FC236}">
                <a16:creationId xmlns:a16="http://schemas.microsoft.com/office/drawing/2014/main" id="{EE575BDF-0197-4E0A-89C1-BF3EBB8DAB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25468-CECC-483D-BFFB-D29B49E15349}"/>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408492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C69-1233-47DE-AE83-2729C141CF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4E8C2A-9811-4D73-BD83-E2AA06FD08CC}"/>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4" name="Footer Placeholder 3">
            <a:extLst>
              <a:ext uri="{FF2B5EF4-FFF2-40B4-BE49-F238E27FC236}">
                <a16:creationId xmlns:a16="http://schemas.microsoft.com/office/drawing/2014/main" id="{87EB4FAC-6E49-4EAD-A236-2F9C0F2213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1347B-160C-4392-AE38-046975E124BF}"/>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411906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131F0-4C63-4FA2-BB38-8CAEBCEC0E9A}"/>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3" name="Footer Placeholder 2">
            <a:extLst>
              <a:ext uri="{FF2B5EF4-FFF2-40B4-BE49-F238E27FC236}">
                <a16:creationId xmlns:a16="http://schemas.microsoft.com/office/drawing/2014/main" id="{AFD1A49E-2C42-43FB-A975-897AE1963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514D3A-4FDE-448A-81E4-B29C0F2E1FEF}"/>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159249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5F7-6097-4EC9-BA55-875AC2E2A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2E45C-F9E5-4ED4-881F-179112ABD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46AE59-4487-4C45-ACFA-70348316A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237FB3-E0E5-4A46-9A95-CED52CBF92E5}"/>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6" name="Footer Placeholder 5">
            <a:extLst>
              <a:ext uri="{FF2B5EF4-FFF2-40B4-BE49-F238E27FC236}">
                <a16:creationId xmlns:a16="http://schemas.microsoft.com/office/drawing/2014/main" id="{ACAE8E7B-A158-430D-ADDE-EA2F9C791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1A037-CAB5-46B6-BC79-0ABCFB8ADCB2}"/>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80874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E51B-467D-48B7-8126-56DCC88D7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890F67-CAF2-4690-B5C0-6E3180894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43C01-CF2F-4C8B-BB2E-F5386724D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BFBD03-AD8B-4372-A990-425BB9A752E7}"/>
              </a:ext>
            </a:extLst>
          </p:cNvPr>
          <p:cNvSpPr>
            <a:spLocks noGrp="1"/>
          </p:cNvSpPr>
          <p:nvPr>
            <p:ph type="dt" sz="half" idx="10"/>
          </p:nvPr>
        </p:nvSpPr>
        <p:spPr/>
        <p:txBody>
          <a:bodyPr/>
          <a:lstStyle/>
          <a:p>
            <a:fld id="{A071A74B-7473-41A8-AF2F-9ACF9FB2033C}" type="datetimeFigureOut">
              <a:rPr lang="en-US" smtClean="0"/>
              <a:t>10/15/18</a:t>
            </a:fld>
            <a:endParaRPr lang="en-US"/>
          </a:p>
        </p:txBody>
      </p:sp>
      <p:sp>
        <p:nvSpPr>
          <p:cNvPr id="6" name="Footer Placeholder 5">
            <a:extLst>
              <a:ext uri="{FF2B5EF4-FFF2-40B4-BE49-F238E27FC236}">
                <a16:creationId xmlns:a16="http://schemas.microsoft.com/office/drawing/2014/main" id="{612A40FD-88E5-48FB-BC83-34E393B38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A321-FE5C-41F3-A746-B1B58D9662BD}"/>
              </a:ext>
            </a:extLst>
          </p:cNvPr>
          <p:cNvSpPr>
            <a:spLocks noGrp="1"/>
          </p:cNvSpPr>
          <p:nvPr>
            <p:ph type="sldNum" sz="quarter" idx="12"/>
          </p:nvPr>
        </p:nvSpPr>
        <p:spPr/>
        <p:txBody>
          <a:bodyPr/>
          <a:lstStyle/>
          <a:p>
            <a:fld id="{7D09DC5E-35F6-4C82-B2B3-EA73105CC667}" type="slidenum">
              <a:rPr lang="en-US" smtClean="0"/>
              <a:t>‹#›</a:t>
            </a:fld>
            <a:endParaRPr lang="en-US"/>
          </a:p>
        </p:txBody>
      </p:sp>
    </p:spTree>
    <p:extLst>
      <p:ext uri="{BB962C8B-B14F-4D97-AF65-F5344CB8AC3E}">
        <p14:creationId xmlns:p14="http://schemas.microsoft.com/office/powerpoint/2010/main" val="26908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CABB2-F95B-4A35-8B9B-D594DC175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41B74-43AE-44D4-A88F-36C4DF5C6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58E6F-B1A7-4E63-8E7D-360DF8EC9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1A74B-7473-41A8-AF2F-9ACF9FB2033C}" type="datetimeFigureOut">
              <a:rPr lang="en-US" smtClean="0"/>
              <a:t>10/15/18</a:t>
            </a:fld>
            <a:endParaRPr lang="en-US"/>
          </a:p>
        </p:txBody>
      </p:sp>
      <p:sp>
        <p:nvSpPr>
          <p:cNvPr id="5" name="Footer Placeholder 4">
            <a:extLst>
              <a:ext uri="{FF2B5EF4-FFF2-40B4-BE49-F238E27FC236}">
                <a16:creationId xmlns:a16="http://schemas.microsoft.com/office/drawing/2014/main" id="{4BDAF912-7935-4F01-AC0A-5189626A8A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B010BD-151B-4893-A91F-2D1D532E1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9DC5E-35F6-4C82-B2B3-EA73105CC667}" type="slidenum">
              <a:rPr lang="en-US" smtClean="0"/>
              <a:t>‹#›</a:t>
            </a:fld>
            <a:endParaRPr lang="en-US"/>
          </a:p>
        </p:txBody>
      </p:sp>
    </p:spTree>
    <p:extLst>
      <p:ext uri="{BB962C8B-B14F-4D97-AF65-F5344CB8AC3E}">
        <p14:creationId xmlns:p14="http://schemas.microsoft.com/office/powerpoint/2010/main" val="253956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C9E884-C47A-4F50-9817-557809BC0870}"/>
              </a:ext>
            </a:extLst>
          </p:cNvPr>
          <p:cNvPicPr>
            <a:picLocks noChangeAspect="1"/>
          </p:cNvPicPr>
          <p:nvPr/>
        </p:nvPicPr>
        <p:blipFill>
          <a:blip r:embed="rId2"/>
          <a:stretch>
            <a:fillRect/>
          </a:stretch>
        </p:blipFill>
        <p:spPr>
          <a:xfrm>
            <a:off x="5169878" y="2910264"/>
            <a:ext cx="1852243" cy="2014432"/>
          </a:xfrm>
          <a:prstGeom prst="rect">
            <a:avLst/>
          </a:prstGeom>
        </p:spPr>
      </p:pic>
      <p:sp>
        <p:nvSpPr>
          <p:cNvPr id="5" name="TextBox 4">
            <a:extLst>
              <a:ext uri="{FF2B5EF4-FFF2-40B4-BE49-F238E27FC236}">
                <a16:creationId xmlns:a16="http://schemas.microsoft.com/office/drawing/2014/main" id="{D921712A-6A30-4503-8C14-86334C51472D}"/>
              </a:ext>
            </a:extLst>
          </p:cNvPr>
          <p:cNvSpPr txBox="1"/>
          <p:nvPr/>
        </p:nvSpPr>
        <p:spPr>
          <a:xfrm>
            <a:off x="5006234" y="2602487"/>
            <a:ext cx="2179529" cy="307777"/>
          </a:xfrm>
          <a:prstGeom prst="rect">
            <a:avLst/>
          </a:prstGeom>
          <a:noFill/>
        </p:spPr>
        <p:txBody>
          <a:bodyPr wrap="square" rtlCol="0">
            <a:spAutoFit/>
          </a:bodyPr>
          <a:lstStyle/>
          <a:p>
            <a:pPr algn="ctr"/>
            <a:r>
              <a:rPr lang="en-US" sz="1400" dirty="0"/>
              <a:t>Book Rental System</a:t>
            </a:r>
          </a:p>
        </p:txBody>
      </p:sp>
      <p:pic>
        <p:nvPicPr>
          <p:cNvPr id="6" name="Picture 5">
            <a:extLst>
              <a:ext uri="{FF2B5EF4-FFF2-40B4-BE49-F238E27FC236}">
                <a16:creationId xmlns:a16="http://schemas.microsoft.com/office/drawing/2014/main" id="{54306D15-56FA-4E21-9578-0EB102F4C938}"/>
              </a:ext>
            </a:extLst>
          </p:cNvPr>
          <p:cNvPicPr>
            <a:picLocks noChangeAspect="1"/>
          </p:cNvPicPr>
          <p:nvPr/>
        </p:nvPicPr>
        <p:blipFill>
          <a:blip r:embed="rId3"/>
          <a:stretch>
            <a:fillRect/>
          </a:stretch>
        </p:blipFill>
        <p:spPr>
          <a:xfrm>
            <a:off x="1427404" y="863655"/>
            <a:ext cx="1284483" cy="1285200"/>
          </a:xfrm>
          <a:prstGeom prst="rect">
            <a:avLst/>
          </a:prstGeom>
        </p:spPr>
      </p:pic>
      <p:pic>
        <p:nvPicPr>
          <p:cNvPr id="8" name="Picture 7">
            <a:extLst>
              <a:ext uri="{FF2B5EF4-FFF2-40B4-BE49-F238E27FC236}">
                <a16:creationId xmlns:a16="http://schemas.microsoft.com/office/drawing/2014/main" id="{7AC8BFDB-B3D5-4468-B046-67FA801E0448}"/>
              </a:ext>
            </a:extLst>
          </p:cNvPr>
          <p:cNvPicPr>
            <a:picLocks noChangeAspect="1"/>
          </p:cNvPicPr>
          <p:nvPr/>
        </p:nvPicPr>
        <p:blipFill>
          <a:blip r:embed="rId3"/>
          <a:stretch>
            <a:fillRect/>
          </a:stretch>
        </p:blipFill>
        <p:spPr>
          <a:xfrm>
            <a:off x="9396509" y="863655"/>
            <a:ext cx="1284483" cy="1285200"/>
          </a:xfrm>
          <a:prstGeom prst="rect">
            <a:avLst/>
          </a:prstGeom>
        </p:spPr>
      </p:pic>
      <p:cxnSp>
        <p:nvCxnSpPr>
          <p:cNvPr id="10" name="Straight Arrow Connector 9">
            <a:extLst>
              <a:ext uri="{FF2B5EF4-FFF2-40B4-BE49-F238E27FC236}">
                <a16:creationId xmlns:a16="http://schemas.microsoft.com/office/drawing/2014/main" id="{D40A39E8-6E5F-4D84-B2AE-E1A55996AF1A}"/>
              </a:ext>
            </a:extLst>
          </p:cNvPr>
          <p:cNvCxnSpPr>
            <a:cxnSpLocks/>
            <a:endCxn id="5" idx="1"/>
          </p:cNvCxnSpPr>
          <p:nvPr/>
        </p:nvCxnSpPr>
        <p:spPr>
          <a:xfrm>
            <a:off x="2692334" y="2148855"/>
            <a:ext cx="2313900" cy="6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3A04C3-5CA5-4D3F-9E49-713C16901DC0}"/>
              </a:ext>
            </a:extLst>
          </p:cNvPr>
          <p:cNvCxnSpPr>
            <a:cxnSpLocks/>
            <a:endCxn id="5" idx="3"/>
          </p:cNvCxnSpPr>
          <p:nvPr/>
        </p:nvCxnSpPr>
        <p:spPr>
          <a:xfrm flipH="1">
            <a:off x="7185763" y="2148855"/>
            <a:ext cx="2397410" cy="6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A017DA-3663-4E0B-9F4B-6FBCBFDAB25A}"/>
              </a:ext>
            </a:extLst>
          </p:cNvPr>
          <p:cNvSpPr txBox="1"/>
          <p:nvPr/>
        </p:nvSpPr>
        <p:spPr>
          <a:xfrm>
            <a:off x="1324346" y="494323"/>
            <a:ext cx="1490597" cy="307777"/>
          </a:xfrm>
          <a:prstGeom prst="rect">
            <a:avLst/>
          </a:prstGeom>
          <a:noFill/>
        </p:spPr>
        <p:txBody>
          <a:bodyPr wrap="square" rtlCol="0">
            <a:spAutoFit/>
          </a:bodyPr>
          <a:lstStyle/>
          <a:p>
            <a:pPr algn="ctr"/>
            <a:r>
              <a:rPr lang="en-US" sz="1400" dirty="0"/>
              <a:t>Book Owners</a:t>
            </a:r>
          </a:p>
        </p:txBody>
      </p:sp>
      <p:sp>
        <p:nvSpPr>
          <p:cNvPr id="16" name="TextBox 15">
            <a:extLst>
              <a:ext uri="{FF2B5EF4-FFF2-40B4-BE49-F238E27FC236}">
                <a16:creationId xmlns:a16="http://schemas.microsoft.com/office/drawing/2014/main" id="{AEF881C1-07CE-4CE1-91CB-A031EB6B4C3F}"/>
              </a:ext>
            </a:extLst>
          </p:cNvPr>
          <p:cNvSpPr txBox="1"/>
          <p:nvPr/>
        </p:nvSpPr>
        <p:spPr>
          <a:xfrm>
            <a:off x="9312904" y="494323"/>
            <a:ext cx="1451692" cy="307777"/>
          </a:xfrm>
          <a:prstGeom prst="rect">
            <a:avLst/>
          </a:prstGeom>
          <a:noFill/>
        </p:spPr>
        <p:txBody>
          <a:bodyPr wrap="square" rtlCol="0">
            <a:spAutoFit/>
          </a:bodyPr>
          <a:lstStyle/>
          <a:p>
            <a:pPr algn="ctr"/>
            <a:r>
              <a:rPr lang="en-US" sz="1400" dirty="0"/>
              <a:t>Book Renters</a:t>
            </a:r>
          </a:p>
        </p:txBody>
      </p:sp>
      <p:sp>
        <p:nvSpPr>
          <p:cNvPr id="19" name="TextBox 18">
            <a:extLst>
              <a:ext uri="{FF2B5EF4-FFF2-40B4-BE49-F238E27FC236}">
                <a16:creationId xmlns:a16="http://schemas.microsoft.com/office/drawing/2014/main" id="{B0700F4E-A696-409E-B721-8647BE39EF49}"/>
              </a:ext>
            </a:extLst>
          </p:cNvPr>
          <p:cNvSpPr txBox="1"/>
          <p:nvPr/>
        </p:nvSpPr>
        <p:spPr>
          <a:xfrm>
            <a:off x="4482864" y="186546"/>
            <a:ext cx="3226268" cy="461665"/>
          </a:xfrm>
          <a:prstGeom prst="rect">
            <a:avLst/>
          </a:prstGeom>
          <a:noFill/>
        </p:spPr>
        <p:txBody>
          <a:bodyPr wrap="none" rtlCol="0">
            <a:spAutoFit/>
          </a:bodyPr>
          <a:lstStyle/>
          <a:p>
            <a:r>
              <a:rPr lang="en-US" sz="2400" dirty="0"/>
              <a:t>System Context Diagram</a:t>
            </a:r>
          </a:p>
        </p:txBody>
      </p:sp>
      <p:sp>
        <p:nvSpPr>
          <p:cNvPr id="21" name="TextBox 20">
            <a:extLst>
              <a:ext uri="{FF2B5EF4-FFF2-40B4-BE49-F238E27FC236}">
                <a16:creationId xmlns:a16="http://schemas.microsoft.com/office/drawing/2014/main" id="{03A80D4F-AEB1-4B74-8899-21696937B8A7}"/>
              </a:ext>
            </a:extLst>
          </p:cNvPr>
          <p:cNvSpPr txBox="1"/>
          <p:nvPr/>
        </p:nvSpPr>
        <p:spPr>
          <a:xfrm>
            <a:off x="3381931" y="1586825"/>
            <a:ext cx="1540702" cy="830997"/>
          </a:xfrm>
          <a:prstGeom prst="rect">
            <a:avLst/>
          </a:prstGeom>
          <a:noFill/>
        </p:spPr>
        <p:txBody>
          <a:bodyPr wrap="square" rtlCol="0">
            <a:spAutoFit/>
          </a:bodyPr>
          <a:lstStyle/>
          <a:p>
            <a:r>
              <a:rPr lang="en-US" sz="1200" dirty="0"/>
              <a:t>Input books, offer books for rent, manage books rented out</a:t>
            </a:r>
          </a:p>
        </p:txBody>
      </p:sp>
      <p:sp>
        <p:nvSpPr>
          <p:cNvPr id="22" name="TextBox 21">
            <a:extLst>
              <a:ext uri="{FF2B5EF4-FFF2-40B4-BE49-F238E27FC236}">
                <a16:creationId xmlns:a16="http://schemas.microsoft.com/office/drawing/2014/main" id="{A5384E2A-F3F8-4C5B-8274-A71CF7090129}"/>
              </a:ext>
            </a:extLst>
          </p:cNvPr>
          <p:cNvSpPr txBox="1"/>
          <p:nvPr/>
        </p:nvSpPr>
        <p:spPr>
          <a:xfrm>
            <a:off x="7269369" y="1863824"/>
            <a:ext cx="1540702" cy="646331"/>
          </a:xfrm>
          <a:prstGeom prst="rect">
            <a:avLst/>
          </a:prstGeom>
          <a:noFill/>
        </p:spPr>
        <p:txBody>
          <a:bodyPr wrap="square" rtlCol="0">
            <a:spAutoFit/>
          </a:bodyPr>
          <a:lstStyle/>
          <a:p>
            <a:r>
              <a:rPr lang="en-US" sz="1200" dirty="0"/>
              <a:t>View books to rent, rent books, manage books rented</a:t>
            </a:r>
          </a:p>
        </p:txBody>
      </p:sp>
    </p:spTree>
    <p:extLst>
      <p:ext uri="{BB962C8B-B14F-4D97-AF65-F5344CB8AC3E}">
        <p14:creationId xmlns:p14="http://schemas.microsoft.com/office/powerpoint/2010/main" val="414279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6BF2FA-AE9F-4358-980C-DABA62D7F8F6}"/>
              </a:ext>
            </a:extLst>
          </p:cNvPr>
          <p:cNvPicPr>
            <a:picLocks noChangeAspect="1"/>
          </p:cNvPicPr>
          <p:nvPr/>
        </p:nvPicPr>
        <p:blipFill>
          <a:blip r:embed="rId2"/>
          <a:stretch>
            <a:fillRect/>
          </a:stretch>
        </p:blipFill>
        <p:spPr>
          <a:xfrm>
            <a:off x="1679575" y="3348319"/>
            <a:ext cx="1027938" cy="1117948"/>
          </a:xfrm>
          <a:prstGeom prst="rect">
            <a:avLst/>
          </a:prstGeom>
        </p:spPr>
      </p:pic>
      <p:sp>
        <p:nvSpPr>
          <p:cNvPr id="3" name="TextBox 2">
            <a:extLst>
              <a:ext uri="{FF2B5EF4-FFF2-40B4-BE49-F238E27FC236}">
                <a16:creationId xmlns:a16="http://schemas.microsoft.com/office/drawing/2014/main" id="{291392FC-31B9-4EA6-B7D3-896C53B102D0}"/>
              </a:ext>
            </a:extLst>
          </p:cNvPr>
          <p:cNvSpPr txBox="1"/>
          <p:nvPr/>
        </p:nvSpPr>
        <p:spPr>
          <a:xfrm>
            <a:off x="5266252" y="3111625"/>
            <a:ext cx="1083165" cy="307777"/>
          </a:xfrm>
          <a:prstGeom prst="rect">
            <a:avLst/>
          </a:prstGeom>
          <a:noFill/>
        </p:spPr>
        <p:txBody>
          <a:bodyPr wrap="square" rtlCol="0">
            <a:spAutoFit/>
          </a:bodyPr>
          <a:lstStyle/>
          <a:p>
            <a:pPr algn="ctr"/>
            <a:r>
              <a:rPr lang="en-US" sz="1400" dirty="0"/>
              <a:t>Web Server</a:t>
            </a:r>
          </a:p>
        </p:txBody>
      </p:sp>
      <p:pic>
        <p:nvPicPr>
          <p:cNvPr id="4" name="Picture 3">
            <a:extLst>
              <a:ext uri="{FF2B5EF4-FFF2-40B4-BE49-F238E27FC236}">
                <a16:creationId xmlns:a16="http://schemas.microsoft.com/office/drawing/2014/main" id="{6BF65899-81E1-46E7-A7E3-6127070EDB0F}"/>
              </a:ext>
            </a:extLst>
          </p:cNvPr>
          <p:cNvPicPr>
            <a:picLocks noChangeAspect="1"/>
          </p:cNvPicPr>
          <p:nvPr/>
        </p:nvPicPr>
        <p:blipFill>
          <a:blip r:embed="rId3"/>
          <a:stretch>
            <a:fillRect/>
          </a:stretch>
        </p:blipFill>
        <p:spPr>
          <a:xfrm>
            <a:off x="2172215" y="609754"/>
            <a:ext cx="1284483" cy="1285200"/>
          </a:xfrm>
          <a:prstGeom prst="rect">
            <a:avLst/>
          </a:prstGeom>
        </p:spPr>
      </p:pic>
      <p:cxnSp>
        <p:nvCxnSpPr>
          <p:cNvPr id="6" name="Straight Arrow Connector 5">
            <a:extLst>
              <a:ext uri="{FF2B5EF4-FFF2-40B4-BE49-F238E27FC236}">
                <a16:creationId xmlns:a16="http://schemas.microsoft.com/office/drawing/2014/main" id="{14C54DD1-384F-45CF-A2D9-892D5E4A19CC}"/>
              </a:ext>
            </a:extLst>
          </p:cNvPr>
          <p:cNvCxnSpPr>
            <a:cxnSpLocks/>
            <a:stCxn id="4" idx="3"/>
            <a:endCxn id="49" idx="1"/>
          </p:cNvCxnSpPr>
          <p:nvPr/>
        </p:nvCxnSpPr>
        <p:spPr>
          <a:xfrm>
            <a:off x="3456698" y="1252354"/>
            <a:ext cx="1714635" cy="747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B6092BF-F02F-4801-AD67-77A738208BA8}"/>
              </a:ext>
            </a:extLst>
          </p:cNvPr>
          <p:cNvSpPr txBox="1"/>
          <p:nvPr/>
        </p:nvSpPr>
        <p:spPr>
          <a:xfrm>
            <a:off x="2069157" y="240422"/>
            <a:ext cx="1490597" cy="307777"/>
          </a:xfrm>
          <a:prstGeom prst="rect">
            <a:avLst/>
          </a:prstGeom>
          <a:noFill/>
        </p:spPr>
        <p:txBody>
          <a:bodyPr wrap="square" rtlCol="0">
            <a:spAutoFit/>
          </a:bodyPr>
          <a:lstStyle/>
          <a:p>
            <a:pPr algn="ctr"/>
            <a:r>
              <a:rPr lang="en-US" sz="1400" dirty="0"/>
              <a:t>Book Owners</a:t>
            </a:r>
          </a:p>
        </p:txBody>
      </p:sp>
      <p:sp>
        <p:nvSpPr>
          <p:cNvPr id="9" name="TextBox 8">
            <a:extLst>
              <a:ext uri="{FF2B5EF4-FFF2-40B4-BE49-F238E27FC236}">
                <a16:creationId xmlns:a16="http://schemas.microsoft.com/office/drawing/2014/main" id="{2CAD7D1C-C264-4783-B67B-F41839BB9D12}"/>
              </a:ext>
            </a:extLst>
          </p:cNvPr>
          <p:cNvSpPr txBox="1"/>
          <p:nvPr/>
        </p:nvSpPr>
        <p:spPr>
          <a:xfrm>
            <a:off x="8081858" y="223867"/>
            <a:ext cx="1451692" cy="307777"/>
          </a:xfrm>
          <a:prstGeom prst="rect">
            <a:avLst/>
          </a:prstGeom>
          <a:noFill/>
        </p:spPr>
        <p:txBody>
          <a:bodyPr wrap="square" rtlCol="0">
            <a:spAutoFit/>
          </a:bodyPr>
          <a:lstStyle/>
          <a:p>
            <a:pPr algn="ctr"/>
            <a:r>
              <a:rPr lang="en-US" sz="1400" dirty="0"/>
              <a:t>Book Renters</a:t>
            </a:r>
          </a:p>
        </p:txBody>
      </p:sp>
      <p:sp>
        <p:nvSpPr>
          <p:cNvPr id="10" name="TextBox 9">
            <a:extLst>
              <a:ext uri="{FF2B5EF4-FFF2-40B4-BE49-F238E27FC236}">
                <a16:creationId xmlns:a16="http://schemas.microsoft.com/office/drawing/2014/main" id="{EBAF350F-F4BB-481C-8161-D7DBF3767766}"/>
              </a:ext>
            </a:extLst>
          </p:cNvPr>
          <p:cNvSpPr txBox="1"/>
          <p:nvPr/>
        </p:nvSpPr>
        <p:spPr>
          <a:xfrm>
            <a:off x="4614792" y="157522"/>
            <a:ext cx="2268313" cy="461665"/>
          </a:xfrm>
          <a:prstGeom prst="rect">
            <a:avLst/>
          </a:prstGeom>
          <a:noFill/>
        </p:spPr>
        <p:txBody>
          <a:bodyPr wrap="none" rtlCol="0">
            <a:spAutoFit/>
          </a:bodyPr>
          <a:lstStyle/>
          <a:p>
            <a:r>
              <a:rPr lang="en-US" sz="2400" dirty="0"/>
              <a:t>Context Diagram</a:t>
            </a:r>
          </a:p>
        </p:txBody>
      </p:sp>
      <p:sp>
        <p:nvSpPr>
          <p:cNvPr id="11" name="TextBox 10">
            <a:extLst>
              <a:ext uri="{FF2B5EF4-FFF2-40B4-BE49-F238E27FC236}">
                <a16:creationId xmlns:a16="http://schemas.microsoft.com/office/drawing/2014/main" id="{C43D0961-3A8C-41F5-84C0-E13258FF5931}"/>
              </a:ext>
            </a:extLst>
          </p:cNvPr>
          <p:cNvSpPr txBox="1"/>
          <p:nvPr/>
        </p:nvSpPr>
        <p:spPr>
          <a:xfrm>
            <a:off x="4074652" y="1363181"/>
            <a:ext cx="666529" cy="276999"/>
          </a:xfrm>
          <a:prstGeom prst="rect">
            <a:avLst/>
          </a:prstGeom>
          <a:noFill/>
        </p:spPr>
        <p:txBody>
          <a:bodyPr wrap="square" rtlCol="0">
            <a:spAutoFit/>
          </a:bodyPr>
          <a:lstStyle/>
          <a:p>
            <a:r>
              <a:rPr lang="en-US" sz="1200" dirty="0"/>
              <a:t>HTTPS</a:t>
            </a:r>
          </a:p>
        </p:txBody>
      </p:sp>
      <p:sp>
        <p:nvSpPr>
          <p:cNvPr id="12" name="TextBox 11">
            <a:extLst>
              <a:ext uri="{FF2B5EF4-FFF2-40B4-BE49-F238E27FC236}">
                <a16:creationId xmlns:a16="http://schemas.microsoft.com/office/drawing/2014/main" id="{C5345187-F587-4794-BFCA-546D26868EB9}"/>
              </a:ext>
            </a:extLst>
          </p:cNvPr>
          <p:cNvSpPr txBox="1"/>
          <p:nvPr/>
        </p:nvSpPr>
        <p:spPr>
          <a:xfrm>
            <a:off x="7015614" y="1372257"/>
            <a:ext cx="620657" cy="276999"/>
          </a:xfrm>
          <a:prstGeom prst="rect">
            <a:avLst/>
          </a:prstGeom>
          <a:noFill/>
        </p:spPr>
        <p:txBody>
          <a:bodyPr wrap="square" rtlCol="0">
            <a:spAutoFit/>
          </a:bodyPr>
          <a:lstStyle/>
          <a:p>
            <a:r>
              <a:rPr lang="en-US" sz="1200" dirty="0"/>
              <a:t>HTTPS</a:t>
            </a:r>
          </a:p>
        </p:txBody>
      </p:sp>
      <p:pic>
        <p:nvPicPr>
          <p:cNvPr id="5" name="Picture 4">
            <a:extLst>
              <a:ext uri="{FF2B5EF4-FFF2-40B4-BE49-F238E27FC236}">
                <a16:creationId xmlns:a16="http://schemas.microsoft.com/office/drawing/2014/main" id="{E1A5B205-244D-41F1-BA0A-507F5F31EFE6}"/>
              </a:ext>
            </a:extLst>
          </p:cNvPr>
          <p:cNvPicPr>
            <a:picLocks noChangeAspect="1"/>
          </p:cNvPicPr>
          <p:nvPr/>
        </p:nvPicPr>
        <p:blipFill>
          <a:blip r:embed="rId3"/>
          <a:stretch>
            <a:fillRect/>
          </a:stretch>
        </p:blipFill>
        <p:spPr>
          <a:xfrm>
            <a:off x="8165463" y="693246"/>
            <a:ext cx="1284483" cy="1285200"/>
          </a:xfrm>
          <a:prstGeom prst="rect">
            <a:avLst/>
          </a:prstGeom>
        </p:spPr>
      </p:pic>
      <p:sp>
        <p:nvSpPr>
          <p:cNvPr id="21" name="TextBox 20">
            <a:extLst>
              <a:ext uri="{FF2B5EF4-FFF2-40B4-BE49-F238E27FC236}">
                <a16:creationId xmlns:a16="http://schemas.microsoft.com/office/drawing/2014/main" id="{37717638-F240-4547-8DB5-289EF3F3B772}"/>
              </a:ext>
            </a:extLst>
          </p:cNvPr>
          <p:cNvSpPr txBox="1"/>
          <p:nvPr/>
        </p:nvSpPr>
        <p:spPr>
          <a:xfrm>
            <a:off x="4938398" y="5101643"/>
            <a:ext cx="1416367" cy="307777"/>
          </a:xfrm>
          <a:prstGeom prst="rect">
            <a:avLst/>
          </a:prstGeom>
          <a:noFill/>
        </p:spPr>
        <p:txBody>
          <a:bodyPr wrap="square" rtlCol="0">
            <a:spAutoFit/>
          </a:bodyPr>
          <a:lstStyle/>
          <a:p>
            <a:pPr algn="ctr"/>
            <a:r>
              <a:rPr lang="en-US" sz="1400" dirty="0"/>
              <a:t>Data Store</a:t>
            </a:r>
          </a:p>
        </p:txBody>
      </p:sp>
      <p:sp>
        <p:nvSpPr>
          <p:cNvPr id="24" name="TextBox 23">
            <a:extLst>
              <a:ext uri="{FF2B5EF4-FFF2-40B4-BE49-F238E27FC236}">
                <a16:creationId xmlns:a16="http://schemas.microsoft.com/office/drawing/2014/main" id="{9DC7D999-A43E-4DE2-AAAC-8BD4BE7E1E63}"/>
              </a:ext>
            </a:extLst>
          </p:cNvPr>
          <p:cNvSpPr txBox="1"/>
          <p:nvPr/>
        </p:nvSpPr>
        <p:spPr>
          <a:xfrm>
            <a:off x="1413862" y="3010664"/>
            <a:ext cx="1559364" cy="307777"/>
          </a:xfrm>
          <a:prstGeom prst="rect">
            <a:avLst/>
          </a:prstGeom>
          <a:noFill/>
        </p:spPr>
        <p:txBody>
          <a:bodyPr wrap="square" rtlCol="0">
            <a:spAutoFit/>
          </a:bodyPr>
          <a:lstStyle/>
          <a:p>
            <a:pPr algn="ctr"/>
            <a:r>
              <a:rPr lang="en-US" sz="1400" dirty="0"/>
              <a:t>Book Entry System</a:t>
            </a:r>
          </a:p>
        </p:txBody>
      </p:sp>
      <p:pic>
        <p:nvPicPr>
          <p:cNvPr id="25" name="Picture 24">
            <a:extLst>
              <a:ext uri="{FF2B5EF4-FFF2-40B4-BE49-F238E27FC236}">
                <a16:creationId xmlns:a16="http://schemas.microsoft.com/office/drawing/2014/main" id="{422286E3-E713-4CF7-BF9A-070196FC7A8D}"/>
              </a:ext>
            </a:extLst>
          </p:cNvPr>
          <p:cNvPicPr>
            <a:picLocks noChangeAspect="1"/>
          </p:cNvPicPr>
          <p:nvPr/>
        </p:nvPicPr>
        <p:blipFill>
          <a:blip r:embed="rId2"/>
          <a:stretch>
            <a:fillRect/>
          </a:stretch>
        </p:blipFill>
        <p:spPr>
          <a:xfrm>
            <a:off x="8935977" y="3192103"/>
            <a:ext cx="1027938" cy="1117948"/>
          </a:xfrm>
          <a:prstGeom prst="rect">
            <a:avLst/>
          </a:prstGeom>
        </p:spPr>
      </p:pic>
      <p:sp>
        <p:nvSpPr>
          <p:cNvPr id="26" name="TextBox 25">
            <a:extLst>
              <a:ext uri="{FF2B5EF4-FFF2-40B4-BE49-F238E27FC236}">
                <a16:creationId xmlns:a16="http://schemas.microsoft.com/office/drawing/2014/main" id="{CD16EC2B-5C37-4562-A5A0-59DF07CA064B}"/>
              </a:ext>
            </a:extLst>
          </p:cNvPr>
          <p:cNvSpPr txBox="1"/>
          <p:nvPr/>
        </p:nvSpPr>
        <p:spPr>
          <a:xfrm>
            <a:off x="8570613" y="2863249"/>
            <a:ext cx="1817174" cy="307777"/>
          </a:xfrm>
          <a:prstGeom prst="rect">
            <a:avLst/>
          </a:prstGeom>
          <a:noFill/>
        </p:spPr>
        <p:txBody>
          <a:bodyPr wrap="square" rtlCol="0">
            <a:spAutoFit/>
          </a:bodyPr>
          <a:lstStyle/>
          <a:p>
            <a:pPr algn="ctr"/>
            <a:r>
              <a:rPr lang="en-US" sz="1400" dirty="0"/>
              <a:t>Book Retrieval System</a:t>
            </a:r>
          </a:p>
        </p:txBody>
      </p:sp>
      <p:pic>
        <p:nvPicPr>
          <p:cNvPr id="49" name="Picture 48">
            <a:extLst>
              <a:ext uri="{FF2B5EF4-FFF2-40B4-BE49-F238E27FC236}">
                <a16:creationId xmlns:a16="http://schemas.microsoft.com/office/drawing/2014/main" id="{4E9D1FD2-066E-4DDE-8615-E5AE5C12D997}"/>
              </a:ext>
            </a:extLst>
          </p:cNvPr>
          <p:cNvPicPr>
            <a:picLocks noChangeAspect="1"/>
          </p:cNvPicPr>
          <p:nvPr/>
        </p:nvPicPr>
        <p:blipFill>
          <a:blip r:embed="rId4"/>
          <a:stretch>
            <a:fillRect/>
          </a:stretch>
        </p:blipFill>
        <p:spPr>
          <a:xfrm>
            <a:off x="5171333" y="1363181"/>
            <a:ext cx="1273003" cy="1273003"/>
          </a:xfrm>
          <a:prstGeom prst="rect">
            <a:avLst/>
          </a:prstGeom>
        </p:spPr>
      </p:pic>
      <p:sp>
        <p:nvSpPr>
          <p:cNvPr id="55" name="TextBox 54">
            <a:extLst>
              <a:ext uri="{FF2B5EF4-FFF2-40B4-BE49-F238E27FC236}">
                <a16:creationId xmlns:a16="http://schemas.microsoft.com/office/drawing/2014/main" id="{A79DCC05-4B79-4C8A-944C-6DCAF9365E6D}"/>
              </a:ext>
            </a:extLst>
          </p:cNvPr>
          <p:cNvSpPr txBox="1"/>
          <p:nvPr/>
        </p:nvSpPr>
        <p:spPr>
          <a:xfrm>
            <a:off x="5165592" y="1028480"/>
            <a:ext cx="1284483" cy="307777"/>
          </a:xfrm>
          <a:prstGeom prst="rect">
            <a:avLst/>
          </a:prstGeom>
          <a:noFill/>
        </p:spPr>
        <p:txBody>
          <a:bodyPr wrap="square" rtlCol="0">
            <a:spAutoFit/>
          </a:bodyPr>
          <a:lstStyle/>
          <a:p>
            <a:pPr algn="ctr"/>
            <a:r>
              <a:rPr lang="en-US" sz="1400" dirty="0"/>
              <a:t>Login API</a:t>
            </a:r>
          </a:p>
        </p:txBody>
      </p:sp>
      <p:cxnSp>
        <p:nvCxnSpPr>
          <p:cNvPr id="61" name="Straight Arrow Connector 60">
            <a:extLst>
              <a:ext uri="{FF2B5EF4-FFF2-40B4-BE49-F238E27FC236}">
                <a16:creationId xmlns:a16="http://schemas.microsoft.com/office/drawing/2014/main" id="{28A0DBA0-3DF1-4762-BADF-F53743601AD9}"/>
              </a:ext>
            </a:extLst>
          </p:cNvPr>
          <p:cNvCxnSpPr>
            <a:cxnSpLocks/>
            <a:stCxn id="17" idx="1"/>
            <a:endCxn id="2" idx="3"/>
          </p:cNvCxnSpPr>
          <p:nvPr/>
        </p:nvCxnSpPr>
        <p:spPr>
          <a:xfrm flipH="1">
            <a:off x="2707513" y="3774342"/>
            <a:ext cx="2698345" cy="1329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B480E46-466F-4E0D-9A5D-1C226DF65ED8}"/>
              </a:ext>
            </a:extLst>
          </p:cNvPr>
          <p:cNvCxnSpPr>
            <a:cxnSpLocks/>
            <a:stCxn id="25" idx="1"/>
            <a:endCxn id="17" idx="3"/>
          </p:cNvCxnSpPr>
          <p:nvPr/>
        </p:nvCxnSpPr>
        <p:spPr>
          <a:xfrm flipH="1">
            <a:off x="6209808" y="3751077"/>
            <a:ext cx="2726169" cy="232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58D604F9-2F8C-4FD0-B801-2FB280C24065}"/>
              </a:ext>
            </a:extLst>
          </p:cNvPr>
          <p:cNvSpPr txBox="1"/>
          <p:nvPr/>
        </p:nvSpPr>
        <p:spPr>
          <a:xfrm>
            <a:off x="5748949" y="2741181"/>
            <a:ext cx="742190" cy="276999"/>
          </a:xfrm>
          <a:prstGeom prst="rect">
            <a:avLst/>
          </a:prstGeom>
          <a:noFill/>
        </p:spPr>
        <p:txBody>
          <a:bodyPr wrap="square" rtlCol="0">
            <a:spAutoFit/>
          </a:bodyPr>
          <a:lstStyle/>
          <a:p>
            <a:r>
              <a:rPr lang="en-US" sz="1200" dirty="0"/>
              <a:t>User ID</a:t>
            </a:r>
          </a:p>
        </p:txBody>
      </p:sp>
      <p:sp>
        <p:nvSpPr>
          <p:cNvPr id="107" name="TextBox 106">
            <a:extLst>
              <a:ext uri="{FF2B5EF4-FFF2-40B4-BE49-F238E27FC236}">
                <a16:creationId xmlns:a16="http://schemas.microsoft.com/office/drawing/2014/main" id="{6077084A-1C9A-4012-8FF8-7DD845AD94AE}"/>
              </a:ext>
            </a:extLst>
          </p:cNvPr>
          <p:cNvSpPr txBox="1"/>
          <p:nvPr/>
        </p:nvSpPr>
        <p:spPr>
          <a:xfrm>
            <a:off x="3611873" y="5040127"/>
            <a:ext cx="889624" cy="276999"/>
          </a:xfrm>
          <a:prstGeom prst="rect">
            <a:avLst/>
          </a:prstGeom>
          <a:noFill/>
        </p:spPr>
        <p:txBody>
          <a:bodyPr wrap="square" rtlCol="0">
            <a:spAutoFit/>
          </a:bodyPr>
          <a:lstStyle/>
          <a:p>
            <a:r>
              <a:rPr lang="en-US" sz="1200" dirty="0"/>
              <a:t>Book info</a:t>
            </a:r>
          </a:p>
        </p:txBody>
      </p:sp>
      <p:sp>
        <p:nvSpPr>
          <p:cNvPr id="108" name="TextBox 107">
            <a:extLst>
              <a:ext uri="{FF2B5EF4-FFF2-40B4-BE49-F238E27FC236}">
                <a16:creationId xmlns:a16="http://schemas.microsoft.com/office/drawing/2014/main" id="{11C5E795-F5D9-4B32-87B8-35EF20818866}"/>
              </a:ext>
            </a:extLst>
          </p:cNvPr>
          <p:cNvSpPr txBox="1"/>
          <p:nvPr/>
        </p:nvSpPr>
        <p:spPr>
          <a:xfrm>
            <a:off x="7374148" y="4653526"/>
            <a:ext cx="889624" cy="276999"/>
          </a:xfrm>
          <a:prstGeom prst="rect">
            <a:avLst/>
          </a:prstGeom>
          <a:noFill/>
        </p:spPr>
        <p:txBody>
          <a:bodyPr wrap="square" rtlCol="0">
            <a:spAutoFit/>
          </a:bodyPr>
          <a:lstStyle/>
          <a:p>
            <a:r>
              <a:rPr lang="en-US" sz="1200" dirty="0"/>
              <a:t>Book info</a:t>
            </a:r>
          </a:p>
        </p:txBody>
      </p:sp>
      <p:pic>
        <p:nvPicPr>
          <p:cNvPr id="17" name="Picture 16">
            <a:extLst>
              <a:ext uri="{FF2B5EF4-FFF2-40B4-BE49-F238E27FC236}">
                <a16:creationId xmlns:a16="http://schemas.microsoft.com/office/drawing/2014/main" id="{299DB06C-84E7-404F-927B-E46BEC8113DA}"/>
              </a:ext>
            </a:extLst>
          </p:cNvPr>
          <p:cNvPicPr>
            <a:picLocks noChangeAspect="1"/>
          </p:cNvPicPr>
          <p:nvPr/>
        </p:nvPicPr>
        <p:blipFill>
          <a:blip r:embed="rId5"/>
          <a:stretch>
            <a:fillRect/>
          </a:stretch>
        </p:blipFill>
        <p:spPr>
          <a:xfrm>
            <a:off x="5405858" y="3452476"/>
            <a:ext cx="803950" cy="643732"/>
          </a:xfrm>
          <a:prstGeom prst="rect">
            <a:avLst/>
          </a:prstGeom>
        </p:spPr>
      </p:pic>
      <p:cxnSp>
        <p:nvCxnSpPr>
          <p:cNvPr id="48" name="Straight Arrow Connector 47">
            <a:extLst>
              <a:ext uri="{FF2B5EF4-FFF2-40B4-BE49-F238E27FC236}">
                <a16:creationId xmlns:a16="http://schemas.microsoft.com/office/drawing/2014/main" id="{4DBEEB7C-804E-AB48-B66F-7B35AE6185A4}"/>
              </a:ext>
            </a:extLst>
          </p:cNvPr>
          <p:cNvCxnSpPr>
            <a:cxnSpLocks/>
            <a:stCxn id="49" idx="2"/>
            <a:endCxn id="3" idx="0"/>
          </p:cNvCxnSpPr>
          <p:nvPr/>
        </p:nvCxnSpPr>
        <p:spPr>
          <a:xfrm>
            <a:off x="5807835" y="2636184"/>
            <a:ext cx="0" cy="4754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FFF0BD4-308B-234B-97E3-33C4DC227DE2}"/>
              </a:ext>
            </a:extLst>
          </p:cNvPr>
          <p:cNvCxnSpPr>
            <a:cxnSpLocks/>
            <a:stCxn id="25" idx="2"/>
            <a:endCxn id="70" idx="3"/>
          </p:cNvCxnSpPr>
          <p:nvPr/>
        </p:nvCxnSpPr>
        <p:spPr>
          <a:xfrm flipH="1">
            <a:off x="6316265" y="4310051"/>
            <a:ext cx="3133681" cy="17482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29D3DBC-83D5-DE4B-8897-ADC3B27393BF}"/>
              </a:ext>
            </a:extLst>
          </p:cNvPr>
          <p:cNvCxnSpPr>
            <a:cxnSpLocks/>
            <a:stCxn id="70" idx="1"/>
            <a:endCxn id="2" idx="2"/>
          </p:cNvCxnSpPr>
          <p:nvPr/>
        </p:nvCxnSpPr>
        <p:spPr>
          <a:xfrm flipH="1" flipV="1">
            <a:off x="2193544" y="4466267"/>
            <a:ext cx="2897972" cy="15920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99385CB-72F5-4A4D-9F93-31EE391F7362}"/>
              </a:ext>
            </a:extLst>
          </p:cNvPr>
          <p:cNvSpPr txBox="1"/>
          <p:nvPr/>
        </p:nvSpPr>
        <p:spPr>
          <a:xfrm>
            <a:off x="3735451" y="3307558"/>
            <a:ext cx="889624" cy="461665"/>
          </a:xfrm>
          <a:prstGeom prst="rect">
            <a:avLst/>
          </a:prstGeom>
          <a:noFill/>
        </p:spPr>
        <p:txBody>
          <a:bodyPr wrap="square" rtlCol="0">
            <a:spAutoFit/>
          </a:bodyPr>
          <a:lstStyle/>
          <a:p>
            <a:r>
              <a:rPr lang="en-US" sz="1200" dirty="0"/>
              <a:t>Book info, user data</a:t>
            </a:r>
          </a:p>
        </p:txBody>
      </p:sp>
      <p:sp>
        <p:nvSpPr>
          <p:cNvPr id="69" name="TextBox 68">
            <a:extLst>
              <a:ext uri="{FF2B5EF4-FFF2-40B4-BE49-F238E27FC236}">
                <a16:creationId xmlns:a16="http://schemas.microsoft.com/office/drawing/2014/main" id="{62BF7BAF-0FAC-EF41-BAC8-BDB33B355EC0}"/>
              </a:ext>
            </a:extLst>
          </p:cNvPr>
          <p:cNvSpPr txBox="1"/>
          <p:nvPr/>
        </p:nvSpPr>
        <p:spPr>
          <a:xfrm>
            <a:off x="7191459" y="3212412"/>
            <a:ext cx="889624" cy="461665"/>
          </a:xfrm>
          <a:prstGeom prst="rect">
            <a:avLst/>
          </a:prstGeom>
          <a:noFill/>
        </p:spPr>
        <p:txBody>
          <a:bodyPr wrap="square" rtlCol="0">
            <a:spAutoFit/>
          </a:bodyPr>
          <a:lstStyle/>
          <a:p>
            <a:r>
              <a:rPr lang="en-US" sz="1200" dirty="0"/>
              <a:t>Book info, user data</a:t>
            </a:r>
          </a:p>
        </p:txBody>
      </p:sp>
      <p:cxnSp>
        <p:nvCxnSpPr>
          <p:cNvPr id="73" name="Straight Arrow Connector 72">
            <a:extLst>
              <a:ext uri="{FF2B5EF4-FFF2-40B4-BE49-F238E27FC236}">
                <a16:creationId xmlns:a16="http://schemas.microsoft.com/office/drawing/2014/main" id="{1187AE9E-93E2-EA4E-ABD1-E38E7FDCEA27}"/>
              </a:ext>
            </a:extLst>
          </p:cNvPr>
          <p:cNvCxnSpPr>
            <a:cxnSpLocks/>
            <a:stCxn id="5" idx="1"/>
            <a:endCxn id="49" idx="3"/>
          </p:cNvCxnSpPr>
          <p:nvPr/>
        </p:nvCxnSpPr>
        <p:spPr>
          <a:xfrm flipH="1">
            <a:off x="6444336" y="1335846"/>
            <a:ext cx="1721127" cy="66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056612F-FC71-CA49-AE08-141C338A7A53}"/>
              </a:ext>
            </a:extLst>
          </p:cNvPr>
          <p:cNvPicPr>
            <a:picLocks noChangeAspect="1"/>
          </p:cNvPicPr>
          <p:nvPr/>
        </p:nvPicPr>
        <p:blipFill>
          <a:blip r:embed="rId6"/>
          <a:stretch>
            <a:fillRect/>
          </a:stretch>
        </p:blipFill>
        <p:spPr>
          <a:xfrm>
            <a:off x="5091516" y="5409420"/>
            <a:ext cx="1224749" cy="1297785"/>
          </a:xfrm>
          <a:prstGeom prst="rect">
            <a:avLst/>
          </a:prstGeom>
        </p:spPr>
      </p:pic>
    </p:spTree>
    <p:extLst>
      <p:ext uri="{BB962C8B-B14F-4D97-AF65-F5344CB8AC3E}">
        <p14:creationId xmlns:p14="http://schemas.microsoft.com/office/powerpoint/2010/main" val="263942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4" name="Rectangle 3"/>
          <p:cNvSpPr/>
          <p:nvPr/>
        </p:nvSpPr>
        <p:spPr>
          <a:xfrm>
            <a:off x="2800862" y="649988"/>
            <a:ext cx="8703277" cy="1200329"/>
          </a:xfrm>
          <a:prstGeom prst="rect">
            <a:avLst/>
          </a:prstGeom>
        </p:spPr>
        <p:txBody>
          <a:bodyPr wrap="square">
            <a:spAutoFit/>
          </a:bodyPr>
          <a:lstStyle/>
          <a:p>
            <a:r>
              <a:rPr lang="en-US" dirty="0"/>
              <a:t>Entities encapsulate enterprise-wide Critical Business Rules. An entity can be an object with methods, or it can be a set of data structures and functions. It doesn’t matter so long as the entities can be used by many different applications in the enterprise, </a:t>
            </a:r>
            <a:r>
              <a:rPr lang="en-US" dirty="0" err="1"/>
              <a:t>amd</a:t>
            </a:r>
            <a:r>
              <a:rPr lang="en-US" dirty="0"/>
              <a:t> support critical business functions independent of any specific technology.(Page 197)</a:t>
            </a:r>
          </a:p>
        </p:txBody>
      </p:sp>
      <p:graphicFrame>
        <p:nvGraphicFramePr>
          <p:cNvPr id="5" name="Table 4"/>
          <p:cNvGraphicFramePr>
            <a:graphicFrameLocks noGrp="1"/>
          </p:cNvGraphicFramePr>
          <p:nvPr>
            <p:extLst/>
          </p:nvPr>
        </p:nvGraphicFramePr>
        <p:xfrm>
          <a:off x="1602920" y="2536573"/>
          <a:ext cx="2215979" cy="2876762"/>
        </p:xfrm>
        <a:graphic>
          <a:graphicData uri="http://schemas.openxmlformats.org/drawingml/2006/table">
            <a:tbl>
              <a:tblPr firstRow="1" bandRow="1">
                <a:tableStyleId>{69012ECD-51FC-41F1-AA8D-1B2483CD663E}</a:tableStyleId>
              </a:tblPr>
              <a:tblGrid>
                <a:gridCol w="2215979">
                  <a:extLst>
                    <a:ext uri="{9D8B030D-6E8A-4147-A177-3AD203B41FA5}">
                      <a16:colId xmlns:a16="http://schemas.microsoft.com/office/drawing/2014/main" val="20000"/>
                    </a:ext>
                  </a:extLst>
                </a:gridCol>
              </a:tblGrid>
              <a:tr h="773642">
                <a:tc>
                  <a:txBody>
                    <a:bodyPr/>
                    <a:lstStyle/>
                    <a:p>
                      <a:pPr algn="ctr"/>
                      <a:r>
                        <a:rPr lang="en-US" dirty="0"/>
                        <a:t>Books</a:t>
                      </a:r>
                    </a:p>
                  </a:txBody>
                  <a:tcPr/>
                </a:tc>
                <a:extLst>
                  <a:ext uri="{0D108BD9-81ED-4DB2-BD59-A6C34878D82A}">
                    <a16:rowId xmlns:a16="http://schemas.microsoft.com/office/drawing/2014/main" val="10000"/>
                  </a:ext>
                </a:extLst>
              </a:tr>
              <a:tr h="773642">
                <a:tc>
                  <a:txBody>
                    <a:bodyPr/>
                    <a:lstStyle/>
                    <a:p>
                      <a:r>
                        <a:rPr lang="en-US" dirty="0"/>
                        <a:t>ISBN Number</a:t>
                      </a:r>
                    </a:p>
                    <a:p>
                      <a:r>
                        <a:rPr lang="en-US" dirty="0"/>
                        <a:t>Author</a:t>
                      </a:r>
                    </a:p>
                    <a:p>
                      <a:r>
                        <a:rPr lang="en-US" dirty="0"/>
                        <a:t>Title</a:t>
                      </a:r>
                    </a:p>
                    <a:p>
                      <a:r>
                        <a:rPr lang="en-US" dirty="0"/>
                        <a:t>Version</a:t>
                      </a:r>
                    </a:p>
                  </a:txBody>
                  <a:tcPr/>
                </a:tc>
                <a:extLst>
                  <a:ext uri="{0D108BD9-81ED-4DB2-BD59-A6C34878D82A}">
                    <a16:rowId xmlns:a16="http://schemas.microsoft.com/office/drawing/2014/main" val="10001"/>
                  </a:ext>
                </a:extLst>
              </a:tr>
              <a:tr h="773642">
                <a:tc>
                  <a:txBody>
                    <a:bodyPr/>
                    <a:lstStyle/>
                    <a:p>
                      <a:r>
                        <a:rPr lang="en-US" dirty="0"/>
                        <a:t>+</a:t>
                      </a:r>
                      <a:r>
                        <a:rPr lang="en-US" dirty="0" err="1"/>
                        <a:t>isbnSearch</a:t>
                      </a:r>
                      <a:endParaRPr lang="en-US" dirty="0"/>
                    </a:p>
                    <a:p>
                      <a:r>
                        <a:rPr lang="en-US" dirty="0"/>
                        <a:t>+</a:t>
                      </a:r>
                      <a:r>
                        <a:rPr lang="en-US" dirty="0" err="1"/>
                        <a:t>titleSearch</a:t>
                      </a:r>
                      <a:endParaRPr lang="en-US" dirty="0"/>
                    </a:p>
                    <a:p>
                      <a:r>
                        <a:rPr lang="en-US" dirty="0"/>
                        <a:t>+</a:t>
                      </a:r>
                      <a:r>
                        <a:rPr lang="en-US" dirty="0" err="1"/>
                        <a:t>authorSearch</a:t>
                      </a:r>
                      <a:endParaRPr lang="en-US"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nvPr>
        </p:nvGraphicFramePr>
        <p:xfrm>
          <a:off x="4304266" y="2536573"/>
          <a:ext cx="2483710" cy="3425402"/>
        </p:xfrm>
        <a:graphic>
          <a:graphicData uri="http://schemas.openxmlformats.org/drawingml/2006/table">
            <a:tbl>
              <a:tblPr firstRow="1" bandRow="1">
                <a:tableStyleId>{69012ECD-51FC-41F1-AA8D-1B2483CD663E}</a:tableStyleId>
              </a:tblPr>
              <a:tblGrid>
                <a:gridCol w="2483710">
                  <a:extLst>
                    <a:ext uri="{9D8B030D-6E8A-4147-A177-3AD203B41FA5}">
                      <a16:colId xmlns:a16="http://schemas.microsoft.com/office/drawing/2014/main" val="20000"/>
                    </a:ext>
                  </a:extLst>
                </a:gridCol>
              </a:tblGrid>
              <a:tr h="773642">
                <a:tc>
                  <a:txBody>
                    <a:bodyPr/>
                    <a:lstStyle/>
                    <a:p>
                      <a:pPr algn="ctr"/>
                      <a:r>
                        <a:rPr lang="en-US" dirty="0" err="1"/>
                        <a:t>BookRentalTerm</a:t>
                      </a:r>
                      <a:endParaRPr lang="en-US" dirty="0"/>
                    </a:p>
                  </a:txBody>
                  <a:tcPr/>
                </a:tc>
                <a:extLst>
                  <a:ext uri="{0D108BD9-81ED-4DB2-BD59-A6C34878D82A}">
                    <a16:rowId xmlns:a16="http://schemas.microsoft.com/office/drawing/2014/main" val="10000"/>
                  </a:ext>
                </a:extLst>
              </a:tr>
              <a:tr h="773642">
                <a:tc>
                  <a:txBody>
                    <a:bodyPr/>
                    <a:lstStyle/>
                    <a:p>
                      <a:r>
                        <a:rPr lang="en-US" dirty="0"/>
                        <a:t>ISBN</a:t>
                      </a:r>
                    </a:p>
                    <a:p>
                      <a:r>
                        <a:rPr lang="en-US" dirty="0"/>
                        <a:t>Title</a:t>
                      </a:r>
                    </a:p>
                    <a:p>
                      <a:r>
                        <a:rPr lang="en-US" baseline="0" dirty="0"/>
                        <a:t>Rental Term</a:t>
                      </a:r>
                    </a:p>
                    <a:p>
                      <a:r>
                        <a:rPr lang="en-US" baseline="0" dirty="0"/>
                        <a:t>Book Owner </a:t>
                      </a:r>
                      <a:r>
                        <a:rPr lang="en-US" baseline="0" dirty="0" err="1"/>
                        <a:t>Fn</a:t>
                      </a:r>
                      <a:r>
                        <a:rPr lang="en-US" baseline="0" dirty="0"/>
                        <a:t> + Ln </a:t>
                      </a:r>
                    </a:p>
                    <a:p>
                      <a:r>
                        <a:rPr lang="en-US" baseline="0" dirty="0"/>
                        <a:t>Rental status</a:t>
                      </a:r>
                    </a:p>
                    <a:p>
                      <a:r>
                        <a:rPr lang="en-US" baseline="0" dirty="0"/>
                        <a:t>Rental Charges</a:t>
                      </a:r>
                      <a:endParaRPr lang="en-US" dirty="0"/>
                    </a:p>
                  </a:txBody>
                  <a:tcPr/>
                </a:tc>
                <a:extLst>
                  <a:ext uri="{0D108BD9-81ED-4DB2-BD59-A6C34878D82A}">
                    <a16:rowId xmlns:a16="http://schemas.microsoft.com/office/drawing/2014/main" val="10001"/>
                  </a:ext>
                </a:extLst>
              </a:tr>
              <a:tr h="773642">
                <a:tc>
                  <a:txBody>
                    <a:bodyPr/>
                    <a:lstStyle/>
                    <a:p>
                      <a:r>
                        <a:rPr lang="en-US" dirty="0"/>
                        <a:t>+</a:t>
                      </a:r>
                      <a:r>
                        <a:rPr lang="en-US" dirty="0" err="1"/>
                        <a:t>Owner_isbnSearch</a:t>
                      </a:r>
                      <a:endParaRPr lang="en-US" dirty="0"/>
                    </a:p>
                    <a:p>
                      <a:r>
                        <a:rPr lang="en-US" dirty="0"/>
                        <a:t>+</a:t>
                      </a:r>
                      <a:r>
                        <a:rPr lang="en-US" dirty="0" err="1"/>
                        <a:t>Owner_titleSearch</a:t>
                      </a:r>
                      <a:endParaRPr lang="en-US" dirty="0"/>
                    </a:p>
                    <a:p>
                      <a:r>
                        <a:rPr lang="en-US" dirty="0"/>
                        <a:t>+</a:t>
                      </a:r>
                      <a:r>
                        <a:rPr lang="en-US" dirty="0" err="1"/>
                        <a:t>Owner_calcRentalTerm</a:t>
                      </a:r>
                      <a:endParaRPr lang="en-US" dirty="0"/>
                    </a:p>
                  </a:txBody>
                  <a:tcPr/>
                </a:tc>
                <a:extLst>
                  <a:ext uri="{0D108BD9-81ED-4DB2-BD59-A6C34878D82A}">
                    <a16:rowId xmlns:a16="http://schemas.microsoft.com/office/drawing/2014/main" val="10002"/>
                  </a:ext>
                </a:extLst>
              </a:tr>
            </a:tbl>
          </a:graphicData>
        </a:graphic>
      </p:graphicFrame>
      <p:sp>
        <p:nvSpPr>
          <p:cNvPr id="11" name="TextBox 10"/>
          <p:cNvSpPr txBox="1"/>
          <p:nvPr/>
        </p:nvSpPr>
        <p:spPr>
          <a:xfrm>
            <a:off x="1602920" y="2130816"/>
            <a:ext cx="2746649" cy="369332"/>
          </a:xfrm>
          <a:prstGeom prst="rect">
            <a:avLst/>
          </a:prstGeom>
          <a:noFill/>
        </p:spPr>
        <p:txBody>
          <a:bodyPr wrap="none" rtlCol="0">
            <a:spAutoFit/>
          </a:bodyPr>
          <a:lstStyle/>
          <a:p>
            <a:r>
              <a:rPr lang="en-US" dirty="0"/>
              <a:t>Entities from use case 1,5 7</a:t>
            </a:r>
          </a:p>
        </p:txBody>
      </p:sp>
    </p:spTree>
    <p:extLst>
      <p:ext uri="{BB962C8B-B14F-4D97-AF65-F5344CB8AC3E}">
        <p14:creationId xmlns:p14="http://schemas.microsoft.com/office/powerpoint/2010/main" val="403392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366" y="771181"/>
            <a:ext cx="961610" cy="369332"/>
          </a:xfrm>
          <a:prstGeom prst="rect">
            <a:avLst/>
          </a:prstGeom>
          <a:noFill/>
        </p:spPr>
        <p:txBody>
          <a:bodyPr wrap="none" rtlCol="0">
            <a:spAutoFit/>
          </a:bodyPr>
          <a:lstStyle/>
          <a:p>
            <a:r>
              <a:rPr lang="en-US" dirty="0"/>
              <a:t>UI layer:</a:t>
            </a:r>
          </a:p>
        </p:txBody>
      </p:sp>
      <p:sp>
        <p:nvSpPr>
          <p:cNvPr id="6" name="Rectangle 5"/>
          <p:cNvSpPr/>
          <p:nvPr/>
        </p:nvSpPr>
        <p:spPr>
          <a:xfrm>
            <a:off x="1492351" y="1398876"/>
            <a:ext cx="206015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TextBox 6"/>
          <p:cNvSpPr txBox="1"/>
          <p:nvPr/>
        </p:nvSpPr>
        <p:spPr>
          <a:xfrm>
            <a:off x="1811840" y="1561241"/>
            <a:ext cx="881523" cy="369332"/>
          </a:xfrm>
          <a:prstGeom prst="rect">
            <a:avLst/>
          </a:prstGeom>
          <a:noFill/>
        </p:spPr>
        <p:txBody>
          <a:bodyPr wrap="none" rtlCol="0">
            <a:spAutoFit/>
          </a:bodyPr>
          <a:lstStyle/>
          <a:p>
            <a:r>
              <a:rPr lang="en-US" dirty="0"/>
              <a:t>Entities</a:t>
            </a:r>
          </a:p>
        </p:txBody>
      </p:sp>
      <p:sp>
        <p:nvSpPr>
          <p:cNvPr id="8" name="Rectangle 7"/>
          <p:cNvSpPr/>
          <p:nvPr/>
        </p:nvSpPr>
        <p:spPr>
          <a:xfrm>
            <a:off x="1492351" y="2616241"/>
            <a:ext cx="206015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Box 8"/>
          <p:cNvSpPr txBox="1"/>
          <p:nvPr/>
        </p:nvSpPr>
        <p:spPr>
          <a:xfrm>
            <a:off x="1696623" y="2712504"/>
            <a:ext cx="1646605" cy="646331"/>
          </a:xfrm>
          <a:prstGeom prst="rect">
            <a:avLst/>
          </a:prstGeom>
          <a:noFill/>
        </p:spPr>
        <p:txBody>
          <a:bodyPr wrap="none" rtlCol="0">
            <a:spAutoFit/>
          </a:bodyPr>
          <a:lstStyle/>
          <a:p>
            <a:pPr algn="ctr"/>
            <a:r>
              <a:rPr lang="en-US" dirty="0"/>
              <a:t>Business rules/ </a:t>
            </a:r>
          </a:p>
          <a:p>
            <a:pPr algn="ctr"/>
            <a:r>
              <a:rPr lang="en-US" dirty="0"/>
              <a:t>use case</a:t>
            </a:r>
          </a:p>
        </p:txBody>
      </p:sp>
      <p:sp>
        <p:nvSpPr>
          <p:cNvPr id="10" name="Rectangle 9"/>
          <p:cNvSpPr/>
          <p:nvPr/>
        </p:nvSpPr>
        <p:spPr>
          <a:xfrm>
            <a:off x="1189191" y="5288514"/>
            <a:ext cx="3954529"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Box 10"/>
          <p:cNvSpPr txBox="1"/>
          <p:nvPr/>
        </p:nvSpPr>
        <p:spPr>
          <a:xfrm>
            <a:off x="2801162" y="5557671"/>
            <a:ext cx="1066318" cy="369332"/>
          </a:xfrm>
          <a:prstGeom prst="rect">
            <a:avLst/>
          </a:prstGeom>
          <a:noFill/>
        </p:spPr>
        <p:txBody>
          <a:bodyPr wrap="none" rtlCol="0">
            <a:spAutoFit/>
          </a:bodyPr>
          <a:lstStyle/>
          <a:p>
            <a:r>
              <a:rPr lang="en-US" dirty="0"/>
              <a:t>UI Access</a:t>
            </a:r>
          </a:p>
        </p:txBody>
      </p:sp>
      <p:cxnSp>
        <p:nvCxnSpPr>
          <p:cNvPr id="15" name="Straight Arrow Connector 14"/>
          <p:cNvCxnSpPr>
            <a:stCxn id="6" idx="2"/>
            <a:endCxn id="8" idx="0"/>
          </p:cNvCxnSpPr>
          <p:nvPr/>
        </p:nvCxnSpPr>
        <p:spPr>
          <a:xfrm>
            <a:off x="2522428" y="2092938"/>
            <a:ext cx="0" cy="5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234372" y="4673368"/>
            <a:ext cx="2508" cy="569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6649" y="1390896"/>
            <a:ext cx="7080421" cy="923330"/>
          </a:xfrm>
          <a:prstGeom prst="rect">
            <a:avLst/>
          </a:prstGeom>
          <a:noFill/>
        </p:spPr>
        <p:txBody>
          <a:bodyPr wrap="square" rtlCol="0">
            <a:spAutoFit/>
          </a:bodyPr>
          <a:lstStyle/>
          <a:p>
            <a:r>
              <a:rPr lang="en-US" dirty="0"/>
              <a:t>Applying the rule of Dependency, the business entities will be used by the use case to control the UI gateway access for output and input to the UI.</a:t>
            </a:r>
          </a:p>
          <a:p>
            <a:endParaRPr lang="en-US" dirty="0"/>
          </a:p>
        </p:txBody>
      </p:sp>
      <p:sp>
        <p:nvSpPr>
          <p:cNvPr id="18" name="Rectangle 17"/>
          <p:cNvSpPr/>
          <p:nvPr/>
        </p:nvSpPr>
        <p:spPr>
          <a:xfrm>
            <a:off x="408340" y="3883308"/>
            <a:ext cx="210907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Box 20"/>
          <p:cNvSpPr txBox="1"/>
          <p:nvPr/>
        </p:nvSpPr>
        <p:spPr>
          <a:xfrm>
            <a:off x="355009" y="3920215"/>
            <a:ext cx="2215735" cy="646331"/>
          </a:xfrm>
          <a:prstGeom prst="rect">
            <a:avLst/>
          </a:prstGeom>
          <a:noFill/>
        </p:spPr>
        <p:txBody>
          <a:bodyPr wrap="none" rtlCol="0">
            <a:spAutoFit/>
          </a:bodyPr>
          <a:lstStyle/>
          <a:p>
            <a:r>
              <a:rPr lang="en-US" dirty="0"/>
              <a:t>UI gateway Access for</a:t>
            </a:r>
          </a:p>
          <a:p>
            <a:r>
              <a:rPr lang="en-US" dirty="0"/>
              <a:t> use case input</a:t>
            </a:r>
          </a:p>
        </p:txBody>
      </p:sp>
      <p:cxnSp>
        <p:nvCxnSpPr>
          <p:cNvPr id="14" name="Straight Arrow Connector 13"/>
          <p:cNvCxnSpPr/>
          <p:nvPr/>
        </p:nvCxnSpPr>
        <p:spPr>
          <a:xfrm flipH="1">
            <a:off x="1811840" y="3323179"/>
            <a:ext cx="5015" cy="51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034646" y="3914870"/>
            <a:ext cx="210907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25" name="Straight Arrow Connector 24"/>
          <p:cNvCxnSpPr/>
          <p:nvPr/>
        </p:nvCxnSpPr>
        <p:spPr>
          <a:xfrm flipH="1" flipV="1">
            <a:off x="3864972" y="4639240"/>
            <a:ext cx="2508" cy="569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81194" y="3921534"/>
            <a:ext cx="2215978" cy="646331"/>
          </a:xfrm>
          <a:prstGeom prst="rect">
            <a:avLst/>
          </a:prstGeom>
        </p:spPr>
        <p:txBody>
          <a:bodyPr wrap="square">
            <a:spAutoFit/>
          </a:bodyPr>
          <a:lstStyle/>
          <a:p>
            <a:r>
              <a:rPr lang="en-US" dirty="0"/>
              <a:t>UI gateway Access for</a:t>
            </a:r>
          </a:p>
          <a:p>
            <a:r>
              <a:rPr lang="en-US" dirty="0"/>
              <a:t> use case output</a:t>
            </a:r>
          </a:p>
        </p:txBody>
      </p:sp>
      <p:cxnSp>
        <p:nvCxnSpPr>
          <p:cNvPr id="29" name="Straight Arrow Connector 28"/>
          <p:cNvCxnSpPr/>
          <p:nvPr/>
        </p:nvCxnSpPr>
        <p:spPr>
          <a:xfrm>
            <a:off x="3334321" y="3323179"/>
            <a:ext cx="0" cy="560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23440" y="2963272"/>
            <a:ext cx="1874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68547" y="2655167"/>
            <a:ext cx="2065638"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4" name="TextBox 33"/>
          <p:cNvSpPr txBox="1"/>
          <p:nvPr/>
        </p:nvSpPr>
        <p:spPr>
          <a:xfrm>
            <a:off x="5831453" y="2712504"/>
            <a:ext cx="1939826" cy="646331"/>
          </a:xfrm>
          <a:prstGeom prst="rect">
            <a:avLst/>
          </a:prstGeom>
          <a:noFill/>
        </p:spPr>
        <p:txBody>
          <a:bodyPr wrap="none" rtlCol="0">
            <a:spAutoFit/>
          </a:bodyPr>
          <a:lstStyle/>
          <a:p>
            <a:r>
              <a:rPr lang="en-US" dirty="0"/>
              <a:t>Database gateway </a:t>
            </a:r>
          </a:p>
          <a:p>
            <a:endParaRPr lang="en-US" dirty="0"/>
          </a:p>
        </p:txBody>
      </p:sp>
    </p:spTree>
    <p:extLst>
      <p:ext uri="{BB962C8B-B14F-4D97-AF65-F5344CB8AC3E}">
        <p14:creationId xmlns:p14="http://schemas.microsoft.com/office/powerpoint/2010/main" val="289993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366" y="771181"/>
            <a:ext cx="1630062" cy="369332"/>
          </a:xfrm>
          <a:prstGeom prst="rect">
            <a:avLst/>
          </a:prstGeom>
          <a:noFill/>
        </p:spPr>
        <p:txBody>
          <a:bodyPr wrap="none" rtlCol="0">
            <a:spAutoFit/>
          </a:bodyPr>
          <a:lstStyle/>
          <a:p>
            <a:r>
              <a:rPr lang="en-US" dirty="0"/>
              <a:t>Database layer:</a:t>
            </a:r>
          </a:p>
        </p:txBody>
      </p:sp>
      <p:sp>
        <p:nvSpPr>
          <p:cNvPr id="6" name="Rectangle 5"/>
          <p:cNvSpPr/>
          <p:nvPr/>
        </p:nvSpPr>
        <p:spPr>
          <a:xfrm>
            <a:off x="1492351" y="1398876"/>
            <a:ext cx="206015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TextBox 6"/>
          <p:cNvSpPr txBox="1"/>
          <p:nvPr/>
        </p:nvSpPr>
        <p:spPr>
          <a:xfrm>
            <a:off x="1811840" y="1561241"/>
            <a:ext cx="1548822" cy="369332"/>
          </a:xfrm>
          <a:prstGeom prst="rect">
            <a:avLst/>
          </a:prstGeom>
          <a:noFill/>
        </p:spPr>
        <p:txBody>
          <a:bodyPr wrap="none" rtlCol="0">
            <a:spAutoFit/>
          </a:bodyPr>
          <a:lstStyle/>
          <a:p>
            <a:r>
              <a:rPr lang="en-US" dirty="0"/>
              <a:t>Business Rules</a:t>
            </a:r>
          </a:p>
        </p:txBody>
      </p:sp>
      <p:sp>
        <p:nvSpPr>
          <p:cNvPr id="8" name="Rectangle 7"/>
          <p:cNvSpPr/>
          <p:nvPr/>
        </p:nvSpPr>
        <p:spPr>
          <a:xfrm>
            <a:off x="1492351" y="2616241"/>
            <a:ext cx="206015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Box 8"/>
          <p:cNvSpPr txBox="1"/>
          <p:nvPr/>
        </p:nvSpPr>
        <p:spPr>
          <a:xfrm>
            <a:off x="1550007" y="2712504"/>
            <a:ext cx="1939826" cy="369332"/>
          </a:xfrm>
          <a:prstGeom prst="rect">
            <a:avLst/>
          </a:prstGeom>
          <a:noFill/>
        </p:spPr>
        <p:txBody>
          <a:bodyPr wrap="none" rtlCol="0">
            <a:spAutoFit/>
          </a:bodyPr>
          <a:lstStyle/>
          <a:p>
            <a:pPr algn="ctr"/>
            <a:r>
              <a:rPr lang="en-US" dirty="0"/>
              <a:t>Database gateway </a:t>
            </a:r>
          </a:p>
        </p:txBody>
      </p:sp>
      <p:sp>
        <p:nvSpPr>
          <p:cNvPr id="10" name="Rectangle 9"/>
          <p:cNvSpPr/>
          <p:nvPr/>
        </p:nvSpPr>
        <p:spPr>
          <a:xfrm>
            <a:off x="1492351" y="3915697"/>
            <a:ext cx="2060154"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Box 10"/>
          <p:cNvSpPr txBox="1"/>
          <p:nvPr/>
        </p:nvSpPr>
        <p:spPr>
          <a:xfrm>
            <a:off x="1521440" y="4078062"/>
            <a:ext cx="1734770" cy="369332"/>
          </a:xfrm>
          <a:prstGeom prst="rect">
            <a:avLst/>
          </a:prstGeom>
          <a:noFill/>
        </p:spPr>
        <p:txBody>
          <a:bodyPr wrap="none" rtlCol="0">
            <a:spAutoFit/>
          </a:bodyPr>
          <a:lstStyle/>
          <a:p>
            <a:r>
              <a:rPr lang="en-US" dirty="0"/>
              <a:t>Database Access</a:t>
            </a:r>
          </a:p>
        </p:txBody>
      </p:sp>
      <p:sp>
        <p:nvSpPr>
          <p:cNvPr id="12" name="Rectangle 11"/>
          <p:cNvSpPr/>
          <p:nvPr/>
        </p:nvSpPr>
        <p:spPr>
          <a:xfrm>
            <a:off x="4052439" y="3915697"/>
            <a:ext cx="1965302" cy="694061"/>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3" name="TextBox 12"/>
          <p:cNvSpPr txBox="1"/>
          <p:nvPr/>
        </p:nvSpPr>
        <p:spPr>
          <a:xfrm>
            <a:off x="4081528" y="4078062"/>
            <a:ext cx="1834156" cy="369332"/>
          </a:xfrm>
          <a:prstGeom prst="rect">
            <a:avLst/>
          </a:prstGeom>
          <a:noFill/>
        </p:spPr>
        <p:txBody>
          <a:bodyPr wrap="none" rtlCol="0">
            <a:spAutoFit/>
          </a:bodyPr>
          <a:lstStyle/>
          <a:p>
            <a:r>
              <a:rPr lang="en-US" dirty="0"/>
              <a:t>Database: MySQL</a:t>
            </a:r>
          </a:p>
        </p:txBody>
      </p:sp>
      <p:cxnSp>
        <p:nvCxnSpPr>
          <p:cNvPr id="15" name="Straight Arrow Connector 14"/>
          <p:cNvCxnSpPr>
            <a:stCxn id="6" idx="2"/>
            <a:endCxn id="8" idx="0"/>
          </p:cNvCxnSpPr>
          <p:nvPr/>
        </p:nvCxnSpPr>
        <p:spPr>
          <a:xfrm>
            <a:off x="2522428" y="2092938"/>
            <a:ext cx="0" cy="5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519920" y="3337567"/>
            <a:ext cx="2508" cy="569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2" idx="1"/>
          </p:cNvCxnSpPr>
          <p:nvPr/>
        </p:nvCxnSpPr>
        <p:spPr>
          <a:xfrm>
            <a:off x="3552505" y="4262728"/>
            <a:ext cx="499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6649" y="1390896"/>
            <a:ext cx="7080421" cy="1477328"/>
          </a:xfrm>
          <a:prstGeom prst="rect">
            <a:avLst/>
          </a:prstGeom>
          <a:noFill/>
        </p:spPr>
        <p:txBody>
          <a:bodyPr wrap="square" rtlCol="0">
            <a:spAutoFit/>
          </a:bodyPr>
          <a:lstStyle/>
          <a:p>
            <a:r>
              <a:rPr lang="en-US" dirty="0"/>
              <a:t>Applying the rule of Dependency, the Business Rules will use the Database gateway class to load and save data. The </a:t>
            </a:r>
            <a:r>
              <a:rPr lang="en-US" dirty="0" err="1"/>
              <a:t>DataAccess</a:t>
            </a:r>
            <a:r>
              <a:rPr lang="en-US" dirty="0"/>
              <a:t> will implement the I DB gateway interface and direct the operation of the database. Any changes to the DB structure should never impact the database, however changes to the business rule should impact the database. </a:t>
            </a:r>
          </a:p>
        </p:txBody>
      </p:sp>
    </p:spTree>
    <p:extLst>
      <p:ext uri="{BB962C8B-B14F-4D97-AF65-F5344CB8AC3E}">
        <p14:creationId xmlns:p14="http://schemas.microsoft.com/office/powerpoint/2010/main" val="387766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366" y="771181"/>
            <a:ext cx="2797048" cy="369332"/>
          </a:xfrm>
          <a:prstGeom prst="rect">
            <a:avLst/>
          </a:prstGeom>
          <a:noFill/>
        </p:spPr>
        <p:txBody>
          <a:bodyPr wrap="none" rtlCol="0">
            <a:spAutoFit/>
          </a:bodyPr>
          <a:lstStyle/>
          <a:p>
            <a:r>
              <a:rPr lang="en-US" dirty="0"/>
              <a:t>Monitoring &amp; Logging layer:</a:t>
            </a:r>
          </a:p>
        </p:txBody>
      </p:sp>
      <p:sp>
        <p:nvSpPr>
          <p:cNvPr id="6" name="Rectangle 5"/>
          <p:cNvSpPr/>
          <p:nvPr/>
        </p:nvSpPr>
        <p:spPr>
          <a:xfrm>
            <a:off x="1492350" y="1398876"/>
            <a:ext cx="2548369"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TextBox 6"/>
          <p:cNvSpPr txBox="1"/>
          <p:nvPr/>
        </p:nvSpPr>
        <p:spPr>
          <a:xfrm>
            <a:off x="1811840" y="1561241"/>
            <a:ext cx="2228880" cy="369332"/>
          </a:xfrm>
          <a:prstGeom prst="rect">
            <a:avLst/>
          </a:prstGeom>
          <a:noFill/>
        </p:spPr>
        <p:txBody>
          <a:bodyPr wrap="none" rtlCol="0">
            <a:spAutoFit/>
          </a:bodyPr>
          <a:lstStyle/>
          <a:p>
            <a:r>
              <a:rPr lang="en-US" dirty="0"/>
              <a:t>Logging requirements</a:t>
            </a:r>
          </a:p>
        </p:txBody>
      </p:sp>
      <p:sp>
        <p:nvSpPr>
          <p:cNvPr id="8" name="Rectangle 7"/>
          <p:cNvSpPr/>
          <p:nvPr/>
        </p:nvSpPr>
        <p:spPr>
          <a:xfrm>
            <a:off x="1492350" y="3976338"/>
            <a:ext cx="2548368"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0" name="TextBox 19"/>
          <p:cNvSpPr txBox="1"/>
          <p:nvPr/>
        </p:nvSpPr>
        <p:spPr>
          <a:xfrm>
            <a:off x="4386649" y="1390896"/>
            <a:ext cx="7080421" cy="1477328"/>
          </a:xfrm>
          <a:prstGeom prst="rect">
            <a:avLst/>
          </a:prstGeom>
          <a:noFill/>
        </p:spPr>
        <p:txBody>
          <a:bodyPr wrap="square" rtlCol="0">
            <a:spAutoFit/>
          </a:bodyPr>
          <a:lstStyle/>
          <a:p>
            <a:r>
              <a:rPr lang="en-US" dirty="0"/>
              <a:t>Applying the rule of Dependency, the business log requirements will be used by the logging system to control the logging system interface which access the input from the system to be logged using the systems gateway for output.</a:t>
            </a:r>
          </a:p>
          <a:p>
            <a:endParaRPr lang="en-US" dirty="0"/>
          </a:p>
        </p:txBody>
      </p:sp>
      <p:sp>
        <p:nvSpPr>
          <p:cNvPr id="26" name="TextBox 25"/>
          <p:cNvSpPr txBox="1"/>
          <p:nvPr/>
        </p:nvSpPr>
        <p:spPr>
          <a:xfrm>
            <a:off x="1694223" y="4111779"/>
            <a:ext cx="1798634" cy="369332"/>
          </a:xfrm>
          <a:prstGeom prst="rect">
            <a:avLst/>
          </a:prstGeom>
          <a:noFill/>
        </p:spPr>
        <p:txBody>
          <a:bodyPr wrap="none" rtlCol="0">
            <a:spAutoFit/>
          </a:bodyPr>
          <a:lstStyle/>
          <a:p>
            <a:r>
              <a:rPr lang="en-US" dirty="0"/>
              <a:t>Logging Interface</a:t>
            </a:r>
          </a:p>
        </p:txBody>
      </p:sp>
      <p:sp>
        <p:nvSpPr>
          <p:cNvPr id="30" name="Rectangle 29"/>
          <p:cNvSpPr/>
          <p:nvPr/>
        </p:nvSpPr>
        <p:spPr>
          <a:xfrm>
            <a:off x="1319356" y="5193268"/>
            <a:ext cx="2548368"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3" name="TextBox 32"/>
          <p:cNvSpPr txBox="1"/>
          <p:nvPr/>
        </p:nvSpPr>
        <p:spPr>
          <a:xfrm>
            <a:off x="1534445" y="5347239"/>
            <a:ext cx="1602170" cy="369332"/>
          </a:xfrm>
          <a:prstGeom prst="rect">
            <a:avLst/>
          </a:prstGeom>
          <a:noFill/>
        </p:spPr>
        <p:txBody>
          <a:bodyPr wrap="none" rtlCol="0">
            <a:spAutoFit/>
          </a:bodyPr>
          <a:lstStyle/>
          <a:p>
            <a:r>
              <a:rPr lang="en-US" dirty="0"/>
              <a:t>Logging output</a:t>
            </a:r>
          </a:p>
        </p:txBody>
      </p:sp>
      <p:cxnSp>
        <p:nvCxnSpPr>
          <p:cNvPr id="13" name="Straight Arrow Connector 12"/>
          <p:cNvCxnSpPr>
            <a:cxnSpLocks/>
            <a:stCxn id="35" idx="1"/>
            <a:endCxn id="8" idx="3"/>
          </p:cNvCxnSpPr>
          <p:nvPr/>
        </p:nvCxnSpPr>
        <p:spPr>
          <a:xfrm flipH="1">
            <a:off x="4040718" y="4323369"/>
            <a:ext cx="1443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484445" y="3976338"/>
            <a:ext cx="2548368"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6" name="TextBox 35"/>
          <p:cNvSpPr txBox="1"/>
          <p:nvPr/>
        </p:nvSpPr>
        <p:spPr>
          <a:xfrm>
            <a:off x="5598018" y="4098641"/>
            <a:ext cx="1769843" cy="369332"/>
          </a:xfrm>
          <a:prstGeom prst="rect">
            <a:avLst/>
          </a:prstGeom>
          <a:noFill/>
        </p:spPr>
        <p:txBody>
          <a:bodyPr wrap="none" rtlCol="0">
            <a:spAutoFit/>
          </a:bodyPr>
          <a:lstStyle/>
          <a:p>
            <a:r>
              <a:rPr lang="en-US" dirty="0"/>
              <a:t>Systems gateway</a:t>
            </a:r>
          </a:p>
        </p:txBody>
      </p:sp>
      <p:sp>
        <p:nvSpPr>
          <p:cNvPr id="37" name="Rectangle 36"/>
          <p:cNvSpPr/>
          <p:nvPr/>
        </p:nvSpPr>
        <p:spPr>
          <a:xfrm>
            <a:off x="1492350" y="2694992"/>
            <a:ext cx="2548368"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Rectangle 21"/>
          <p:cNvSpPr/>
          <p:nvPr/>
        </p:nvSpPr>
        <p:spPr>
          <a:xfrm>
            <a:off x="1694223" y="2810374"/>
            <a:ext cx="1627753" cy="369332"/>
          </a:xfrm>
          <a:prstGeom prst="rect">
            <a:avLst/>
          </a:prstGeom>
        </p:spPr>
        <p:txBody>
          <a:bodyPr wrap="none">
            <a:spAutoFit/>
          </a:bodyPr>
          <a:lstStyle/>
          <a:p>
            <a:r>
              <a:rPr lang="en-US" dirty="0"/>
              <a:t>Logging System</a:t>
            </a:r>
          </a:p>
        </p:txBody>
      </p:sp>
      <p:cxnSp>
        <p:nvCxnSpPr>
          <p:cNvPr id="38" name="Straight Arrow Connector 37"/>
          <p:cNvCxnSpPr/>
          <p:nvPr/>
        </p:nvCxnSpPr>
        <p:spPr>
          <a:xfrm>
            <a:off x="2137235" y="2134618"/>
            <a:ext cx="0" cy="5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137235" y="3389054"/>
            <a:ext cx="0" cy="5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1" idx="1"/>
            <a:endCxn id="35" idx="3"/>
          </p:cNvCxnSpPr>
          <p:nvPr/>
        </p:nvCxnSpPr>
        <p:spPr>
          <a:xfrm flipH="1">
            <a:off x="8032813" y="4283307"/>
            <a:ext cx="1600475" cy="4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633288" y="3936276"/>
            <a:ext cx="1265371" cy="69406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2" name="TextBox 41"/>
          <p:cNvSpPr txBox="1"/>
          <p:nvPr/>
        </p:nvSpPr>
        <p:spPr>
          <a:xfrm>
            <a:off x="9815018" y="4111779"/>
            <a:ext cx="941220" cy="369332"/>
          </a:xfrm>
          <a:prstGeom prst="rect">
            <a:avLst/>
          </a:prstGeom>
          <a:noFill/>
        </p:spPr>
        <p:txBody>
          <a:bodyPr wrap="none" rtlCol="0">
            <a:spAutoFit/>
          </a:bodyPr>
          <a:lstStyle/>
          <a:p>
            <a:r>
              <a:rPr lang="en-US" dirty="0"/>
              <a:t>Systems</a:t>
            </a:r>
          </a:p>
        </p:txBody>
      </p:sp>
      <p:cxnSp>
        <p:nvCxnSpPr>
          <p:cNvPr id="43" name="Straight Arrow Connector 42"/>
          <p:cNvCxnSpPr>
            <a:cxnSpLocks/>
          </p:cNvCxnSpPr>
          <p:nvPr/>
        </p:nvCxnSpPr>
        <p:spPr>
          <a:xfrm flipV="1">
            <a:off x="2137235" y="4670400"/>
            <a:ext cx="0" cy="52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8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363</Words>
  <Application>Microsoft Macintosh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Entities</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Wood</dc:creator>
  <cp:lastModifiedBy>Alexander Wood</cp:lastModifiedBy>
  <cp:revision>9</cp:revision>
  <dcterms:created xsi:type="dcterms:W3CDTF">2018-10-13T16:24:49Z</dcterms:created>
  <dcterms:modified xsi:type="dcterms:W3CDTF">2018-10-16T00:52:10Z</dcterms:modified>
</cp:coreProperties>
</file>