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7eaed25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7eaed25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a170dc9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a170dc9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f4dd27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6f4dd27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6f4dd27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6f4dd27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r>
              <a:rPr lang="en"/>
              <a:t> Credit: https://exoplanets.nasa.gov/keplerscience/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4dc450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4dc450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7eaed25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7eaed25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Credit: https://exoplanets.nasa.gov/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7eaed2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7eaed2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54dc450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54dc450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58b32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458b32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A6470"/>
                </a:solidFill>
              </a:rPr>
              <a:t>Image Credit: NASA/Ames/JPL-Caltech/T Pyle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7eaed2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7eaed2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7eaed25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7eaed25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DADAD"/>
                </a:solidFill>
              </a:rPr>
              <a:t>Utilized Python, PostgreSQL, Tableau, Scikit, PySpark, AWS, Jupyter Notebook, and PGAdmin: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7eaed2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7eaed2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xoplanets.nasa.gov/what-is-an-exoplanet/overview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larsystem.nasa.gov/missions/kepler/in-depth/#:~:text=During%20its%20first%20six%20weeks%20of%20operation%2C%20Kepler,than%20one%20planet%20transiting%20the%20same%20star%2C%20Kepler-9." TargetMode="External"/><Relationship Id="rId4" Type="http://schemas.openxmlformats.org/officeDocument/2006/relationships/hyperlink" Target="https://www.britannica.com/biography/Johannes-Kepl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Exoplanets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Zana Brown, Kris Mbah, Pritpal Sidhu, Jake Silvester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75" y="152400"/>
            <a:ext cx="60315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" y="214550"/>
            <a:ext cx="4580100" cy="41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25" y="466325"/>
            <a:ext cx="4435674" cy="39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1210175" y="4402300"/>
            <a:ext cx="22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as Not a Planet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5851951" y="4402300"/>
            <a:ext cx="208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as Planet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Analysis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4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	Where do we go from here?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	Future Technologies at NASA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	Further Candidates/Confirmed/False Negatives Observed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	Compare Future Datasets Against Our Model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-	Improving Accuracy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	-	Advancements in </a:t>
            </a:r>
            <a:r>
              <a:rPr lang="en" sz="1500"/>
              <a:t>Academia</a:t>
            </a:r>
            <a:endParaRPr sz="15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850" y="2501825"/>
            <a:ext cx="2480450" cy="2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if a </a:t>
            </a:r>
            <a:r>
              <a:rPr lang="en"/>
              <a:t>candidate planet is indeed an exoplanet or a false positive via machine learning.</a:t>
            </a:r>
            <a:endParaRPr sz="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Utilizing machine learning to analyze NASA Exoplanets dataset to determine which model and algorithm is the best.</a:t>
            </a:r>
            <a:endParaRPr sz="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Topic was chosen based on accessibility and vast amount of data organized within the file.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-"/>
            </a:pPr>
            <a:r>
              <a:rPr lang="en"/>
              <a:t>Data is also legitimately recognized within many scientific communities internationally.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Exoplanet?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An </a:t>
            </a:r>
            <a:r>
              <a:rPr lang="en" u="sng">
                <a:solidFill>
                  <a:schemeClr val="hlink"/>
                </a:solidFill>
                <a:hlinkClick r:id="rId3"/>
              </a:rPr>
              <a:t>exoplanet</a:t>
            </a:r>
            <a:r>
              <a:rPr lang="en">
                <a:solidFill>
                  <a:srgbClr val="999999"/>
                </a:solidFill>
              </a:rPr>
              <a:t> is any planet beyond our solar system. Most orbit other stars, but free-floating exoplanets, called rogue planets, orbit the galactic center and are untethered to any star.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Exoplanets come in a wide variety of sizes, from gas giants larger than Jupiter to small, rocky planets about as big around as Earth or Mars.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900" y="3654475"/>
            <a:ext cx="59721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Kepler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Spacecraft</a:t>
            </a:r>
            <a:r>
              <a:rPr lang="en">
                <a:solidFill>
                  <a:srgbClr val="999999"/>
                </a:solidFill>
              </a:rPr>
              <a:t> designed and launched in March 2009, designed to discover Earth-like planets orbiting other stars in the Milky Way.</a:t>
            </a:r>
            <a:endParaRPr sz="6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Named after German astronomer </a:t>
            </a:r>
            <a:r>
              <a:rPr lang="en" u="sng">
                <a:solidFill>
                  <a:schemeClr val="hlink"/>
                </a:solidFill>
                <a:hlinkClick r:id="rId4"/>
              </a:rPr>
              <a:t>Johannes Kepler (1571- 1630)</a:t>
            </a:r>
            <a:r>
              <a:rPr lang="en">
                <a:solidFill>
                  <a:srgbClr val="999999"/>
                </a:solidFill>
              </a:rPr>
              <a:t>, that discovered three laws of planetary motion.</a:t>
            </a:r>
            <a:endParaRPr sz="600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999999"/>
              </a:buClr>
              <a:buSzPts val="1800"/>
              <a:buChar char="-"/>
            </a:pPr>
            <a:r>
              <a:rPr lang="en">
                <a:solidFill>
                  <a:srgbClr val="999999"/>
                </a:solidFill>
              </a:rPr>
              <a:t>Intent was for the spacecraft to function for three years, but successfully completed a nine year mission discovering over 2,600 planets including those that could possibly sustain life forms.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	Sourced from NASA Exoplanet Archive: Planetary Systems Composite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Raw data extracted from “Planetary Systems Composite Data”. Then converted to a csv file with </a:t>
            </a:r>
            <a:r>
              <a:rPr lang="en"/>
              <a:t>about</a:t>
            </a:r>
            <a:r>
              <a:rPr lang="en"/>
              <a:t> 33,000 </a:t>
            </a:r>
            <a:r>
              <a:rPr lang="en"/>
              <a:t>rows and 300 columns that was cleaned and converted (Mockup Model).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“KOI Table (Cumulative list) was used as the raw data as “KEPLER_DATA.csv”. File contained about 9,600 rows and 150 columns. Cleaned data was then convert to “CLEAN_KEPLER_DATA.csv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Kepler data chosen based on the confirmed, false negative, and candidate planets to assist in our training and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	How can we use machine learning to automate the process of confirming a candidate planet as a real exoplanet or false positive?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	How accurate can we make the algorithm above?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725" y="2442100"/>
            <a:ext cx="3358550" cy="25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Tools and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-	Utilized supervised logistic regression which entails (binomial logistic regression), which which was </a:t>
            </a:r>
            <a:r>
              <a:rPr lang="en"/>
              <a:t>concluded</a:t>
            </a:r>
            <a:r>
              <a:rPr lang="en"/>
              <a:t> to be the best </a:t>
            </a:r>
            <a:r>
              <a:rPr lang="en"/>
              <a:t>method</a:t>
            </a:r>
            <a:r>
              <a:rPr lang="en"/>
              <a:t> of analysis due to data type. (ie conversion of booleens)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T</a:t>
            </a:r>
            <a:r>
              <a:rPr lang="en"/>
              <a:t>he provided Kepler data was separated into two groups or tables, one with the “Confirmed” or “False Positive” planets (verified_df) and a another table for all the “Candidate” planets (unverified_df).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	The model was trained and tested </a:t>
            </a:r>
            <a:r>
              <a:rPr lang="en"/>
              <a:t>using the “</a:t>
            </a:r>
            <a:r>
              <a:rPr lang="en"/>
              <a:t>verified_df” to better predict potential candidate possibilities, </a:t>
            </a:r>
            <a:r>
              <a:rPr lang="en"/>
              <a:t>with a test size of 33% providing the highest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7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77"/>
              <a:t>-	The </a:t>
            </a:r>
            <a:r>
              <a:rPr lang="en" sz="2477"/>
              <a:t>Dashboard was created in Tableau to add interactivity that may not have been otherwise found in powerpoint or Google Slides based on the subject of our dataset.</a:t>
            </a:r>
            <a:endParaRPr sz="2477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77"/>
              <a:t>-	The Database was created utilizing Jupyter Notebook and Python to generate csv files of </a:t>
            </a:r>
            <a:r>
              <a:rPr lang="en" sz="2477"/>
              <a:t>verified</a:t>
            </a:r>
            <a:r>
              <a:rPr lang="en" sz="2477"/>
              <a:t> and unverified planets.</a:t>
            </a:r>
            <a:endParaRPr sz="2477"/>
          </a:p>
          <a:p>
            <a:pPr indent="-30331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77"/>
              <a:t>The schema for both csv </a:t>
            </a:r>
            <a:r>
              <a:rPr lang="en" sz="2477"/>
              <a:t>files</a:t>
            </a:r>
            <a:r>
              <a:rPr lang="en" sz="2477"/>
              <a:t> were scripted to PGAdmin through PostGreSQL. Thus creating the two localized tables.</a:t>
            </a:r>
            <a:endParaRPr sz="2477"/>
          </a:p>
          <a:p>
            <a:pPr indent="-30331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77"/>
              <a:t>The csv files were then added to the Amazon Web Services server and scripted into PGAdmin through PySpark adding both unverified and verified datasets into the localized tables.</a:t>
            </a:r>
            <a:endParaRPr sz="2477"/>
          </a:p>
          <a:p>
            <a:pPr indent="-30331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77"/>
              <a:t>Both tables were joined through a PostgreSQL script.</a:t>
            </a:r>
            <a:endParaRPr sz="2477"/>
          </a:p>
          <a:p>
            <a:pPr indent="-303313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477"/>
              <a:t>Resulting joined tables were connected to the model </a:t>
            </a:r>
            <a:r>
              <a:rPr lang="en" sz="2477"/>
              <a:t>through Python in the</a:t>
            </a:r>
            <a:r>
              <a:rPr lang="en" sz="2477"/>
              <a:t> Jupyter Notebook.</a:t>
            </a:r>
            <a:endParaRPr sz="247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000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	A Logistic Regression model was used due to the focus on predicting a binary outcome. Our model accuracy score was 84.3 percent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	Model prediction was based on nine key metrics: Number of planets in a system, planet’s radius, equilibrium temperature and orbit time, star’s radius, temperature, surface mass, gravity, and the ratio in size between the star and planet.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	Created two dataframes: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-Verified: False Positive (0) and True Positive(1)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-Unverified: Candidate (2).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-	Advantages to logistic regression: Easy to interpret and higher training efficiency.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-	Disadvantage to logistic regression: Assumption of linearity between independent and dependent variables. May lead to overfitting.</a:t>
            </a:r>
            <a:endParaRPr sz="17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450" y="2460875"/>
            <a:ext cx="3321550" cy="11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