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27"/>
  </p:notesMasterIdLst>
  <p:sldIdLst>
    <p:sldId id="266" r:id="rId2"/>
    <p:sldId id="275" r:id="rId3"/>
    <p:sldId id="276" r:id="rId4"/>
    <p:sldId id="277" r:id="rId5"/>
    <p:sldId id="278" r:id="rId6"/>
    <p:sldId id="280" r:id="rId7"/>
    <p:sldId id="279" r:id="rId8"/>
    <p:sldId id="265" r:id="rId9"/>
    <p:sldId id="270" r:id="rId10"/>
    <p:sldId id="271" r:id="rId11"/>
    <p:sldId id="267" r:id="rId12"/>
    <p:sldId id="269" r:id="rId13"/>
    <p:sldId id="268" r:id="rId14"/>
    <p:sldId id="272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73" r:id="rId25"/>
    <p:sldId id="274" r:id="rId26"/>
  </p:sldIdLst>
  <p:sldSz cx="10080625" cy="7559675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9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1352D-F32E-4FD7-B298-464189D28DDD}" type="datetimeFigureOut">
              <a:rPr lang="pl-PL" smtClean="0"/>
              <a:t>20.12.2015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9D0AF-8CCB-4533-9B50-1F9E55D347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503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ienko/job_finder/blob/master/ui/src/app/authentication/services/authInterceptor.service.j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ienko/job_finder/blob/master/ui/src/app/authentication/services/authInterceptor.service.js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Kod przedstawiony na slajdzie znajduje</a:t>
            </a:r>
            <a:r>
              <a:rPr lang="pl-PL" baseline="0" dirty="0" smtClean="0"/>
              <a:t> się w Repozytorium.</a:t>
            </a:r>
          </a:p>
          <a:p>
            <a:r>
              <a:rPr lang="pl-PL" baseline="0" dirty="0" smtClean="0"/>
              <a:t>Plik jest dostępny pod adresem: </a:t>
            </a:r>
            <a:r>
              <a:rPr lang="pl-PL" dirty="0" smtClean="0">
                <a:hlinkClick r:id="rId3"/>
              </a:rPr>
              <a:t>https://github.com/psienko/job_finder/blob/master/ui/src/app/authentication/services/authInterceptor.service.js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9D0AF-8CCB-4533-9B50-1F9E55D3476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09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Kod przedstawiony na slajdzie znajduje</a:t>
            </a:r>
            <a:r>
              <a:rPr lang="pl-PL" baseline="0" dirty="0" smtClean="0"/>
              <a:t> się w Repozytorium.</a:t>
            </a:r>
          </a:p>
          <a:p>
            <a:r>
              <a:rPr lang="pl-PL" baseline="0" dirty="0" smtClean="0"/>
              <a:t>Plik jest dostępny pod adresem: </a:t>
            </a:r>
            <a:r>
              <a:rPr lang="pl-PL" dirty="0" smtClean="0">
                <a:hlinkClick r:id="rId3"/>
              </a:rPr>
              <a:t>https://github.com/psienko/job_finder/blob/master/ui/src/app/authentication/services/authInterceptor.service.js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9D0AF-8CCB-4533-9B50-1F9E55D3476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758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4014" y="1"/>
            <a:ext cx="4165258" cy="7559676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869" y="1007958"/>
            <a:ext cx="7658725" cy="3845167"/>
          </a:xfrm>
        </p:spPr>
        <p:txBody>
          <a:bodyPr anchor="b">
            <a:normAutofit/>
          </a:bodyPr>
          <a:lstStyle>
            <a:lvl1pPr algn="r">
              <a:defRPr sz="5952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3770" y="4853124"/>
            <a:ext cx="6352826" cy="1504143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76157" y="6743230"/>
            <a:ext cx="945304" cy="402483"/>
          </a:xfrm>
        </p:spPr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4914" y="6743230"/>
            <a:ext cx="3979155" cy="402483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2966" y="6743230"/>
            <a:ext cx="453628" cy="402483"/>
          </a:xfrm>
        </p:spPr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  <p:sp>
        <p:nvSpPr>
          <p:cNvPr id="23" name="Freeform 12"/>
          <p:cNvSpPr/>
          <p:nvPr/>
        </p:nvSpPr>
        <p:spPr bwMode="auto">
          <a:xfrm>
            <a:off x="224014" y="4157821"/>
            <a:ext cx="399025" cy="99746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17789" y="4262817"/>
            <a:ext cx="68255" cy="89247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9027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2" y="5217107"/>
            <a:ext cx="8285858" cy="624724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3323" y="1027481"/>
            <a:ext cx="6803171" cy="34888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582" y="5841831"/>
            <a:ext cx="8285858" cy="544226"/>
          </a:xfrm>
        </p:spPr>
        <p:txBody>
          <a:bodyPr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588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4" y="755967"/>
            <a:ext cx="8285858" cy="3359856"/>
          </a:xfrm>
        </p:spPr>
        <p:txBody>
          <a:bodyPr anchor="ctr">
            <a:normAutofit/>
          </a:bodyPr>
          <a:lstStyle>
            <a:lvl1pPr algn="ctr">
              <a:defRPr sz="3527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4787794"/>
            <a:ext cx="8285859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034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8720" y="95132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280" y="3107865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84" y="755969"/>
            <a:ext cx="7688477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1943" y="3779836"/>
            <a:ext cx="7310358" cy="41998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8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2" y="4787794"/>
            <a:ext cx="8285858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991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5" y="3647098"/>
            <a:ext cx="8285856" cy="1619080"/>
          </a:xfrm>
        </p:spPr>
        <p:txBody>
          <a:bodyPr anchor="b">
            <a:normAutofit/>
          </a:bodyPr>
          <a:lstStyle>
            <a:lvl1pPr algn="r">
              <a:defRPr sz="3527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5266178"/>
            <a:ext cx="8285857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443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8720" y="95132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280" y="3107865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84" y="755969"/>
            <a:ext cx="7688477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7584" y="4283816"/>
            <a:ext cx="8285857" cy="979958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64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5263774"/>
            <a:ext cx="8285857" cy="1119952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1635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5" y="755969"/>
            <a:ext cx="8285858" cy="300637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7583" y="3863834"/>
            <a:ext cx="8285859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8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4787794"/>
            <a:ext cx="8285859" cy="1595931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6106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513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9279" y="755968"/>
            <a:ext cx="1464163" cy="562775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7584" y="755968"/>
            <a:ext cx="6632633" cy="5627758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706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34" y="503979"/>
            <a:ext cx="8493860" cy="2183906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734" y="2939874"/>
            <a:ext cx="8493860" cy="3673812"/>
          </a:xfrm>
        </p:spPr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613" y="6733130"/>
            <a:ext cx="945304" cy="402483"/>
          </a:xfrm>
        </p:spPr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4707" y="6733130"/>
            <a:ext cx="5858886" cy="402483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38" y="6733130"/>
            <a:ext cx="471656" cy="402483"/>
          </a:xfrm>
        </p:spPr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40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524" y="2939872"/>
            <a:ext cx="7386070" cy="2601541"/>
          </a:xfrm>
        </p:spPr>
        <p:txBody>
          <a:bodyPr anchor="b"/>
          <a:lstStyle>
            <a:lvl1pPr algn="r">
              <a:defRPr sz="4409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0528" y="5541414"/>
            <a:ext cx="7386066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0758" y="6741835"/>
            <a:ext cx="455836" cy="402483"/>
          </a:xfrm>
        </p:spPr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17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34" y="755969"/>
            <a:ext cx="8493860" cy="1931916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2733" y="2939874"/>
            <a:ext cx="4122976" cy="3713339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3618" y="2939873"/>
            <a:ext cx="4122976" cy="368925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935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661" y="2930540"/>
            <a:ext cx="3810321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582" y="3676591"/>
            <a:ext cx="4048398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0427" y="2939874"/>
            <a:ext cx="3823015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5042" y="3676591"/>
            <a:ext cx="4048398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909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2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052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3" y="1763924"/>
            <a:ext cx="2935259" cy="1511935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1903" y="755968"/>
            <a:ext cx="5161538" cy="5627759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583" y="3275859"/>
            <a:ext cx="2935259" cy="2015913"/>
          </a:xfrm>
        </p:spPr>
        <p:txBody>
          <a:bodyPr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530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269" y="1931916"/>
            <a:ext cx="4487641" cy="1511935"/>
          </a:xfrm>
        </p:spPr>
        <p:txBody>
          <a:bodyPr anchor="b">
            <a:normAutofit/>
          </a:bodyPr>
          <a:lstStyle>
            <a:lvl1pPr algn="ctr">
              <a:defRPr sz="3086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81093" y="1007957"/>
            <a:ext cx="2713491" cy="5039783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6269" y="3443851"/>
            <a:ext cx="4487641" cy="2015913"/>
          </a:xfrm>
        </p:spPr>
        <p:txBody>
          <a:bodyPr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554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350396" cy="7559676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2734" y="503979"/>
            <a:ext cx="8493860" cy="21839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735" y="2939874"/>
            <a:ext cx="8493859" cy="3700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12433" y="6741835"/>
            <a:ext cx="9453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0527" y="6741835"/>
            <a:ext cx="585888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0758" y="6741835"/>
            <a:ext cx="45583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457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503972" rtl="0" eaLnBrk="1" latinLnBrk="0" hangingPunct="1">
        <a:spcBef>
          <a:spcPct val="0"/>
        </a:spcBef>
        <a:buNone/>
        <a:defRPr sz="440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rello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Aplikacje Internetowe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223768" y="5930486"/>
            <a:ext cx="6352826" cy="1504143"/>
          </a:xfrm>
        </p:spPr>
        <p:txBody>
          <a:bodyPr/>
          <a:lstStyle/>
          <a:p>
            <a:r>
              <a:rPr lang="pl-PL" dirty="0" smtClean="0"/>
              <a:t>Daniel Skóra</a:t>
            </a:r>
          </a:p>
          <a:p>
            <a:r>
              <a:rPr lang="pl-PL" dirty="0" smtClean="0"/>
              <a:t>Przemysł Sienkowski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2523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image0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44492" y="576407"/>
            <a:ext cx="7007380" cy="66392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991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073" y="104522"/>
            <a:ext cx="6543199" cy="73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354" y="98626"/>
            <a:ext cx="7622619" cy="73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Git-</a:t>
            </a:r>
            <a:r>
              <a:rPr lang="pl-PL" dirty="0" err="1"/>
              <a:t>F</a:t>
            </a:r>
            <a:r>
              <a:rPr lang="pl-PL" dirty="0" err="1" smtClean="0"/>
              <a:t>low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6" y="2561751"/>
            <a:ext cx="10056370" cy="271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4032" y="205214"/>
            <a:ext cx="9232562" cy="1505890"/>
          </a:xfrm>
        </p:spPr>
        <p:txBody>
          <a:bodyPr/>
          <a:lstStyle/>
          <a:p>
            <a:r>
              <a:rPr lang="pl-PL" dirty="0"/>
              <a:t>Proces wytwarzania oprogramowania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8063" y="1430449"/>
            <a:ext cx="9297909" cy="6129226"/>
          </a:xfrm>
        </p:spPr>
        <p:txBody>
          <a:bodyPr>
            <a:normAutofit/>
          </a:bodyPr>
          <a:lstStyle/>
          <a:p>
            <a:pPr lvl="0" algn="just"/>
            <a:r>
              <a:rPr lang="pl-PL" dirty="0" smtClean="0"/>
              <a:t>Sprint </a:t>
            </a:r>
            <a:r>
              <a:rPr lang="pl-PL" dirty="0"/>
              <a:t>trwa 14 dni,</a:t>
            </a:r>
          </a:p>
          <a:p>
            <a:pPr lvl="0" algn="just"/>
            <a:r>
              <a:rPr lang="pl-PL" dirty="0" smtClean="0"/>
              <a:t>Sprint </a:t>
            </a:r>
            <a:r>
              <a:rPr lang="pl-PL" dirty="0"/>
              <a:t>rozpoczyna się spotkaniem planistycznym w którym uczestniczy cały Zespól </a:t>
            </a:r>
            <a:r>
              <a:rPr lang="pl-PL" dirty="0" err="1" smtClean="0"/>
              <a:t>Scrumowy</a:t>
            </a:r>
            <a:endParaRPr lang="pl-PL" dirty="0"/>
          </a:p>
          <a:p>
            <a:pPr algn="just"/>
            <a:r>
              <a:rPr lang="pl-PL" dirty="0" smtClean="0"/>
              <a:t>Zespól </a:t>
            </a:r>
            <a:r>
              <a:rPr lang="pl-PL" dirty="0"/>
              <a:t>deweloperski codziennie uczestniczy w </a:t>
            </a:r>
            <a:r>
              <a:rPr lang="pl-PL" dirty="0" err="1"/>
              <a:t>Daily</a:t>
            </a:r>
            <a:r>
              <a:rPr lang="pl-PL" dirty="0"/>
              <a:t> </a:t>
            </a:r>
            <a:r>
              <a:rPr lang="pl-PL" dirty="0" err="1"/>
              <a:t>Standupie</a:t>
            </a:r>
            <a:endParaRPr lang="pl-PL" dirty="0"/>
          </a:p>
          <a:p>
            <a:pPr lvl="0" algn="just"/>
            <a:r>
              <a:rPr lang="pl-PL" dirty="0" smtClean="0"/>
              <a:t>W </a:t>
            </a:r>
            <a:r>
              <a:rPr lang="pl-PL" dirty="0"/>
              <a:t>każdą środę </a:t>
            </a:r>
            <a:r>
              <a:rPr lang="pl-PL" dirty="0" smtClean="0"/>
              <a:t>zespół </a:t>
            </a:r>
            <a:r>
              <a:rPr lang="pl-PL" dirty="0"/>
              <a:t>deweloperski spotyka się z Product </a:t>
            </a:r>
            <a:r>
              <a:rPr lang="pl-PL" dirty="0" err="1" smtClean="0"/>
              <a:t>Owner</a:t>
            </a:r>
            <a:r>
              <a:rPr lang="pl-PL" dirty="0" smtClean="0"/>
              <a:t>-em </a:t>
            </a:r>
            <a:r>
              <a:rPr lang="pl-PL" dirty="0"/>
              <a:t>i estymuje karty w Product </a:t>
            </a:r>
            <a:r>
              <a:rPr lang="pl-PL" dirty="0" err="1" smtClean="0"/>
              <a:t>Backlogu</a:t>
            </a:r>
            <a:endParaRPr lang="pl-PL" dirty="0"/>
          </a:p>
          <a:p>
            <a:pPr lvl="0" algn="just"/>
            <a:r>
              <a:rPr lang="pl-PL" dirty="0" smtClean="0"/>
              <a:t>Sprint </a:t>
            </a:r>
            <a:r>
              <a:rPr lang="pl-PL" dirty="0"/>
              <a:t>kończy się spotkaniem podczas którego zespól prezentuje funkcjonalności przyrostu iteracji wszystkim interesariuszom (spotkanie demo) i retrospektywą zespołu w swoim zamkniętym gronie.</a:t>
            </a:r>
          </a:p>
          <a:p>
            <a:pPr algn="just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22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16000" y="2880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6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REST API autentykacja</a:t>
            </a:r>
            <a:r>
              <a:rPr lang="pl-PL" sz="44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88360" y="144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Podstawowa Autentykacja Client-Server przy użyciu sesji</a:t>
            </a:r>
            <a:endParaRPr/>
          </a:p>
        </p:txBody>
      </p:sp>
      <p:pic>
        <p:nvPicPr>
          <p:cNvPr id="112" name="Obraz 111"/>
          <p:cNvPicPr/>
          <p:nvPr/>
        </p:nvPicPr>
        <p:blipFill>
          <a:blip r:embed="rId2"/>
          <a:stretch/>
        </p:blipFill>
        <p:spPr>
          <a:xfrm>
            <a:off x="1685880" y="1440000"/>
            <a:ext cx="6110640" cy="611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6000" y="12960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Założenia </a:t>
            </a:r>
            <a:r>
              <a:rPr lang="pl-PL" sz="3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RESTfull</a:t>
            </a: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wykluczają użycie mechanizmu sesji. Każde żądanie wysyłane przez klienta powinno zawierać wszystkie niezbędne dane do pełnego zrozumienia żądania przez serwer oraz nie może korzystać z możliwości przechowywania kontekstu na serwerze.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Autentykacja oparta o wymianę tokena</a:t>
            </a:r>
            <a:endParaRPr/>
          </a:p>
        </p:txBody>
      </p:sp>
      <p:pic>
        <p:nvPicPr>
          <p:cNvPr id="115" name="Obraz 114"/>
          <p:cNvPicPr/>
          <p:nvPr/>
        </p:nvPicPr>
        <p:blipFill>
          <a:blip r:embed="rId2"/>
          <a:stretch/>
        </p:blipFill>
        <p:spPr>
          <a:xfrm>
            <a:off x="1195200" y="2044440"/>
            <a:ext cx="7804440" cy="501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Obraz 115"/>
          <p:cNvPicPr/>
          <p:nvPr/>
        </p:nvPicPr>
        <p:blipFill>
          <a:blip r:embed="rId2"/>
          <a:stretch/>
        </p:blipFill>
        <p:spPr>
          <a:xfrm>
            <a:off x="1296000" y="648000"/>
            <a:ext cx="7094880" cy="60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23900" y="76199"/>
            <a:ext cx="8852694" cy="73628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3600" dirty="0"/>
              <a:t>T</a:t>
            </a:r>
            <a:r>
              <a:rPr lang="pl-PL" sz="3600" dirty="0" smtClean="0"/>
              <a:t>emat </a:t>
            </a:r>
            <a:r>
              <a:rPr lang="pl-PL" sz="3600" dirty="0"/>
              <a:t>projektu </a:t>
            </a:r>
            <a:r>
              <a:rPr lang="pl-PL" sz="3600" dirty="0" smtClean="0"/>
              <a:t>to: </a:t>
            </a:r>
            <a:r>
              <a:rPr lang="pl-PL" sz="3600" dirty="0"/>
              <a:t>„ Giełda pracy dla studentów </a:t>
            </a:r>
            <a:r>
              <a:rPr lang="pl-PL" sz="3600" dirty="0" smtClean="0"/>
              <a:t>kontrolowana </a:t>
            </a:r>
            <a:r>
              <a:rPr lang="pl-PL" sz="3600" dirty="0"/>
              <a:t>możliwość dodawania ofert, prezentacja firm</a:t>
            </a:r>
            <a:r>
              <a:rPr lang="pl-PL" sz="3600" dirty="0" smtClean="0"/>
              <a:t>)”. </a:t>
            </a:r>
            <a:r>
              <a:rPr lang="pl-PL" sz="3600" dirty="0"/>
              <a:t>Podczas </a:t>
            </a:r>
            <a:r>
              <a:rPr lang="pl-PL" sz="3600" dirty="0" smtClean="0"/>
              <a:t>jego realizacji</a:t>
            </a:r>
            <a:r>
              <a:rPr lang="pl-PL" sz="3600" dirty="0"/>
              <a:t>  przedłożymy wymagania na zadania, będziemy </a:t>
            </a:r>
            <a:r>
              <a:rPr lang="pl-PL" sz="3600" dirty="0" smtClean="0"/>
              <a:t>tworzyć </a:t>
            </a:r>
            <a:r>
              <a:rPr lang="pl-PL" sz="3600" dirty="0"/>
              <a:t>oprogramowanie przyrostowo. Po zapoznaniu się </a:t>
            </a:r>
            <a:r>
              <a:rPr lang="pl-PL" sz="3600" dirty="0" smtClean="0"/>
              <a:t>z rynkiem open-source </a:t>
            </a:r>
            <a:r>
              <a:rPr lang="pl-PL" sz="3600" dirty="0"/>
              <a:t>użyjemy do tego </a:t>
            </a:r>
            <a:r>
              <a:rPr lang="pl-PL" sz="3600" dirty="0" smtClean="0"/>
              <a:t>niekomercyjnego narzędzia </a:t>
            </a:r>
            <a:r>
              <a:rPr lang="pl-PL" sz="3600" dirty="0"/>
              <a:t>do zarzadzania projektem: </a:t>
            </a:r>
            <a:r>
              <a:rPr lang="pl-PL" sz="3600" u="sng" dirty="0">
                <a:hlinkClick r:id="rId2"/>
              </a:rPr>
              <a:t>http://trello.com/</a:t>
            </a:r>
            <a:r>
              <a:rPr lang="pl-PL" sz="3600" dirty="0"/>
              <a:t>  i </a:t>
            </a:r>
            <a:r>
              <a:rPr lang="pl-PL" sz="3600" dirty="0" smtClean="0"/>
              <a:t>rozpiszemy </a:t>
            </a:r>
            <a:r>
              <a:rPr lang="pl-PL" sz="3600" dirty="0"/>
              <a:t>w nim </a:t>
            </a:r>
            <a:r>
              <a:rPr lang="pl-PL" sz="3600" dirty="0" smtClean="0"/>
              <a:t>zadania </a:t>
            </a:r>
            <a:r>
              <a:rPr lang="pl-PL" sz="3600" dirty="0"/>
              <a:t>na podstawie wymagań stawianej </a:t>
            </a:r>
            <a:r>
              <a:rPr lang="pl-PL" sz="3600" dirty="0" smtClean="0"/>
              <a:t>naszej </a:t>
            </a:r>
            <a:r>
              <a:rPr lang="pl-PL" sz="3600" dirty="0"/>
              <a:t>aplikacji. </a:t>
            </a:r>
          </a:p>
        </p:txBody>
      </p:sp>
    </p:spTree>
    <p:extLst>
      <p:ext uri="{BB962C8B-B14F-4D97-AF65-F5344CB8AC3E}">
        <p14:creationId xmlns:p14="http://schemas.microsoft.com/office/powerpoint/2010/main" val="261372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Przykład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04000" y="1375920"/>
            <a:ext cx="8927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REQUEST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POST http://jobfinder-prz.herokuapp.com/api/v1/auth/sign_in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HEADERS: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Content-</a:t>
            </a:r>
            <a:r>
              <a:rPr lang="pl-PL" sz="3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type</a:t>
            </a: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l-PL" sz="3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application</a:t>
            </a: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/json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CONTENT: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     "email": "test@test.com",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     "</a:t>
            </a:r>
            <a:r>
              <a:rPr lang="pl-PL" sz="3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password</a:t>
            </a: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": "</a:t>
            </a:r>
            <a:r>
              <a:rPr lang="pl-PL" sz="3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haslo</a:t>
            </a: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Przykład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4823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RESPONSE 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status 200 (OK)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HEADERS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Access-</a:t>
            </a:r>
            <a:r>
              <a:rPr lang="pl-PL" sz="2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Token</a:t>
            </a:r>
            <a:r>
              <a:rPr lang="pl-PL" sz="2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 YIk10xWq_FhSOxrK5Es5ww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Token-Type</a:t>
            </a:r>
            <a:r>
              <a:rPr lang="pl-PL" sz="2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 </a:t>
            </a:r>
            <a:r>
              <a:rPr lang="pl-PL" sz="2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Bearer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Client: 83zCs71WTf3Bo9JwfFVBvQ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Expiry</a:t>
            </a:r>
            <a:r>
              <a:rPr lang="pl-PL" sz="2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 1451136103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Uid</a:t>
            </a:r>
            <a:r>
              <a:rPr lang="pl-PL" sz="2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 test@test.com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dirty="0"/>
          </a:p>
        </p:txBody>
      </p:sp>
      <p:sp>
        <p:nvSpPr>
          <p:cNvPr id="121" name="CustomShape 3"/>
          <p:cNvSpPr/>
          <p:nvPr/>
        </p:nvSpPr>
        <p:spPr>
          <a:xfrm>
            <a:off x="5112000" y="1692000"/>
            <a:ext cx="4535640" cy="47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CONTENT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"data": {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"id": 2,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provider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": "email",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uid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": "test@test.com",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"name": "John",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lastname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": "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Doe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",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"role": "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advertiser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",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phone_number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": "1321313",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nickname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": "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johnd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",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"image": null,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"email": "test@test.com"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Front-end side 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144000" y="1769040"/>
            <a:ext cx="9575640" cy="550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Przed </a:t>
            </a:r>
            <a:r>
              <a:rPr lang="pl-PL" sz="32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żądaniem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endParaRPr dirty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request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config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) {</a:t>
            </a: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config.headers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config.headers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|| {};</a:t>
            </a: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authData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localStorageService.get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('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authorizationData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');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(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authData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) {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config.headers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['Access-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Token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'] =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authData.accessToken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config.headers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['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Token-Type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'] =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authData.tokenType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config.headers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['Client'] =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authData.client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config.headers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['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Expiry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'] =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authData.expiry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config.headers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['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Uid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'] =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authData.uid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}</a:t>
            </a: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return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config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}</a:t>
            </a: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32360" y="33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Front-end side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04000" y="1131840"/>
            <a:ext cx="9071280" cy="62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Bezpośrednio po odpowiedzi z </a:t>
            </a:r>
            <a:r>
              <a:rPr lang="pl-PL" sz="32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serwera</a:t>
            </a:r>
          </a:p>
          <a:p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) {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(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response.status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=== 200) {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authData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localStorageService.get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('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authorizationData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');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accessToken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response.headers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('Access-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Token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');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tokenType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response.headers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('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Token-Type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');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client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response.headers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('Client');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expiry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response.headers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('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Expiry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');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uid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response.headers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('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Uid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');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(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authData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&amp;&amp;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accessToken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&amp;&amp;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tokenType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&amp;&amp;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client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&amp;&amp;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expiry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&amp;&amp;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uid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) {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localStorageService.set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('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authorizationData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', {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accessToken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accessToken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tokenType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tokenType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client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client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expiry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expiry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uid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uid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, email: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uid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created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new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Date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().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getTime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(),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userName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authData.userName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//response.data.name + " " +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response.data.lastname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  });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}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}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return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64" y="2556485"/>
            <a:ext cx="7294479" cy="4869609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007" y="180519"/>
            <a:ext cx="7410595" cy="1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8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1253" y="0"/>
            <a:ext cx="8493860" cy="1439501"/>
          </a:xfrm>
        </p:spPr>
        <p:txBody>
          <a:bodyPr/>
          <a:lstStyle/>
          <a:p>
            <a:r>
              <a:rPr lang="pl-PL" dirty="0" smtClean="0"/>
              <a:t>Narzędzia i </a:t>
            </a:r>
            <a:r>
              <a:rPr lang="pl-PL" dirty="0" err="1" smtClean="0"/>
              <a:t>frameworki</a:t>
            </a:r>
            <a:endParaRPr lang="pl-PL" dirty="0"/>
          </a:p>
        </p:txBody>
      </p:sp>
      <p:pic>
        <p:nvPicPr>
          <p:cNvPr id="1026" name="Picture 2" descr="https://upload.wikimedia.org/wikipedia/en/thumb/e/e9/Ruby_on_Rails.svg/791px-Ruby_on_Rail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710" y="1294646"/>
            <a:ext cx="2615304" cy="33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de-maven.com/img/angular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189" y="530982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162" y="5297770"/>
            <a:ext cx="575940" cy="128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bower.io/img/bower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72" y="5459985"/>
            <a:ext cx="1230564" cy="10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raw.githubusercontent.com/BrowserSync/browsersync.github.io/master/img/logo-g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782" y="5342290"/>
            <a:ext cx="1899604" cy="119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82734" y="152400"/>
            <a:ext cx="8493860" cy="73152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l-PL" b="1" dirty="0" smtClean="0"/>
              <a:t>Wymagania:</a:t>
            </a:r>
            <a:endParaRPr lang="pl-PL" b="1" dirty="0"/>
          </a:p>
          <a:p>
            <a:pPr lvl="0" algn="just"/>
            <a:r>
              <a:rPr lang="pl-PL" dirty="0"/>
              <a:t>Użytkownik będzie miał możliwość </a:t>
            </a:r>
            <a:r>
              <a:rPr lang="pl-PL" dirty="0" smtClean="0"/>
              <a:t>rejestracji i zalogowania </a:t>
            </a:r>
            <a:r>
              <a:rPr lang="pl-PL" dirty="0"/>
              <a:t>się</a:t>
            </a:r>
          </a:p>
          <a:p>
            <a:pPr lvl="0" algn="just"/>
            <a:r>
              <a:rPr lang="pl-PL" dirty="0"/>
              <a:t>Użytkownik z odpowiednimi uprawnieniami będzie mógł dodawać ogłoszenia</a:t>
            </a:r>
          </a:p>
          <a:p>
            <a:pPr lvl="0" algn="just"/>
            <a:r>
              <a:rPr lang="pl-PL" dirty="0"/>
              <a:t>Użytkownik będzie mógł mieć stronę domową (prezentacja firmy)</a:t>
            </a:r>
          </a:p>
          <a:p>
            <a:pPr lvl="0" algn="just"/>
            <a:r>
              <a:rPr lang="pl-PL" dirty="0"/>
              <a:t>Administrator będzie miał możliwość kontroli nad dodawanymi ofertami</a:t>
            </a:r>
          </a:p>
          <a:p>
            <a:pPr lvl="0" algn="just"/>
            <a:r>
              <a:rPr lang="pl-PL" dirty="0"/>
              <a:t>Niezalogowany użytkownik będzie miał możliwość wyszukiwania ofert według ustalonych kryteriów (stanowisko/nazwa zawodu, </a:t>
            </a:r>
            <a:r>
              <a:rPr lang="pl-PL" dirty="0" err="1"/>
              <a:t>tag</a:t>
            </a:r>
            <a:r>
              <a:rPr lang="pl-PL" dirty="0"/>
              <a:t>, nazwa pracodawcy)</a:t>
            </a:r>
          </a:p>
          <a:p>
            <a:pPr lvl="0" algn="just"/>
            <a:r>
              <a:rPr lang="pl-PL" dirty="0"/>
              <a:t>Subskrypcje mailowe. (wg stanowisko/nazwa zawodu, </a:t>
            </a:r>
            <a:r>
              <a:rPr lang="pl-PL" dirty="0" err="1"/>
              <a:t>tag</a:t>
            </a:r>
            <a:r>
              <a:rPr lang="pl-PL" dirty="0"/>
              <a:t>, nazwa pracodawcy ) </a:t>
            </a:r>
          </a:p>
          <a:p>
            <a:pPr lvl="0" algn="just"/>
            <a:r>
              <a:rPr lang="pl-PL" dirty="0"/>
              <a:t>Możliwość dodawania ogłoszeń w formacie graficznym (jpg, </a:t>
            </a:r>
            <a:r>
              <a:rPr lang="pl-PL" dirty="0" err="1"/>
              <a:t>png</a:t>
            </a:r>
            <a:r>
              <a:rPr lang="pl-PL" dirty="0"/>
              <a:t>,...) oraz pdf.</a:t>
            </a:r>
          </a:p>
          <a:p>
            <a:pPr lvl="0" algn="just"/>
            <a:r>
              <a:rPr lang="pl-PL" dirty="0"/>
              <a:t>Niezalogowany użytkownik będzie miał możliwość wysyłania swoich zgłoszeń w ramach oferty pracy wraz z </a:t>
            </a:r>
            <a:r>
              <a:rPr lang="pl-PL" dirty="0" err="1"/>
              <a:t>uploadowaniem</a:t>
            </a:r>
            <a:r>
              <a:rPr lang="pl-PL" dirty="0"/>
              <a:t> swojego CV bezpośrednio przez formularz kontaktowy na stronie ogłoszenia</a:t>
            </a:r>
          </a:p>
          <a:p>
            <a:pPr algn="just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00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82734" y="104775"/>
            <a:ext cx="8493860" cy="131445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pl-PL" dirty="0" smtClean="0"/>
              <a:t>Zadanie: Użytkownik </a:t>
            </a:r>
            <a:r>
              <a:rPr lang="pl-PL" dirty="0"/>
              <a:t>będzie miał możliwość rejestracji i zalogowania </a:t>
            </a:r>
            <a:r>
              <a:rPr lang="pl-PL" dirty="0" smtClean="0"/>
              <a:t>się przedstawiliśmy w </a:t>
            </a:r>
            <a:r>
              <a:rPr lang="pl-PL" dirty="0" err="1" smtClean="0"/>
              <a:t>trello</a:t>
            </a:r>
            <a:r>
              <a:rPr lang="pl-PL" dirty="0" smtClean="0"/>
              <a:t> następująco:</a:t>
            </a:r>
          </a:p>
          <a:p>
            <a:pPr marL="0" lvl="0" indent="0">
              <a:buNone/>
            </a:pPr>
            <a:r>
              <a:rPr lang="pl-PL" b="1" dirty="0" smtClean="0"/>
              <a:t>API:</a:t>
            </a:r>
            <a:endParaRPr lang="pl-PL" b="1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85" y="1051765"/>
            <a:ext cx="6551557" cy="64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20809" y="120474"/>
            <a:ext cx="8493860" cy="622476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UI: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12" y="1152525"/>
            <a:ext cx="7293632" cy="511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29595" y="76200"/>
            <a:ext cx="7081044" cy="923925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API: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b="67680"/>
          <a:stretch/>
        </p:blipFill>
        <p:spPr>
          <a:xfrm>
            <a:off x="1329595" y="1332275"/>
            <a:ext cx="6847619" cy="18776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3"/>
          <a:srcRect b="56660"/>
          <a:stretch/>
        </p:blipFill>
        <p:spPr>
          <a:xfrm>
            <a:off x="1329595" y="4894546"/>
            <a:ext cx="6800000" cy="1972979"/>
          </a:xfrm>
          <a:prstGeom prst="rect">
            <a:avLst/>
          </a:prstGeom>
        </p:spPr>
      </p:pic>
      <p:sp>
        <p:nvSpPr>
          <p:cNvPr id="6" name="Symbol zastępczy zawartości 2"/>
          <p:cNvSpPr txBox="1">
            <a:spLocks/>
          </p:cNvSpPr>
          <p:nvPr/>
        </p:nvSpPr>
        <p:spPr>
          <a:xfrm>
            <a:off x="1377214" y="3542075"/>
            <a:ext cx="7081044" cy="923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14982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6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18954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20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22925" indent="-314982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8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0904" indent="-188989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76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04876" indent="-188989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71844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75815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779787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283758" indent="-251986" algn="l" defTabSz="503972" rtl="0" eaLnBrk="1" latinLnBrk="0" hangingPunct="1">
              <a:spcBef>
                <a:spcPct val="20000"/>
              </a:spcBef>
              <a:spcAft>
                <a:spcPts val="661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43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pl-PL" dirty="0" smtClean="0"/>
              <a:t>UI: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94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82734" y="333375"/>
            <a:ext cx="8493860" cy="7067550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 smtClean="0"/>
              <a:t>Rozpisywanie wszystkich zadań w ten sposób pozwoliło nam jednocześnie pracować nad tym samym zadaniem niezależnie od siebie. Często projekt i zespół który ma go realizować wymaga specjalnego podejścia jeśli chodzi o rozpisywanie zadań i nie da się tutaj wyznaczyć odgórnych standardów.</a:t>
            </a:r>
          </a:p>
          <a:p>
            <a:pPr marL="0" indent="0" algn="just">
              <a:buNone/>
            </a:pPr>
            <a:r>
              <a:rPr lang="pl-PL" dirty="0" smtClean="0"/>
              <a:t>Zastosowaliśmy również podejście pracy z repozytorium z wykorzystaniem git-</a:t>
            </a:r>
            <a:r>
              <a:rPr lang="pl-PL" dirty="0" err="1" smtClean="0"/>
              <a:t>flow</a:t>
            </a:r>
            <a:r>
              <a:rPr lang="pl-PL" dirty="0" smtClean="0"/>
              <a:t> które to wspiera tworzenie dużej ilości </a:t>
            </a:r>
            <a:r>
              <a:rPr lang="pl-PL" dirty="0" err="1" smtClean="0"/>
              <a:t>branch</a:t>
            </a:r>
            <a:r>
              <a:rPr lang="pl-PL" dirty="0" smtClean="0"/>
              <a:t>-y na każdą funkcjonalność. Każdy programista tworzy swojego Feature </a:t>
            </a:r>
            <a:r>
              <a:rPr lang="pl-PL" dirty="0" err="1" smtClean="0"/>
              <a:t>brancha</a:t>
            </a:r>
            <a:r>
              <a:rPr lang="pl-PL" dirty="0" smtClean="0"/>
              <a:t> z </a:t>
            </a:r>
            <a:r>
              <a:rPr lang="pl-PL" dirty="0" err="1" smtClean="0"/>
              <a:t>brancha</a:t>
            </a:r>
            <a:r>
              <a:rPr lang="pl-PL" dirty="0" smtClean="0"/>
              <a:t> </a:t>
            </a:r>
            <a:r>
              <a:rPr lang="pl-PL" dirty="0" err="1" smtClean="0"/>
              <a:t>develop</a:t>
            </a:r>
            <a:r>
              <a:rPr lang="pl-PL" dirty="0" smtClean="0"/>
              <a:t> na którym znajduje się aktualna wersja developerska. Działające wersje aplikacji znajdują się na </a:t>
            </a:r>
            <a:r>
              <a:rPr lang="pl-PL" dirty="0" err="1" smtClean="0"/>
              <a:t>branch</a:t>
            </a:r>
            <a:r>
              <a:rPr lang="pl-PL" dirty="0" smtClean="0"/>
              <a:t>-u master.  Na rynku istnieje wiele narzędzi wspierające taką prace z git-em </a:t>
            </a:r>
            <a:r>
              <a:rPr lang="pl-PL" dirty="0" err="1" smtClean="0"/>
              <a:t>jedym</a:t>
            </a:r>
            <a:r>
              <a:rPr lang="pl-PL" dirty="0" smtClean="0"/>
              <a:t> z nich jest darmowe narzędzie </a:t>
            </a:r>
            <a:r>
              <a:rPr lang="pl-PL" dirty="0" err="1" smtClean="0"/>
              <a:t>SourceTree</a:t>
            </a:r>
            <a:r>
              <a:rPr lang="pl-PL" dirty="0" smtClean="0"/>
              <a:t> które w dużym stopniu upraszcza proces tworzenia i </a:t>
            </a:r>
            <a:r>
              <a:rPr lang="pl-PL" dirty="0" err="1" smtClean="0"/>
              <a:t>merge-wania</a:t>
            </a:r>
            <a:r>
              <a:rPr lang="pl-PL" dirty="0" smtClean="0"/>
              <a:t> </a:t>
            </a:r>
            <a:r>
              <a:rPr lang="pl-PL" dirty="0" err="1" smtClean="0"/>
              <a:t>branch</a:t>
            </a:r>
            <a:r>
              <a:rPr lang="pl-PL" dirty="0" smtClean="0"/>
              <a:t>-y.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41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831407" y="0"/>
            <a:ext cx="6996512" cy="2183906"/>
          </a:xfrm>
        </p:spPr>
        <p:txBody>
          <a:bodyPr/>
          <a:lstStyle/>
          <a:p>
            <a:r>
              <a:rPr lang="pl-PL" dirty="0" smtClean="0"/>
              <a:t>Sposób pracy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462" y="1595932"/>
            <a:ext cx="8638403" cy="55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5390" y="368177"/>
            <a:ext cx="9723421" cy="2183906"/>
          </a:xfrm>
        </p:spPr>
        <p:txBody>
          <a:bodyPr/>
          <a:lstStyle/>
          <a:p>
            <a:r>
              <a:rPr lang="pl-PL" dirty="0"/>
              <a:t>W ramach poszczególnych kart </a:t>
            </a:r>
            <a:r>
              <a:rPr lang="pl-PL" dirty="0" smtClean="0"/>
              <a:t>możemy: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82734" y="1901228"/>
            <a:ext cx="8493860" cy="4712458"/>
          </a:xfrm>
        </p:spPr>
        <p:txBody>
          <a:bodyPr>
            <a:normAutofit/>
          </a:bodyPr>
          <a:lstStyle/>
          <a:p>
            <a:r>
              <a:rPr lang="pl-PL" dirty="0" smtClean="0"/>
              <a:t>dodać </a:t>
            </a:r>
            <a:r>
              <a:rPr lang="pl-PL" dirty="0"/>
              <a:t>opis</a:t>
            </a:r>
          </a:p>
          <a:p>
            <a:r>
              <a:rPr lang="pl-PL" dirty="0"/>
              <a:t>napisać komentarz</a:t>
            </a:r>
          </a:p>
          <a:p>
            <a:r>
              <a:rPr lang="pl-PL" dirty="0"/>
              <a:t>tagować za pomocą kolorów i krótkich opisów</a:t>
            </a:r>
          </a:p>
          <a:p>
            <a:r>
              <a:rPr lang="pl-PL" dirty="0"/>
              <a:t>określać termin (deadline)</a:t>
            </a:r>
          </a:p>
          <a:p>
            <a:r>
              <a:rPr lang="pl-PL" dirty="0"/>
              <a:t>głosować na daną kartę</a:t>
            </a:r>
          </a:p>
          <a:p>
            <a:r>
              <a:rPr lang="pl-PL" dirty="0"/>
              <a:t>dodawać </a:t>
            </a:r>
            <a:r>
              <a:rPr lang="pl-PL" dirty="0" err="1" smtClean="0"/>
              <a:t>checklisty</a:t>
            </a:r>
            <a:r>
              <a:rPr lang="pl-PL" dirty="0" smtClean="0"/>
              <a:t> </a:t>
            </a:r>
            <a:r>
              <a:rPr lang="pl-PL" dirty="0"/>
              <a:t>oraz pliki pochodzące bezpośrednio z naszego komputera, jak i serwisów takich jak </a:t>
            </a:r>
            <a:r>
              <a:rPr lang="pl-PL" i="1" dirty="0" err="1"/>
              <a:t>Dropbox</a:t>
            </a:r>
            <a:endParaRPr lang="pl-PL" i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5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8409</TotalTime>
  <Words>834</Words>
  <Application>Microsoft Office PowerPoint</Application>
  <PresentationFormat>Niestandardowy</PresentationFormat>
  <Paragraphs>129</Paragraphs>
  <Slides>25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1" baseType="lpstr">
      <vt:lpstr>Arial</vt:lpstr>
      <vt:lpstr>Calibri</vt:lpstr>
      <vt:lpstr>Corbel</vt:lpstr>
      <vt:lpstr>Courier New</vt:lpstr>
      <vt:lpstr>StarSymbol</vt:lpstr>
      <vt:lpstr>Paralaksa</vt:lpstr>
      <vt:lpstr>Aplikacje Internetowe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Sposób pracy</vt:lpstr>
      <vt:lpstr>W ramach poszczególnych kart możemy: </vt:lpstr>
      <vt:lpstr>Prezentacja programu PowerPoint</vt:lpstr>
      <vt:lpstr>Prezentacja programu PowerPoint</vt:lpstr>
      <vt:lpstr>Prezentacja programu PowerPoint</vt:lpstr>
      <vt:lpstr>Git-Flow</vt:lpstr>
      <vt:lpstr>Proces wytwarzania oprogramowania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Narzędzia i frameworki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Daniel Skóra</dc:creator>
  <cp:lastModifiedBy>Daniel Skóra</cp:lastModifiedBy>
  <cp:revision>22</cp:revision>
  <dcterms:created xsi:type="dcterms:W3CDTF">2015-12-12T13:01:49Z</dcterms:created>
  <dcterms:modified xsi:type="dcterms:W3CDTF">2015-12-20T12:47:53Z</dcterms:modified>
  <dc:language>pl-PL</dc:language>
</cp:coreProperties>
</file>