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5" r:id="rId5"/>
    <p:sldId id="266" r:id="rId6"/>
    <p:sldId id="269" r:id="rId7"/>
    <p:sldId id="257" r:id="rId8"/>
    <p:sldId id="258" r:id="rId9"/>
    <p:sldId id="259" r:id="rId10"/>
    <p:sldId id="260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7" d="100"/>
          <a:sy n="67" d="100"/>
        </p:scale>
        <p:origin x="-73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5274" y="2386196"/>
            <a:ext cx="4148137" cy="1371417"/>
          </a:xfrm>
        </p:spPr>
        <p:txBody>
          <a:bodyPr>
            <a:normAutofit/>
          </a:bodyPr>
          <a:lstStyle/>
          <a:p>
            <a:r>
              <a:rPr lang="ro-RO" sz="3600" dirty="0" smtClean="0"/>
              <a:t>T</a:t>
            </a:r>
            <a:r>
              <a:rPr lang="vi-VN" sz="3600" dirty="0" smtClean="0"/>
              <a:t>raficul </a:t>
            </a:r>
            <a:r>
              <a:rPr lang="vi-VN" sz="3600" dirty="0"/>
              <a:t>de ființe umane </a:t>
            </a:r>
            <a:r>
              <a:rPr lang="ro-RO" sz="3600" dirty="0" smtClean="0"/>
              <a:t/>
            </a:r>
            <a:br>
              <a:rPr lang="ro-RO" sz="3600" dirty="0" smtClean="0"/>
            </a:br>
            <a:r>
              <a:rPr lang="vi-VN" sz="3600" dirty="0" smtClean="0"/>
              <a:t>și </a:t>
            </a:r>
            <a:r>
              <a:rPr lang="vi-VN" sz="3600" dirty="0"/>
              <a:t>organe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2350" y="4714874"/>
            <a:ext cx="4962525" cy="1728787"/>
          </a:xfrm>
        </p:spPr>
        <p:txBody>
          <a:bodyPr>
            <a:noAutofit/>
          </a:bodyPr>
          <a:lstStyle/>
          <a:p>
            <a:pPr algn="ctr"/>
            <a:r>
              <a:rPr lang="vi-VN" sz="1800" dirty="0"/>
              <a:t>Proiect realizat </a:t>
            </a:r>
            <a:r>
              <a:rPr lang="vi-VN" sz="1800" dirty="0" smtClean="0"/>
              <a:t>de:</a:t>
            </a:r>
            <a:r>
              <a:rPr lang="ro-RO" sz="1800" dirty="0" smtClean="0"/>
              <a:t> </a:t>
            </a:r>
          </a:p>
          <a:p>
            <a:pPr algn="ctr"/>
            <a:r>
              <a:rPr lang="vi-VN" sz="1800" dirty="0" smtClean="0"/>
              <a:t>Constantinescu</a:t>
            </a:r>
            <a:r>
              <a:rPr lang="ro-RO" sz="1800" dirty="0" smtClean="0"/>
              <a:t> </a:t>
            </a:r>
            <a:r>
              <a:rPr lang="vi-VN" sz="1800" dirty="0" smtClean="0"/>
              <a:t>Carmen-Andreea</a:t>
            </a:r>
          </a:p>
          <a:p>
            <a:pPr algn="ctr"/>
            <a:r>
              <a:rPr lang="vi-VN" sz="1800" dirty="0" smtClean="0"/>
              <a:t>Profesor </a:t>
            </a:r>
            <a:r>
              <a:rPr lang="vi-VN" sz="1800" dirty="0"/>
              <a:t>coordonator: </a:t>
            </a:r>
            <a:r>
              <a:rPr lang="vi-VN" sz="1800" dirty="0" smtClean="0"/>
              <a:t>Cărăușu Claudia</a:t>
            </a:r>
          </a:p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Poți evita să devii o victima?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o-RO" sz="3000" b="1" dirty="0" smtClean="0">
                <a:solidFill>
                  <a:schemeClr val="tx1">
                    <a:lumMod val="85000"/>
                  </a:schemeClr>
                </a:solidFill>
              </a:rPr>
              <a:t>DA, poți! Cum?</a:t>
            </a:r>
          </a:p>
          <a:p>
            <a:pPr lvl="0"/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Dacă ți s-a făcut o propunere, n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u </a:t>
            </a:r>
            <a:r>
              <a:rPr lang="vi-VN" sz="2400" dirty="0">
                <a:solidFill>
                  <a:schemeClr val="tx1">
                    <a:lumMod val="85000"/>
                  </a:schemeClr>
                </a:solidFill>
              </a:rPr>
              <a:t>fi 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naiv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V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erifică </a:t>
            </a:r>
            <a:r>
              <a:rPr lang="vi-VN" sz="2400" dirty="0">
                <a:solidFill>
                  <a:schemeClr val="tx1">
                    <a:lumMod val="85000"/>
                  </a:schemeClr>
                </a:solidFill>
              </a:rPr>
              <a:t>în detaliu orice ofertă primită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!</a:t>
            </a:r>
            <a:endParaRPr lang="ro-RO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0"/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Refuzi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promisiunile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verbale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angajare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indiferent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daca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ele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vin de la rude,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cunoscuti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sau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“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prieteni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lvl="0"/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Dacă pleci undeva, lasă cât mai multe informții familiei.</a:t>
            </a:r>
          </a:p>
          <a:p>
            <a:pPr lvl="0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Nu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semnezi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un contract in care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sunt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trecute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“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alte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tipuri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activitati”sau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“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toate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activitatile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cererea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angajatorului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” etc.</a:t>
            </a:r>
          </a:p>
          <a:p>
            <a:pPr lvl="0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Nu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semnezi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documente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contracte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daca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nu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intelegi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limba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in care au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fost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redactate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lvl="0"/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Nu te lăsa abordat de necunoscuți.</a:t>
            </a:r>
          </a:p>
          <a:p>
            <a:pPr lvl="0"/>
            <a:endParaRPr lang="en-US" sz="2400" dirty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Cui te poţi adresa pentru a ajuta o victimă a traficului de persoane?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287" y="3048000"/>
            <a:ext cx="5723713" cy="3117850"/>
          </a:xfrm>
        </p:spPr>
        <p:txBody>
          <a:bodyPr>
            <a:normAutofit/>
          </a:bodyPr>
          <a:lstStyle/>
          <a:p>
            <a:pPr marL="68263" indent="0">
              <a:lnSpc>
                <a:spcPct val="80000"/>
              </a:lnSpc>
              <a:buNone/>
            </a:pPr>
            <a:r>
              <a:rPr lang="vi-VN" sz="2400" b="1" dirty="0">
                <a:solidFill>
                  <a:schemeClr val="tx1">
                    <a:lumMod val="85000"/>
                  </a:schemeClr>
                </a:solidFill>
                <a:sym typeface="Webdings"/>
              </a:rPr>
              <a:t></a:t>
            </a:r>
            <a:r>
              <a:rPr lang="vi-VN" sz="2400" b="1" dirty="0">
                <a:solidFill>
                  <a:schemeClr val="tx1">
                    <a:lumMod val="85000"/>
                  </a:schemeClr>
                </a:solidFill>
              </a:rPr>
              <a:t>Poliţiei</a:t>
            </a:r>
            <a:endParaRPr lang="ro-RO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68263" indent="0">
              <a:lnSpc>
                <a:spcPct val="80000"/>
              </a:lnSpc>
              <a:buNone/>
            </a:pPr>
            <a:endParaRPr lang="ro-RO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525463" indent="-457200">
              <a:lnSpc>
                <a:spcPct val="80000"/>
              </a:lnSpc>
              <a:buFont typeface="Wingdings" pitchFamily="2" charset="2"/>
              <a:buChar char="("/>
            </a:pPr>
            <a:r>
              <a:rPr lang="vi-VN" sz="2400" b="1" dirty="0">
                <a:solidFill>
                  <a:schemeClr val="tx1">
                    <a:lumMod val="85000"/>
                  </a:schemeClr>
                </a:solidFill>
              </a:rPr>
              <a:t>Liniei Telverde 0 800 800 678</a:t>
            </a:r>
            <a:endParaRPr lang="ro-RO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68263" indent="0">
              <a:lnSpc>
                <a:spcPct val="80000"/>
              </a:lnSpc>
              <a:buNone/>
            </a:pPr>
            <a:endParaRPr lang="ro-RO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68263" indent="0">
              <a:lnSpc>
                <a:spcPct val="80000"/>
              </a:lnSpc>
              <a:buNone/>
            </a:pPr>
            <a:r>
              <a:rPr lang="vi-VN" sz="2400" b="1" dirty="0">
                <a:solidFill>
                  <a:schemeClr val="tx1">
                    <a:lumMod val="85000"/>
                  </a:schemeClr>
                </a:solidFill>
                <a:sym typeface="Webdings"/>
              </a:rPr>
              <a:t></a:t>
            </a:r>
            <a:r>
              <a:rPr lang="ro-RO" sz="2400" b="1" dirty="0">
                <a:solidFill>
                  <a:schemeClr val="tx1">
                    <a:lumMod val="85000"/>
                  </a:schemeClr>
                </a:solidFill>
              </a:rPr>
              <a:t>O</a:t>
            </a:r>
            <a:r>
              <a:rPr lang="vi-VN" sz="2400" b="1" dirty="0">
                <a:solidFill>
                  <a:schemeClr val="tx1">
                    <a:lumMod val="85000"/>
                  </a:schemeClr>
                </a:solidFill>
              </a:rPr>
              <a:t>rganizaţiilor neguvernamentale</a:t>
            </a:r>
            <a:endParaRPr lang="ro-RO" sz="2400" b="1" dirty="0">
              <a:solidFill>
                <a:schemeClr val="tx1">
                  <a:lumMod val="85000"/>
                </a:schemeClr>
              </a:solidFill>
              <a:latin typeface="Arial Black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6191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6" y="1050925"/>
            <a:ext cx="10515600" cy="3534344"/>
          </a:xfrm>
        </p:spPr>
        <p:txBody>
          <a:bodyPr>
            <a:normAutofit/>
          </a:bodyPr>
          <a:lstStyle/>
          <a:p>
            <a:r>
              <a:rPr lang="ro-RO" sz="7200" dirty="0" smtClean="0"/>
              <a:t>Fii precaut! Informează-te!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808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Chestionar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50" y="2354262"/>
            <a:ext cx="10233800" cy="284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1.Aţi </a:t>
            </a:r>
            <a:r>
              <a:rPr lang="en-US" b="1" dirty="0" err="1"/>
              <a:t>auzit</a:t>
            </a:r>
            <a:r>
              <a:rPr lang="en-US" b="1" dirty="0"/>
              <a:t> de </a:t>
            </a:r>
            <a:r>
              <a:rPr lang="en-US" b="1" dirty="0" err="1"/>
              <a:t>traficul</a:t>
            </a:r>
            <a:r>
              <a:rPr lang="en-US" b="1" dirty="0"/>
              <a:t> de </a:t>
            </a:r>
            <a:r>
              <a:rPr lang="en-US" b="1" dirty="0" err="1"/>
              <a:t>fiinţe</a:t>
            </a:r>
            <a:r>
              <a:rPr lang="en-US" b="1" dirty="0"/>
              <a:t> </a:t>
            </a:r>
            <a:r>
              <a:rPr lang="en-US" b="1" dirty="0" err="1"/>
              <a:t>umane</a:t>
            </a:r>
            <a:r>
              <a:rPr lang="en-US" b="1" dirty="0"/>
              <a:t> 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a.Da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b.Nu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c.Nu</a:t>
            </a:r>
            <a:r>
              <a:rPr lang="en-US" dirty="0"/>
              <a:t> </a:t>
            </a:r>
            <a:r>
              <a:rPr lang="en-US" dirty="0" err="1"/>
              <a:t>ştiu</a:t>
            </a:r>
            <a:r>
              <a:rPr lang="en-US" dirty="0"/>
              <a:t>/ Nu </a:t>
            </a:r>
            <a:r>
              <a:rPr lang="en-US" dirty="0" err="1"/>
              <a:t>răspund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3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Chestionar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Dacă</a:t>
            </a:r>
            <a:r>
              <a:rPr lang="en-US" b="1" dirty="0"/>
              <a:t> da, </a:t>
            </a:r>
            <a:r>
              <a:rPr lang="en-US" b="1" dirty="0" err="1"/>
              <a:t>atunci</a:t>
            </a:r>
            <a:r>
              <a:rPr lang="en-US" b="1" dirty="0"/>
              <a:t> de </a:t>
            </a:r>
            <a:r>
              <a:rPr lang="en-US" b="1" dirty="0" err="1"/>
              <a:t>unde</a:t>
            </a:r>
            <a:r>
              <a:rPr lang="en-US" b="1" dirty="0"/>
              <a:t> </a:t>
            </a:r>
            <a:r>
              <a:rPr lang="en-US" b="1" dirty="0" err="1"/>
              <a:t>aţi</a:t>
            </a:r>
            <a:r>
              <a:rPr lang="en-US" b="1" dirty="0"/>
              <a:t> </a:t>
            </a:r>
            <a:r>
              <a:rPr lang="en-US" b="1" dirty="0" err="1" smtClean="0"/>
              <a:t>auzi</a:t>
            </a:r>
            <a:r>
              <a:rPr lang="ro-RO" b="1" dirty="0" smtClean="0"/>
              <a:t>t</a:t>
            </a:r>
            <a:r>
              <a:rPr lang="en-US" b="1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a.şcoal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b.prieteni</a:t>
            </a:r>
            <a:r>
              <a:rPr lang="en-US" dirty="0"/>
              <a:t>/</a:t>
            </a:r>
            <a:r>
              <a:rPr lang="en-US" dirty="0" err="1"/>
              <a:t>cunoştinte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c.familie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d.internet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e.afişe</a:t>
            </a:r>
            <a:r>
              <a:rPr lang="en-US" dirty="0"/>
              <a:t>/ </a:t>
            </a:r>
            <a:r>
              <a:rPr lang="en-US" dirty="0" err="1"/>
              <a:t>pliante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Chestionar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înţelegeţi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traficul</a:t>
            </a:r>
            <a:r>
              <a:rPr lang="en-US" b="1" dirty="0"/>
              <a:t> de </a:t>
            </a:r>
            <a:r>
              <a:rPr lang="en-US" b="1" dirty="0" err="1"/>
              <a:t>persoane</a:t>
            </a:r>
            <a:r>
              <a:rPr lang="en-US" b="1" dirty="0"/>
              <a:t>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a. </a:t>
            </a:r>
            <a:r>
              <a:rPr lang="en-US" dirty="0" err="1"/>
              <a:t>cerşetorie</a:t>
            </a:r>
            <a:r>
              <a:rPr lang="en-US" dirty="0"/>
              <a:t> </a:t>
            </a:r>
            <a:r>
              <a:rPr lang="en-US" dirty="0" err="1"/>
              <a:t>forţată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b. </a:t>
            </a:r>
            <a:r>
              <a:rPr lang="en-US" dirty="0" err="1"/>
              <a:t>muncă</a:t>
            </a:r>
            <a:r>
              <a:rPr lang="en-US" dirty="0"/>
              <a:t> </a:t>
            </a:r>
            <a:r>
              <a:rPr lang="en-US" dirty="0" err="1"/>
              <a:t>forţată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c. </a:t>
            </a:r>
            <a:r>
              <a:rPr lang="en-US" dirty="0" err="1"/>
              <a:t>prostituţie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privarea</a:t>
            </a:r>
            <a:r>
              <a:rPr lang="en-US" dirty="0"/>
              <a:t> </a:t>
            </a:r>
            <a:r>
              <a:rPr lang="en-US" dirty="0" err="1"/>
              <a:t>libertăţii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trafic</a:t>
            </a:r>
            <a:r>
              <a:rPr lang="en-US" dirty="0"/>
              <a:t>( </a:t>
            </a:r>
            <a:r>
              <a:rPr lang="en-US" dirty="0" err="1"/>
              <a:t>vânzarea-cumpărarea</a:t>
            </a:r>
            <a:r>
              <a:rPr lang="en-US" dirty="0"/>
              <a:t> de </a:t>
            </a:r>
            <a:r>
              <a:rPr lang="en-US" dirty="0" err="1"/>
              <a:t>persoane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f. </a:t>
            </a:r>
            <a:r>
              <a:rPr lang="en-US" dirty="0" err="1"/>
              <a:t>răpirea</a:t>
            </a:r>
            <a:r>
              <a:rPr lang="en-US" dirty="0"/>
              <a:t> de </a:t>
            </a:r>
            <a:r>
              <a:rPr lang="en-US" dirty="0" err="1" smtClean="0"/>
              <a:t>perso</a:t>
            </a:r>
            <a:r>
              <a:rPr lang="ro-RO" dirty="0" smtClean="0"/>
              <a:t>an</a:t>
            </a:r>
            <a:r>
              <a:rPr lang="en-US" dirty="0" smtClean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g.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ilegală</a:t>
            </a:r>
            <a:r>
              <a:rPr lang="en-US" dirty="0"/>
              <a:t> a </a:t>
            </a:r>
            <a:r>
              <a:rPr lang="en-US" dirty="0" err="1"/>
              <a:t>graniţei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Chestionar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categorii</a:t>
            </a:r>
            <a:r>
              <a:rPr lang="en-US" b="1" dirty="0"/>
              <a:t> de </a:t>
            </a:r>
            <a:r>
              <a:rPr lang="en-US" b="1" dirty="0" err="1"/>
              <a:t>persoane</a:t>
            </a:r>
            <a:r>
              <a:rPr lang="en-US" b="1" dirty="0"/>
              <a:t> </a:t>
            </a:r>
            <a:r>
              <a:rPr lang="en-US" b="1" dirty="0" err="1"/>
              <a:t>credeţi</a:t>
            </a:r>
            <a:r>
              <a:rPr lang="en-US" b="1" dirty="0"/>
              <a:t> </a:t>
            </a:r>
            <a:r>
              <a:rPr lang="en-US" b="1" dirty="0" err="1"/>
              <a:t>că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supuse</a:t>
            </a:r>
            <a:r>
              <a:rPr lang="en-US" b="1" dirty="0"/>
              <a:t> </a:t>
            </a:r>
            <a:r>
              <a:rPr lang="en-US" b="1" dirty="0" err="1"/>
              <a:t>traficului</a:t>
            </a:r>
            <a:r>
              <a:rPr lang="en-US" b="1" dirty="0"/>
              <a:t> de </a:t>
            </a:r>
            <a:r>
              <a:rPr lang="en-US" b="1" dirty="0" err="1"/>
              <a:t>fiinţe</a:t>
            </a:r>
            <a:r>
              <a:rPr lang="en-US" b="1" dirty="0"/>
              <a:t> </a:t>
            </a:r>
            <a:r>
              <a:rPr lang="en-US" b="1" dirty="0" err="1"/>
              <a:t>umane</a:t>
            </a:r>
            <a:r>
              <a:rPr lang="en-US" b="1" dirty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a.copiii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b.femei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c.bărbaţi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d.bătrâni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e.persoane</a:t>
            </a:r>
            <a:r>
              <a:rPr lang="en-US" dirty="0"/>
              <a:t> cu </a:t>
            </a:r>
            <a:r>
              <a:rPr lang="en-US" dirty="0" err="1"/>
              <a:t>dizabilităţi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f.alte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( care?)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8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Chestionar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6. Care </a:t>
            </a:r>
            <a:r>
              <a:rPr lang="en-US" b="1" dirty="0" err="1"/>
              <a:t>credeti</a:t>
            </a:r>
            <a:r>
              <a:rPr lang="en-US" b="1" dirty="0"/>
              <a:t> </a:t>
            </a:r>
            <a:r>
              <a:rPr lang="en-US" b="1" dirty="0" err="1"/>
              <a:t>că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cauzele</a:t>
            </a:r>
            <a:r>
              <a:rPr lang="en-US" b="1" dirty="0"/>
              <a:t> care </a:t>
            </a:r>
            <a:r>
              <a:rPr lang="en-US" b="1" dirty="0" err="1"/>
              <a:t>ar</a:t>
            </a:r>
            <a:r>
              <a:rPr lang="en-US" b="1" dirty="0"/>
              <a:t> duce la </a:t>
            </a:r>
            <a:r>
              <a:rPr lang="en-US" b="1" dirty="0" err="1"/>
              <a:t>apariţia</a:t>
            </a:r>
            <a:r>
              <a:rPr lang="en-US" b="1" dirty="0"/>
              <a:t> </a:t>
            </a:r>
            <a:r>
              <a:rPr lang="en-US" b="1" dirty="0" err="1"/>
              <a:t>victimelor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traficul</a:t>
            </a:r>
            <a:r>
              <a:rPr lang="en-US" b="1" dirty="0"/>
              <a:t> de </a:t>
            </a:r>
            <a:r>
              <a:rPr lang="en-US" b="1" dirty="0" err="1"/>
              <a:t>fiinţe</a:t>
            </a:r>
            <a:r>
              <a:rPr lang="en-US" b="1" dirty="0"/>
              <a:t> </a:t>
            </a:r>
            <a:r>
              <a:rPr lang="en-US" b="1" dirty="0" err="1"/>
              <a:t>umane</a:t>
            </a:r>
            <a:r>
              <a:rPr lang="en-US" b="1" dirty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a.Naivitatea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b.Anturajul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c.Izolarea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smtClean="0"/>
              <a:t>din/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grupul</a:t>
            </a:r>
            <a:r>
              <a:rPr lang="en-US" dirty="0"/>
              <a:t> de </a:t>
            </a:r>
            <a:r>
              <a:rPr lang="en-US" dirty="0" err="1"/>
              <a:t>prieteni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d.Lipsa</a:t>
            </a:r>
            <a:r>
              <a:rPr lang="en-US" dirty="0"/>
              <a:t> de </a:t>
            </a:r>
            <a:r>
              <a:rPr lang="en-US" dirty="0" err="1"/>
              <a:t>informare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e.Sărăcia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f.Frecventarea</a:t>
            </a:r>
            <a:r>
              <a:rPr lang="en-US" dirty="0"/>
              <a:t> </a:t>
            </a:r>
            <a:r>
              <a:rPr lang="en-US" dirty="0" err="1"/>
              <a:t>cluburilor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barurilor</a:t>
            </a:r>
            <a:r>
              <a:rPr lang="en-US" dirty="0"/>
              <a:t> de </a:t>
            </a:r>
            <a:r>
              <a:rPr lang="en-US" dirty="0" err="1"/>
              <a:t>noapte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g.Autorităţi</a:t>
            </a:r>
            <a:r>
              <a:rPr lang="en-US" dirty="0"/>
              <a:t> </a:t>
            </a:r>
            <a:r>
              <a:rPr lang="en-US" dirty="0" err="1" smtClean="0"/>
              <a:t>corupte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h. Lipsa de educație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Ce este traficul de ființe umane?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714500"/>
            <a:ext cx="4314825" cy="4748213"/>
          </a:xfrm>
        </p:spPr>
        <p:txBody>
          <a:bodyPr>
            <a:normAutofit/>
          </a:bodyPr>
          <a:lstStyle/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Exploatare sexuală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exploatare </a:t>
            </a:r>
            <a:r>
              <a:rPr lang="vi-VN" sz="2400" i="1" dirty="0">
                <a:solidFill>
                  <a:schemeClr val="tx1">
                    <a:lumMod val="85000"/>
                  </a:schemeClr>
                </a:solidFill>
              </a:rPr>
              <a:t>prin </a:t>
            </a:r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muncă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 manipulare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 abuz </a:t>
            </a:r>
            <a:r>
              <a:rPr lang="vi-VN" sz="2400" i="1" dirty="0">
                <a:solidFill>
                  <a:schemeClr val="tx1">
                    <a:lumMod val="85000"/>
                  </a:schemeClr>
                </a:solidFill>
              </a:rPr>
              <a:t>fizic şi </a:t>
            </a:r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psihic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 viol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privarea </a:t>
            </a:r>
            <a:r>
              <a:rPr lang="vi-VN" sz="2400" i="1" dirty="0">
                <a:solidFill>
                  <a:schemeClr val="tx1">
                    <a:lumMod val="85000"/>
                  </a:schemeClr>
                </a:solidFill>
              </a:rPr>
              <a:t>de </a:t>
            </a:r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libertate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vânzare </a:t>
            </a:r>
            <a:r>
              <a:rPr lang="vi-VN" sz="2400" i="1" dirty="0">
                <a:solidFill>
                  <a:schemeClr val="tx1">
                    <a:lumMod val="85000"/>
                  </a:schemeClr>
                </a:solidFill>
              </a:rPr>
              <a:t>de </a:t>
            </a:r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oameni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prelevare </a:t>
            </a:r>
            <a:r>
              <a:rPr lang="vi-VN" sz="2400" i="1" dirty="0">
                <a:solidFill>
                  <a:schemeClr val="tx1">
                    <a:lumMod val="85000"/>
                  </a:schemeClr>
                </a:solidFill>
              </a:rPr>
              <a:t>de </a:t>
            </a:r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organe</a:t>
            </a:r>
            <a:endParaRPr lang="ro-RO" sz="2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vi-VN" sz="2400" i="1" dirty="0">
                <a:solidFill>
                  <a:schemeClr val="tx1">
                    <a:lumMod val="85000"/>
                  </a:schemeClr>
                </a:solidFill>
              </a:rPr>
              <a:t> „sclavia modernă</a:t>
            </a:r>
            <a:r>
              <a:rPr lang="vi-VN" sz="2400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endParaRPr lang="ro-RO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ro-RO" sz="2400" dirty="0" smtClean="0"/>
              <a:t>	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57913" y="2191257"/>
            <a:ext cx="5343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O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inc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lcare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grav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a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drepturilor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omului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O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infractiune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î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care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victimele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sunt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tratate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ca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bunuri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o-RO" sz="2400" dirty="0" err="1" smtClean="0">
                <a:solidFill>
                  <a:schemeClr val="tx1">
                    <a:lumMod val="85000"/>
                  </a:schemeClr>
                </a:solidFill>
              </a:rPr>
              <a:t>ș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i v</a:t>
            </a:r>
            <a:r>
              <a:rPr lang="ro-RO" sz="2400" dirty="0">
                <a:solidFill>
                  <a:schemeClr val="tx1">
                    <a:lumMod val="85000"/>
                  </a:schemeClr>
                </a:solidFill>
              </a:rPr>
              <a:t>â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ndute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pentru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ob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ț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inerea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de profit;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Un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fenomen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amploare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care ne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poate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afecta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oricare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dintre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noi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4529138" y="3171826"/>
            <a:ext cx="1243012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Cum recrutează traficanții?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Anun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ț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uri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la mica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publicitate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Oferte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false 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locuri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munca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de burse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sau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stagii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practic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ă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Prezentarea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unor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pove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ș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ti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succes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sau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unor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oferte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impresionante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nejustificate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Exploatarea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unor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situa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ț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ii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vulnerabilitate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minorat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boala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psihica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mama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singura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handicap,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somaj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411480">
              <a:buFont typeface="Wingdings"/>
              <a:buChar char=""/>
              <a:defRPr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Propuneri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false de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torie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pire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Creşterea gradului de libertate a circulaţiei cetăţenilor români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031" y="2011362"/>
            <a:ext cx="10233800" cy="1303338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	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2400" dirty="0">
                <a:solidFill>
                  <a:schemeClr val="tx1">
                    <a:lumMod val="85000"/>
                  </a:schemeClr>
                </a:solidFill>
              </a:rPr>
              <a:t>dus la o creştere a vulnerabilităţii acestora în faţa unor oferte de muncă aparent mai avantajoase, în spatele cărora se ascund reţele de trafic de 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persoane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vi-VN" sz="2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886326" y="3128963"/>
            <a:ext cx="2043112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00" y="4371975"/>
            <a:ext cx="9644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E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xtrem </a:t>
            </a:r>
            <a:r>
              <a:rPr lang="vi-VN" sz="2400" dirty="0">
                <a:solidFill>
                  <a:schemeClr val="tx1">
                    <a:lumMod val="85000"/>
                  </a:schemeClr>
                </a:solidFill>
              </a:rPr>
              <a:t>de importantă diseminarea de informaţii utile către grupurile cele mai 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vulnerabile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endParaRPr lang="ro-RO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tinerii absolvenţi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 şomerii</a:t>
            </a:r>
            <a:r>
              <a:rPr lang="ro-RO" sz="2400" dirty="0" smtClean="0">
                <a:solidFill>
                  <a:schemeClr val="tx1">
                    <a:lumMod val="85000"/>
                  </a:schemeClr>
                </a:solidFill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cei </a:t>
            </a:r>
            <a:r>
              <a:rPr lang="vi-VN" sz="2400" dirty="0">
                <a:solidFill>
                  <a:schemeClr val="tx1">
                    <a:lumMod val="85000"/>
                  </a:schemeClr>
                </a:solidFill>
              </a:rPr>
              <a:t>cu risc de a-şi pierde locul de muncă. 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125</TotalTime>
  <Words>510</Words>
  <Application>Microsoft Office PowerPoint</Application>
  <PresentationFormat>Custom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Traficul de ființe umane  și organe</vt:lpstr>
      <vt:lpstr>Chestionar</vt:lpstr>
      <vt:lpstr>Chestionar</vt:lpstr>
      <vt:lpstr>Chestionar</vt:lpstr>
      <vt:lpstr>Chestionar</vt:lpstr>
      <vt:lpstr>Chestionar</vt:lpstr>
      <vt:lpstr>Ce este traficul de ființe umane?</vt:lpstr>
      <vt:lpstr>Cum recrutează traficanții?</vt:lpstr>
      <vt:lpstr>Creşterea gradului de libertate a circulaţiei cetăţenilor români</vt:lpstr>
      <vt:lpstr>Poți evita să devii o victima?</vt:lpstr>
      <vt:lpstr>Cui te poţi adresa pentru a ajuta o victimă a traficului de persoane?</vt:lpstr>
      <vt:lpstr>Fii precaut! Informează-te!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carmen</cp:lastModifiedBy>
  <cp:revision>21</cp:revision>
  <dcterms:created xsi:type="dcterms:W3CDTF">2015-09-22T16:41:35Z</dcterms:created>
  <dcterms:modified xsi:type="dcterms:W3CDTF">2017-05-29T15:29:44Z</dcterms:modified>
</cp:coreProperties>
</file>