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AF4B1DE-84A1-4B7B-9525-9156DEA6B16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4335CD-12A6-4F21-8AA8-0CDA2F101D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1440159"/>
          </a:xfrm>
        </p:spPr>
        <p:txBody>
          <a:bodyPr>
            <a:normAutofit fontScale="90000"/>
          </a:bodyPr>
          <a:lstStyle/>
          <a:p>
            <a:pPr algn="ctr"/>
            <a:r>
              <a:rPr lang="ro-MO" dirty="0"/>
              <a:t> </a:t>
            </a:r>
            <a:r>
              <a:rPr lang="ro-MO" sz="6000" b="1" dirty="0" smtClean="0">
                <a:latin typeface="Comic Sans MS" pitchFamily="66" charset="0"/>
                <a:cs typeface="Times New Roman" pitchFamily="18" charset="0"/>
              </a:rPr>
              <a:t>TRAFICUL DE FIINȚE UMANE</a:t>
            </a:r>
            <a:endParaRPr lang="en-US" sz="6000" b="1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4355976" y="3844498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O" sz="2400" dirty="0" smtClean="0">
                <a:latin typeface="Comic Sans MS" pitchFamily="66" charset="0"/>
              </a:rPr>
              <a:t>Nume: Sotir Claudia</a:t>
            </a:r>
          </a:p>
          <a:p>
            <a:r>
              <a:rPr lang="ro-MO" sz="2400" dirty="0" smtClean="0">
                <a:latin typeface="Comic Sans MS" pitchFamily="66" charset="0"/>
              </a:rPr>
              <a:t>Clasa: a X-a D</a:t>
            </a:r>
          </a:p>
          <a:p>
            <a:r>
              <a:rPr lang="ro-MO" sz="2400" dirty="0" smtClean="0">
                <a:latin typeface="Comic Sans MS" pitchFamily="66" charset="0"/>
              </a:rPr>
              <a:t>An școlar: 2016-2017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>
                <a:latin typeface="Comic Sans MS" pitchFamily="66" charset="0"/>
              </a:rPr>
              <a:t>CE ESTE TRAFICUL DE PERSOANE 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vi-VN" sz="2400" dirty="0" smtClean="0"/>
              <a:t>Traficul de persoane este Recrutarea, transportul, transferul, adăpostirea sau primirea de persoane</a:t>
            </a:r>
            <a:r>
              <a:rPr lang="ro-MO" sz="2400" dirty="0" smtClean="0">
                <a:latin typeface="Comic Sans MS" pitchFamily="66" charset="0"/>
              </a:rPr>
              <a:t> </a:t>
            </a:r>
            <a:r>
              <a:rPr lang="vi-VN" sz="2400" dirty="0" smtClean="0"/>
              <a:t>în vederea exploatării.</a:t>
            </a:r>
            <a:endParaRPr lang="ro-MO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o-MO" sz="2400" dirty="0" smtClean="0">
                <a:latin typeface="Comic Sans MS" pitchFamily="66" charset="0"/>
              </a:rPr>
              <a:t> </a:t>
            </a:r>
            <a:r>
              <a:rPr lang="vi-VN" sz="2400" dirty="0" smtClean="0"/>
              <a:t>Traficul de persoane este o industrie de miliarde de dolari pe plan internațional și a doua ca profitabilitate după traficul de droguri.</a:t>
            </a:r>
            <a:endParaRPr lang="ro-MO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err="1" smtClean="0">
                <a:latin typeface="Comic Sans MS" pitchFamily="66" charset="0"/>
              </a:rPr>
              <a:t>În</a:t>
            </a:r>
            <a:r>
              <a:rPr lang="en-US" sz="2400" dirty="0" smtClean="0">
                <a:latin typeface="Comic Sans MS" pitchFamily="66" charset="0"/>
              </a:rPr>
              <a:t> Europa, </a:t>
            </a:r>
            <a:r>
              <a:rPr lang="en-US" sz="2400" dirty="0" err="1" smtClean="0">
                <a:latin typeface="Comic Sans MS" pitchFamily="66" charset="0"/>
              </a:rPr>
              <a:t>peste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jumatate</a:t>
            </a:r>
            <a:r>
              <a:rPr lang="en-US" sz="2400" dirty="0" smtClean="0">
                <a:latin typeface="Comic Sans MS" pitchFamily="66" charset="0"/>
              </a:rPr>
              <a:t> din </a:t>
            </a:r>
            <a:r>
              <a:rPr lang="en-US" sz="2400" dirty="0" err="1" smtClean="0">
                <a:latin typeface="Comic Sans MS" pitchFamily="66" charset="0"/>
              </a:rPr>
              <a:t>victimele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traficului</a:t>
            </a:r>
            <a:r>
              <a:rPr lang="en-US" sz="2400" dirty="0" smtClean="0">
                <a:latin typeface="Comic Sans MS" pitchFamily="66" charset="0"/>
              </a:rPr>
              <a:t> de </a:t>
            </a:r>
            <a:r>
              <a:rPr lang="en-US" sz="2400" dirty="0" err="1" smtClean="0">
                <a:latin typeface="Comic Sans MS" pitchFamily="66" charset="0"/>
              </a:rPr>
              <a:t>persoane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sunt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exploatate</a:t>
            </a:r>
            <a:r>
              <a:rPr lang="en-US" sz="2400" dirty="0" smtClean="0">
                <a:latin typeface="Comic Sans MS" pitchFamily="66" charset="0"/>
              </a:rPr>
              <a:t> in </a:t>
            </a:r>
            <a:r>
              <a:rPr lang="en-US" sz="2400" dirty="0" err="1" smtClean="0">
                <a:latin typeface="Comic Sans MS" pitchFamily="66" charset="0"/>
              </a:rPr>
              <a:t>scopuri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sexuale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ro-MO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atin typeface="Comic Sans MS" pitchFamily="66" charset="0"/>
              </a:rPr>
              <a:t>În</a:t>
            </a:r>
            <a:r>
              <a:rPr lang="fr-FR" sz="2400" dirty="0" smtClean="0">
                <a:latin typeface="Comic Sans MS" pitchFamily="66" charset="0"/>
              </a:rPr>
              <a:t> 2012, </a:t>
            </a:r>
            <a:r>
              <a:rPr lang="fr-FR" sz="2400" dirty="0" err="1" smtClean="0">
                <a:latin typeface="Comic Sans MS" pitchFamily="66" charset="0"/>
              </a:rPr>
              <a:t>în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România</a:t>
            </a:r>
            <a:r>
              <a:rPr lang="fr-FR" sz="2400" dirty="0" smtClean="0">
                <a:latin typeface="Comic Sans MS" pitchFamily="66" charset="0"/>
              </a:rPr>
              <a:t> au </a:t>
            </a:r>
            <a:r>
              <a:rPr lang="fr-FR" sz="2400" dirty="0" err="1" smtClean="0">
                <a:latin typeface="Comic Sans MS" pitchFamily="66" charset="0"/>
              </a:rPr>
              <a:t>fost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înregistrate</a:t>
            </a:r>
            <a:r>
              <a:rPr lang="fr-FR" sz="2400" dirty="0" smtClean="0">
                <a:latin typeface="Comic Sans MS" pitchFamily="66" charset="0"/>
              </a:rPr>
              <a:t> 1041 de victime ale </a:t>
            </a:r>
            <a:r>
              <a:rPr lang="fr-FR" sz="2400" dirty="0" err="1" smtClean="0">
                <a:latin typeface="Comic Sans MS" pitchFamily="66" charset="0"/>
              </a:rPr>
              <a:t>traficului</a:t>
            </a:r>
            <a:r>
              <a:rPr lang="fr-FR" sz="2400" dirty="0" smtClean="0">
                <a:latin typeface="Comic Sans MS" pitchFamily="66" charset="0"/>
              </a:rPr>
              <a:t> de </a:t>
            </a:r>
            <a:r>
              <a:rPr lang="fr-FR" sz="2400" dirty="0" err="1" smtClean="0">
                <a:latin typeface="Comic Sans MS" pitchFamily="66" charset="0"/>
              </a:rPr>
              <a:t>persoane</a:t>
            </a:r>
            <a:r>
              <a:rPr lang="ro-MO" sz="2400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46420"/>
              </p:ext>
            </p:extLst>
          </p:nvPr>
        </p:nvGraphicFramePr>
        <p:xfrm>
          <a:off x="2843808" y="2924944"/>
          <a:ext cx="3129016" cy="6400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2901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latin typeface="Comic Sans MS" pitchFamily="66" charset="0"/>
                        </a:rPr>
                        <a:t>Tipuri de trafic </a:t>
                      </a:r>
                      <a:r>
                        <a:rPr lang="ro-MO" baseline="0" dirty="0" smtClean="0">
                          <a:latin typeface="Comic Sans MS" pitchFamily="66" charset="0"/>
                        </a:rPr>
                        <a:t> de persoane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4427984" y="1556792"/>
            <a:ext cx="0" cy="12241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95207"/>
              </p:ext>
            </p:extLst>
          </p:nvPr>
        </p:nvGraphicFramePr>
        <p:xfrm>
          <a:off x="3161928" y="908720"/>
          <a:ext cx="2532112" cy="514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2112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ro-MO" sz="2400" dirty="0" smtClean="0">
                          <a:latin typeface="Comic Sans MS" pitchFamily="66" charset="0"/>
                        </a:rPr>
                        <a:t>Trafic de copii</a:t>
                      </a:r>
                      <a:endParaRPr lang="en-US" sz="24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09853"/>
              </p:ext>
            </p:extLst>
          </p:nvPr>
        </p:nvGraphicFramePr>
        <p:xfrm>
          <a:off x="2987824" y="5013176"/>
          <a:ext cx="29523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ro-MO" sz="2400" dirty="0" smtClean="0">
                          <a:latin typeface="Comic Sans MS" pitchFamily="66" charset="0"/>
                        </a:rPr>
                        <a:t>Exploatare</a:t>
                      </a:r>
                      <a:r>
                        <a:rPr lang="ro-MO" sz="2400" baseline="0" dirty="0" smtClean="0">
                          <a:latin typeface="Comic Sans MS" pitchFamily="66" charset="0"/>
                        </a:rPr>
                        <a:t> sexuală</a:t>
                      </a:r>
                      <a:endParaRPr lang="en-US" sz="2400" dirty="0"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27984" y="3429000"/>
            <a:ext cx="0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28184" y="3110364"/>
            <a:ext cx="80109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59800"/>
              </p:ext>
            </p:extLst>
          </p:nvPr>
        </p:nvGraphicFramePr>
        <p:xfrm>
          <a:off x="7236296" y="2766150"/>
          <a:ext cx="1800556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556"/>
              </a:tblGrid>
              <a:tr h="806865">
                <a:tc>
                  <a:txBody>
                    <a:bodyPr/>
                    <a:lstStyle/>
                    <a:p>
                      <a:pPr algn="ctr"/>
                      <a:r>
                        <a:rPr lang="ro-MO" sz="2000" dirty="0" smtClean="0">
                          <a:latin typeface="Comic Sans MS" pitchFamily="66" charset="0"/>
                        </a:rPr>
                        <a:t>Trafic de forță</a:t>
                      </a:r>
                      <a:r>
                        <a:rPr lang="ro-MO" sz="2000" baseline="0" dirty="0" smtClean="0">
                          <a:latin typeface="Comic Sans MS" pitchFamily="66" charset="0"/>
                        </a:rPr>
                        <a:t> de muncă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712" y="316167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1933"/>
              </p:ext>
            </p:extLst>
          </p:nvPr>
        </p:nvGraphicFramePr>
        <p:xfrm>
          <a:off x="251520" y="2892936"/>
          <a:ext cx="1512168" cy="752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</a:tblGrid>
              <a:tr h="752088">
                <a:tc>
                  <a:txBody>
                    <a:bodyPr/>
                    <a:lstStyle/>
                    <a:p>
                      <a:pPr algn="ctr"/>
                      <a:r>
                        <a:rPr lang="ro-MO" sz="2000" dirty="0" smtClean="0">
                          <a:latin typeface="Comic Sans MS" pitchFamily="66" charset="0"/>
                        </a:rPr>
                        <a:t>Trafic de organe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ampanie impotriva traficului de persoane.mpg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9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403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18548" cy="5541963"/>
          </a:xfrm>
        </p:spPr>
        <p:txBody>
          <a:bodyPr>
            <a:normAutofit lnSpcReduction="10000"/>
          </a:bodyPr>
          <a:lstStyle/>
          <a:p>
            <a:r>
              <a:rPr lang="vi-VN" sz="1500" b="1" dirty="0"/>
              <a:t>1.Aţi auzit de traficul de fiinţe umane ?</a:t>
            </a:r>
            <a:endParaRPr lang="vi-VN" sz="1500" dirty="0"/>
          </a:p>
          <a:p>
            <a:r>
              <a:rPr lang="vi-VN" sz="1500" dirty="0"/>
              <a:t>a.Da 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b.Nu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c.Nu</a:t>
            </a:r>
            <a:r>
              <a:rPr lang="vi-VN" sz="1500" dirty="0"/>
              <a:t> ştiu/ Nu răspund</a:t>
            </a:r>
          </a:p>
          <a:p>
            <a:r>
              <a:rPr lang="vi-VN" sz="1500" b="1" dirty="0"/>
              <a:t>2. Dacă da, atunci de unde aţi auzi?</a:t>
            </a:r>
            <a:endParaRPr lang="vi-VN" sz="1500" dirty="0"/>
          </a:p>
          <a:p>
            <a:r>
              <a:rPr lang="vi-VN" sz="1500" dirty="0" smtClean="0"/>
              <a:t>a.şcoala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b.prieteni/cunoştinte</a:t>
            </a:r>
            <a:r>
              <a:rPr lang="vi-VN" sz="1500" dirty="0" smtClean="0"/>
              <a:t>.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c.familie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d.internet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e.afişe</a:t>
            </a:r>
            <a:r>
              <a:rPr lang="vi-VN" sz="1500" dirty="0"/>
              <a:t>/ </a:t>
            </a:r>
            <a:r>
              <a:rPr lang="vi-VN" sz="1500" dirty="0" smtClean="0"/>
              <a:t>pliante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b="1" dirty="0" smtClean="0"/>
              <a:t>3</a:t>
            </a:r>
            <a:r>
              <a:rPr lang="vi-VN" sz="1500" b="1" dirty="0"/>
              <a:t>. Ce </a:t>
            </a:r>
            <a:r>
              <a:rPr lang="vi-VN" sz="1500" b="1" dirty="0" smtClean="0"/>
              <a:t>înţele</a:t>
            </a:r>
            <a:r>
              <a:rPr lang="ro-MO" sz="1500" b="1" dirty="0" smtClean="0">
                <a:latin typeface="Comic Sans MS" pitchFamily="66" charset="0"/>
              </a:rPr>
              <a:t>g</a:t>
            </a:r>
            <a:r>
              <a:rPr lang="vi-VN" sz="1500" b="1" dirty="0" smtClean="0"/>
              <a:t>eţi</a:t>
            </a:r>
            <a:r>
              <a:rPr lang="vi-VN" sz="1500" b="1" dirty="0"/>
              <a:t> prin traficul de persoane ?</a:t>
            </a:r>
            <a:endParaRPr lang="vi-VN" sz="1500" dirty="0"/>
          </a:p>
          <a:p>
            <a:r>
              <a:rPr lang="vi-VN" sz="1500" dirty="0"/>
              <a:t> a. cerşetorie </a:t>
            </a:r>
            <a:r>
              <a:rPr lang="vi-VN" sz="1500" dirty="0" smtClean="0"/>
              <a:t>forţată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b. muncă forţată 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 smtClean="0"/>
              <a:t>c</a:t>
            </a:r>
            <a:r>
              <a:rPr lang="vi-VN" sz="1500" dirty="0"/>
              <a:t>. </a:t>
            </a:r>
            <a:r>
              <a:rPr lang="vi-VN" sz="1500" dirty="0" smtClean="0"/>
              <a:t>Prostituţie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d. privarea </a:t>
            </a:r>
            <a:r>
              <a:rPr lang="vi-VN" sz="1500" dirty="0" smtClean="0"/>
              <a:t>libertăţii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e. trafic( vânzarea-cumpărarea de persoane</a:t>
            </a:r>
            <a:r>
              <a:rPr lang="vi-VN" sz="1500" dirty="0" smtClean="0"/>
              <a:t>)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f. răpirea de </a:t>
            </a:r>
            <a:r>
              <a:rPr lang="vi-VN" sz="1500" dirty="0" smtClean="0"/>
              <a:t>persoane</a:t>
            </a:r>
            <a:endParaRPr lang="ro-MO" sz="1500" dirty="0" smtClean="0">
              <a:latin typeface="Comic Sans MS" pitchFamily="66" charset="0"/>
            </a:endParaRPr>
          </a:p>
          <a:p>
            <a:r>
              <a:rPr lang="vi-VN" sz="1500" dirty="0"/>
              <a:t> g. trecerea ilegală a graniţei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5541963"/>
          </a:xfrm>
        </p:spPr>
        <p:txBody>
          <a:bodyPr>
            <a:normAutofit fontScale="92500" lnSpcReduction="20000"/>
          </a:bodyPr>
          <a:lstStyle/>
          <a:p>
            <a:endParaRPr lang="ro-MO" dirty="0" smtClean="0"/>
          </a:p>
          <a:p>
            <a:r>
              <a:rPr lang="ro-MO" sz="1400" b="1" dirty="0">
                <a:latin typeface="Comic Sans MS" pitchFamily="66" charset="0"/>
              </a:rPr>
              <a:t>4</a:t>
            </a:r>
            <a:r>
              <a:rPr lang="vi-VN" sz="1400" b="1" dirty="0" smtClean="0"/>
              <a:t>.</a:t>
            </a:r>
            <a:r>
              <a:rPr lang="vi-VN" sz="1400" b="1" dirty="0"/>
              <a:t> Ce </a:t>
            </a:r>
            <a:r>
              <a:rPr lang="vi-VN" sz="1400" b="1" dirty="0" smtClean="0"/>
              <a:t>cate</a:t>
            </a:r>
            <a:r>
              <a:rPr lang="ro-MO" sz="1400" b="1" dirty="0" smtClean="0">
                <a:latin typeface="Comic Sans MS" pitchFamily="66" charset="0"/>
              </a:rPr>
              <a:t>g</a:t>
            </a:r>
            <a:r>
              <a:rPr lang="vi-VN" sz="1400" b="1" dirty="0" smtClean="0"/>
              <a:t>orii </a:t>
            </a:r>
            <a:r>
              <a:rPr lang="vi-VN" sz="1400" b="1" dirty="0"/>
              <a:t>de persoane credeţi că sunt mai supuse traficului de </a:t>
            </a:r>
            <a:r>
              <a:rPr lang="vi-VN" sz="1400" b="1" dirty="0" smtClean="0"/>
              <a:t>fiinţe</a:t>
            </a:r>
            <a:r>
              <a:rPr lang="ro-MO" sz="1400" b="1" dirty="0" smtClean="0">
                <a:latin typeface="Comic Sans MS" pitchFamily="66" charset="0"/>
              </a:rPr>
              <a:t> </a:t>
            </a:r>
            <a:r>
              <a:rPr lang="vi-VN" sz="1400" b="1" dirty="0" smtClean="0"/>
              <a:t>umane?</a:t>
            </a:r>
            <a:endParaRPr lang="ro-MO" sz="1400" b="1" dirty="0" smtClean="0">
              <a:latin typeface="Comic Sans MS" pitchFamily="66" charset="0"/>
            </a:endParaRPr>
          </a:p>
          <a:p>
            <a:r>
              <a:rPr lang="vi-VN" sz="1400" dirty="0" smtClean="0"/>
              <a:t>a.</a:t>
            </a:r>
            <a:r>
              <a:rPr lang="ro-MO" sz="1400" dirty="0" smtClean="0">
                <a:latin typeface="Comic Sans MS" pitchFamily="66" charset="0"/>
              </a:rPr>
              <a:t>C</a:t>
            </a:r>
            <a:r>
              <a:rPr lang="vi-VN" sz="1400" dirty="0" smtClean="0"/>
              <a:t>opiii</a:t>
            </a:r>
            <a:r>
              <a:rPr lang="vi-VN" sz="1400" dirty="0"/>
              <a:t> 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b.</a:t>
            </a:r>
            <a:r>
              <a:rPr lang="ro-MO" sz="1400" dirty="0" smtClean="0">
                <a:latin typeface="Comic Sans MS" pitchFamily="66" charset="0"/>
              </a:rPr>
              <a:t>F</a:t>
            </a:r>
            <a:r>
              <a:rPr lang="vi-VN" sz="1400" dirty="0" smtClean="0"/>
              <a:t>emei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c.</a:t>
            </a:r>
            <a:r>
              <a:rPr lang="ro-MO" sz="1400" dirty="0" smtClean="0">
                <a:latin typeface="Comic Sans MS" pitchFamily="66" charset="0"/>
              </a:rPr>
              <a:t>B</a:t>
            </a:r>
            <a:r>
              <a:rPr lang="vi-VN" sz="1400" dirty="0" smtClean="0"/>
              <a:t>ărbaţi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d.</a:t>
            </a:r>
            <a:r>
              <a:rPr lang="ro-MO" sz="1400" dirty="0" smtClean="0">
                <a:latin typeface="Comic Sans MS" pitchFamily="66" charset="0"/>
              </a:rPr>
              <a:t>B</a:t>
            </a:r>
            <a:r>
              <a:rPr lang="vi-VN" sz="1400" dirty="0" smtClean="0"/>
              <a:t>ătrâni.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ro-MO" sz="1400" dirty="0" smtClean="0">
                <a:latin typeface="Comic Sans MS" pitchFamily="66" charset="0"/>
              </a:rPr>
              <a:t>e.P</a:t>
            </a:r>
            <a:r>
              <a:rPr lang="vi-VN" sz="1400" dirty="0" smtClean="0"/>
              <a:t>ersoane </a:t>
            </a:r>
            <a:r>
              <a:rPr lang="vi-VN" sz="1400" dirty="0"/>
              <a:t>cu </a:t>
            </a:r>
            <a:r>
              <a:rPr lang="vi-VN" sz="1400" dirty="0" smtClean="0"/>
              <a:t>dizabilităţi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ro-MO" sz="1400" b="1" dirty="0">
                <a:latin typeface="Comic Sans MS" pitchFamily="66" charset="0"/>
              </a:rPr>
              <a:t>5</a:t>
            </a:r>
            <a:r>
              <a:rPr lang="vi-VN" sz="1400" b="1" dirty="0" smtClean="0"/>
              <a:t>.</a:t>
            </a:r>
            <a:r>
              <a:rPr lang="vi-VN" sz="1400" b="1" dirty="0"/>
              <a:t> Credeţi că o persoană apropiata </a:t>
            </a:r>
            <a:r>
              <a:rPr lang="vi-VN" sz="1400" b="1" dirty="0" smtClean="0"/>
              <a:t>dumnea</a:t>
            </a:r>
            <a:r>
              <a:rPr lang="ro-MO" sz="1400" b="1" dirty="0">
                <a:latin typeface="Comic Sans MS" pitchFamily="66" charset="0"/>
              </a:rPr>
              <a:t>v</a:t>
            </a:r>
            <a:r>
              <a:rPr lang="vi-VN" sz="1400" b="1" dirty="0" smtClean="0"/>
              <a:t>oastră </a:t>
            </a:r>
            <a:r>
              <a:rPr lang="vi-VN" sz="1400" b="1" dirty="0"/>
              <a:t>ar putea </a:t>
            </a:r>
            <a:r>
              <a:rPr lang="vi-VN" sz="1400" b="1" dirty="0" smtClean="0"/>
              <a:t>de</a:t>
            </a:r>
            <a:r>
              <a:rPr lang="ro-MO" sz="1400" b="1" dirty="0" smtClean="0">
                <a:latin typeface="Comic Sans MS" pitchFamily="66" charset="0"/>
              </a:rPr>
              <a:t>v</a:t>
            </a:r>
            <a:r>
              <a:rPr lang="vi-VN" sz="1400" b="1" dirty="0" smtClean="0"/>
              <a:t>eni</a:t>
            </a:r>
            <a:r>
              <a:rPr lang="vi-VN" sz="1400" b="1" dirty="0"/>
              <a:t> </a:t>
            </a:r>
            <a:r>
              <a:rPr lang="vi-VN" sz="1400" b="1" dirty="0" smtClean="0"/>
              <a:t>#</a:t>
            </a:r>
            <a:r>
              <a:rPr lang="ro-MO" sz="1400" b="1" dirty="0" smtClean="0">
                <a:latin typeface="Comic Sans MS" pitchFamily="66" charset="0"/>
              </a:rPr>
              <a:t>v</a:t>
            </a:r>
            <a:r>
              <a:rPr lang="vi-VN" sz="1400" b="1" dirty="0" smtClean="0"/>
              <a:t>ctimă</a:t>
            </a:r>
            <a:r>
              <a:rPr lang="ro-MO" sz="1400" b="1" dirty="0" smtClean="0">
                <a:latin typeface="Comic Sans MS" pitchFamily="66" charset="0"/>
              </a:rPr>
              <a:t> </a:t>
            </a:r>
            <a:r>
              <a:rPr lang="vi-VN" sz="1400" b="1" dirty="0" smtClean="0"/>
              <a:t>a </a:t>
            </a:r>
            <a:r>
              <a:rPr lang="vi-VN" sz="1400" b="1" dirty="0"/>
              <a:t>traficului de fiinţe umane</a:t>
            </a:r>
            <a:r>
              <a:rPr lang="vi-VN" sz="1400" b="1" dirty="0" smtClean="0"/>
              <a:t>?</a:t>
            </a:r>
            <a:endParaRPr lang="ro-MO" sz="1400" b="1" dirty="0" smtClean="0">
              <a:latin typeface="Comic Sans MS" pitchFamily="66" charset="0"/>
            </a:endParaRPr>
          </a:p>
          <a:p>
            <a:r>
              <a:rPr lang="en-US" sz="1400" dirty="0" err="1" smtClean="0">
                <a:latin typeface="Comic Sans MS" pitchFamily="66" charset="0"/>
              </a:rPr>
              <a:t>a.Da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 </a:t>
            </a:r>
            <a:r>
              <a:rPr lang="en-US" sz="1400" dirty="0" err="1">
                <a:latin typeface="Comic Sans MS" pitchFamily="66" charset="0"/>
              </a:rPr>
              <a:t>b.Nu</a:t>
            </a:r>
            <a:endParaRPr lang="vi-VN" sz="1400" dirty="0"/>
          </a:p>
          <a:p>
            <a:r>
              <a:rPr lang="ro-MO" sz="1400" b="1" dirty="0">
                <a:latin typeface="Comic Sans MS" pitchFamily="66" charset="0"/>
              </a:rPr>
              <a:t>6</a:t>
            </a:r>
            <a:r>
              <a:rPr lang="vi-VN" sz="1400" b="1" dirty="0" smtClean="0"/>
              <a:t>. </a:t>
            </a:r>
            <a:r>
              <a:rPr lang="vi-VN" sz="1400" b="1" dirty="0"/>
              <a:t>Care credeti că sunt cauzele care ar duce la apariţia </a:t>
            </a:r>
            <a:r>
              <a:rPr lang="ro-MO" sz="1400" b="1" dirty="0" smtClean="0">
                <a:latin typeface="Comic Sans MS" pitchFamily="66" charset="0"/>
              </a:rPr>
              <a:t>v</a:t>
            </a:r>
            <a:r>
              <a:rPr lang="vi-VN" sz="1400" b="1" dirty="0" smtClean="0"/>
              <a:t>ictimelor </a:t>
            </a:r>
            <a:r>
              <a:rPr lang="vi-VN" sz="1400" b="1" dirty="0"/>
              <a:t>în </a:t>
            </a:r>
            <a:r>
              <a:rPr lang="vi-VN" sz="1400" b="1" dirty="0" smtClean="0"/>
              <a:t>traficul</a:t>
            </a:r>
            <a:r>
              <a:rPr lang="ro-MO" sz="1400" b="1" dirty="0" smtClean="0">
                <a:latin typeface="Comic Sans MS" pitchFamily="66" charset="0"/>
              </a:rPr>
              <a:t> </a:t>
            </a:r>
            <a:r>
              <a:rPr lang="vi-VN" sz="1400" b="1" dirty="0" smtClean="0"/>
              <a:t>de </a:t>
            </a:r>
            <a:r>
              <a:rPr lang="vi-VN" sz="1400" b="1" dirty="0"/>
              <a:t>fiinţe </a:t>
            </a:r>
            <a:r>
              <a:rPr lang="vi-VN" sz="1400" b="1" dirty="0" smtClean="0"/>
              <a:t>umane</a:t>
            </a:r>
            <a:r>
              <a:rPr lang="ro-MO" sz="1400" b="1" dirty="0" smtClean="0">
                <a:latin typeface="Comic Sans MS" pitchFamily="66" charset="0"/>
              </a:rPr>
              <a:t>?</a:t>
            </a:r>
            <a:endParaRPr lang="vi-VN" sz="1400" dirty="0"/>
          </a:p>
          <a:p>
            <a:r>
              <a:rPr lang="vi-VN" sz="1400" dirty="0"/>
              <a:t/>
            </a:r>
            <a:br>
              <a:rPr lang="vi-VN" sz="1400" dirty="0"/>
            </a:br>
            <a:r>
              <a:rPr lang="vi-VN" sz="1400" dirty="0" smtClean="0"/>
              <a:t>a.Naivitatea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/>
              <a:t> </a:t>
            </a:r>
            <a:r>
              <a:rPr lang="vi-VN" sz="1400" dirty="0" smtClean="0"/>
              <a:t>b.</a:t>
            </a:r>
            <a:r>
              <a:rPr lang="ro-MO" sz="1400" dirty="0" smtClean="0">
                <a:latin typeface="Comic Sans MS" pitchFamily="66" charset="0"/>
              </a:rPr>
              <a:t>A</a:t>
            </a:r>
            <a:r>
              <a:rPr lang="vi-VN" sz="1400" dirty="0" smtClean="0"/>
              <a:t>ntura</a:t>
            </a:r>
            <a:r>
              <a:rPr lang="ro-MO" sz="1400" dirty="0" smtClean="0">
                <a:latin typeface="Comic Sans MS" pitchFamily="66" charset="0"/>
              </a:rPr>
              <a:t>j</a:t>
            </a:r>
            <a:r>
              <a:rPr lang="vi-VN" sz="1400" dirty="0" smtClean="0"/>
              <a:t>ul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c.</a:t>
            </a:r>
            <a:r>
              <a:rPr lang="ro-MO" sz="1400" dirty="0">
                <a:latin typeface="Comic Sans MS" pitchFamily="66" charset="0"/>
              </a:rPr>
              <a:t>i</a:t>
            </a:r>
            <a:r>
              <a:rPr lang="vi-VN" sz="1400" dirty="0" smtClean="0"/>
              <a:t>zolarea </a:t>
            </a:r>
            <a:r>
              <a:rPr lang="vi-VN" sz="1400" dirty="0"/>
              <a:t>unei persoane din/in grupul de </a:t>
            </a:r>
            <a:r>
              <a:rPr lang="vi-VN" sz="1400" dirty="0" smtClean="0"/>
              <a:t>prieteni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d.</a:t>
            </a:r>
            <a:r>
              <a:rPr lang="ro-MO" sz="1400" dirty="0">
                <a:latin typeface="Comic Sans MS" pitchFamily="66" charset="0"/>
              </a:rPr>
              <a:t>L</a:t>
            </a:r>
            <a:r>
              <a:rPr lang="vi-VN" sz="1400" dirty="0" smtClean="0"/>
              <a:t>ipsa </a:t>
            </a:r>
            <a:r>
              <a:rPr lang="vi-VN" sz="1400" dirty="0"/>
              <a:t>de </a:t>
            </a:r>
            <a:r>
              <a:rPr lang="vi-VN" sz="1400" dirty="0" smtClean="0"/>
              <a:t>informare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ro-MO" sz="1400" dirty="0">
                <a:latin typeface="Comic Sans MS" pitchFamily="66" charset="0"/>
              </a:rPr>
              <a:t>e</a:t>
            </a:r>
            <a:r>
              <a:rPr lang="vi-VN" sz="1400" dirty="0" smtClean="0"/>
              <a:t>.</a:t>
            </a:r>
            <a:r>
              <a:rPr lang="ro-MO" sz="1400" dirty="0">
                <a:latin typeface="Comic Sans MS" pitchFamily="66" charset="0"/>
              </a:rPr>
              <a:t>S</a:t>
            </a:r>
            <a:r>
              <a:rPr lang="vi-VN" sz="1400" dirty="0" smtClean="0"/>
              <a:t>ărăcia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f.</a:t>
            </a:r>
            <a:r>
              <a:rPr lang="ro-MO" sz="1400" dirty="0">
                <a:latin typeface="Comic Sans MS" pitchFamily="66" charset="0"/>
              </a:rPr>
              <a:t>F</a:t>
            </a:r>
            <a:r>
              <a:rPr lang="vi-VN" sz="1400" dirty="0" smtClean="0"/>
              <a:t>recventarea </a:t>
            </a:r>
            <a:r>
              <a:rPr lang="vi-VN" sz="1400" dirty="0"/>
              <a:t>cluburilor şi a barurilor de </a:t>
            </a:r>
            <a:r>
              <a:rPr lang="vi-VN" sz="1400" dirty="0" smtClean="0"/>
              <a:t>noapte</a:t>
            </a:r>
            <a:endParaRPr lang="ro-MO" sz="1400" dirty="0" smtClean="0">
              <a:latin typeface="Comic Sans MS" pitchFamily="66" charset="0"/>
            </a:endParaRPr>
          </a:p>
          <a:p>
            <a:r>
              <a:rPr lang="vi-VN" sz="1400" dirty="0" smtClean="0"/>
              <a:t>g.</a:t>
            </a:r>
            <a:r>
              <a:rPr lang="ro-MO" sz="1400" dirty="0" smtClean="0">
                <a:latin typeface="Comic Sans MS" pitchFamily="66" charset="0"/>
              </a:rPr>
              <a:t>A</a:t>
            </a:r>
            <a:r>
              <a:rPr lang="vi-VN" sz="1400" dirty="0" smtClean="0"/>
              <a:t>utorităţi</a:t>
            </a:r>
            <a:r>
              <a:rPr lang="vi-VN" sz="1400" dirty="0"/>
              <a:t> corupte</a:t>
            </a:r>
          </a:p>
          <a:p>
            <a:r>
              <a:rPr lang="vi-VN" sz="1400" dirty="0"/>
              <a:t/>
            </a:r>
            <a:br>
              <a:rPr lang="vi-VN" sz="1400" dirty="0"/>
            </a:br>
            <a:endParaRPr lang="en-US" sz="1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280989" y="332657"/>
            <a:ext cx="8683499" cy="792088"/>
          </a:xfrm>
        </p:spPr>
        <p:txBody>
          <a:bodyPr>
            <a:normAutofit/>
          </a:bodyPr>
          <a:lstStyle/>
          <a:p>
            <a:pPr algn="ctr"/>
            <a:r>
              <a:rPr lang="ro-MO" sz="3200" dirty="0" smtClean="0">
                <a:latin typeface="Comic Sans MS" pitchFamily="66" charset="0"/>
              </a:rPr>
              <a:t>Chestionar: traficul de persoane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5276056"/>
          </a:xfrm>
        </p:spPr>
        <p:txBody>
          <a:bodyPr/>
          <a:lstStyle/>
          <a:p>
            <a:pPr algn="ctr"/>
            <a:r>
              <a:rPr lang="ro-MO" dirty="0" smtClean="0">
                <a:solidFill>
                  <a:schemeClr val="bg1"/>
                </a:solidFill>
              </a:rPr>
              <a:t/>
            </a:r>
            <a:br>
              <a:rPr lang="ro-MO" dirty="0" smtClean="0">
                <a:solidFill>
                  <a:schemeClr val="bg1"/>
                </a:solidFill>
              </a:rPr>
            </a:br>
            <a:r>
              <a:rPr lang="ro-MO" dirty="0">
                <a:solidFill>
                  <a:schemeClr val="bg1"/>
                </a:solidFill>
              </a:rPr>
              <a:t/>
            </a:r>
            <a:br>
              <a:rPr lang="ro-MO" dirty="0">
                <a:solidFill>
                  <a:schemeClr val="bg1"/>
                </a:solidFill>
              </a:rPr>
            </a:br>
            <a:r>
              <a:rPr lang="ro-MO" dirty="0" smtClean="0">
                <a:solidFill>
                  <a:schemeClr val="bg1"/>
                </a:solidFill>
              </a:rPr>
              <a:t/>
            </a:r>
            <a:br>
              <a:rPr lang="ro-MO" dirty="0" smtClean="0">
                <a:solidFill>
                  <a:schemeClr val="bg1"/>
                </a:solidFill>
              </a:rPr>
            </a:br>
            <a:r>
              <a:rPr lang="ro-MO" dirty="0">
                <a:solidFill>
                  <a:schemeClr val="bg1"/>
                </a:solidFill>
              </a:rPr>
              <a:t/>
            </a:r>
            <a:br>
              <a:rPr lang="ro-MO" dirty="0">
                <a:solidFill>
                  <a:schemeClr val="bg1"/>
                </a:solidFill>
              </a:rPr>
            </a:br>
            <a:r>
              <a:rPr lang="ro-MO" dirty="0" smtClean="0">
                <a:solidFill>
                  <a:schemeClr val="bg1"/>
                </a:solidFill>
              </a:rPr>
              <a:t/>
            </a:r>
            <a:br>
              <a:rPr lang="ro-MO" dirty="0" smtClean="0">
                <a:solidFill>
                  <a:schemeClr val="bg1"/>
                </a:solidFill>
              </a:rPr>
            </a:br>
            <a:r>
              <a:rPr lang="ro-MO" dirty="0">
                <a:solidFill>
                  <a:schemeClr val="bg1"/>
                </a:solidFill>
              </a:rPr>
              <a:t/>
            </a:r>
            <a:br>
              <a:rPr lang="ro-MO" dirty="0">
                <a:solidFill>
                  <a:schemeClr val="bg1"/>
                </a:solidFill>
              </a:rPr>
            </a:br>
            <a:r>
              <a:rPr lang="ro-MO" sz="6000" dirty="0" smtClean="0">
                <a:solidFill>
                  <a:schemeClr val="bg1"/>
                </a:solidFill>
              </a:rPr>
              <a:t>Traficul de persoane nu iartă!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77</TotalTime>
  <Words>133</Words>
  <Application>Microsoft Office PowerPoint</Application>
  <PresentationFormat>On-screen Show (4:3)</PresentationFormat>
  <Paragraphs>53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 TRAFICUL DE FIINȚE UMANE</vt:lpstr>
      <vt:lpstr>CE ESTE TRAFICUL DE PERSOANE ?</vt:lpstr>
      <vt:lpstr>PowerPoint Presentation</vt:lpstr>
      <vt:lpstr>PowerPoint Presentation</vt:lpstr>
      <vt:lpstr>PowerPoint Presentation</vt:lpstr>
      <vt:lpstr>      Traficul de persoane nu iartă!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TRAFICUL DE FIINȚE UMANE</dc:title>
  <dc:creator>Claudia Sotir</dc:creator>
  <cp:lastModifiedBy>Claudia Sotir</cp:lastModifiedBy>
  <cp:revision>7</cp:revision>
  <dcterms:created xsi:type="dcterms:W3CDTF">2017-05-26T11:59:33Z</dcterms:created>
  <dcterms:modified xsi:type="dcterms:W3CDTF">2017-05-26T13:16:49Z</dcterms:modified>
</cp:coreProperties>
</file>