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8"/>
  </p:notesMasterIdLst>
  <p:handoutMasterIdLst>
    <p:handoutMasterId r:id="rId19"/>
  </p:handoutMasterIdLst>
  <p:sldIdLst>
    <p:sldId id="383" r:id="rId2"/>
    <p:sldId id="379" r:id="rId3"/>
    <p:sldId id="329" r:id="rId4"/>
    <p:sldId id="283" r:id="rId5"/>
    <p:sldId id="362" r:id="rId6"/>
    <p:sldId id="331" r:id="rId7"/>
    <p:sldId id="341" r:id="rId8"/>
    <p:sldId id="352" r:id="rId9"/>
    <p:sldId id="380" r:id="rId10"/>
    <p:sldId id="388" r:id="rId11"/>
    <p:sldId id="384" r:id="rId12"/>
    <p:sldId id="385" r:id="rId13"/>
    <p:sldId id="386" r:id="rId14"/>
    <p:sldId id="389" r:id="rId15"/>
    <p:sldId id="391" r:id="rId16"/>
    <p:sldId id="390" r:id="rId17"/>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iect" id="{ACC24B29-0CC7-491A-A98A-CF7CBDBE501E}">
          <p14:sldIdLst>
            <p14:sldId id="383"/>
            <p14:sldId id="379"/>
            <p14:sldId id="329"/>
            <p14:sldId id="283"/>
            <p14:sldId id="362"/>
            <p14:sldId id="331"/>
            <p14:sldId id="341"/>
            <p14:sldId id="352"/>
            <p14:sldId id="380"/>
            <p14:sldId id="388"/>
            <p14:sldId id="384"/>
            <p14:sldId id="385"/>
            <p14:sldId id="386"/>
            <p14:sldId id="389"/>
            <p14:sldId id="391"/>
            <p14:sldId id="3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972" autoAdjust="0"/>
  </p:normalViewPr>
  <p:slideViewPr>
    <p:cSldViewPr snapToGrid="0">
      <p:cViewPr varScale="1">
        <p:scale>
          <a:sx n="71" d="100"/>
          <a:sy n="71" d="100"/>
        </p:scale>
        <p:origin x="654" y="78"/>
      </p:cViewPr>
      <p:guideLst/>
    </p:cSldViewPr>
  </p:slideViewPr>
  <p:outlineViewPr>
    <p:cViewPr>
      <p:scale>
        <a:sx n="33" d="100"/>
        <a:sy n="33" d="100"/>
      </p:scale>
      <p:origin x="0" y="-1164"/>
    </p:cViewPr>
  </p:outlineViewPr>
  <p:notesTextViewPr>
    <p:cViewPr>
      <p:scale>
        <a:sx n="3" d="2"/>
        <a:sy n="3" d="2"/>
      </p:scale>
      <p:origin x="0" y="0"/>
    </p:cViewPr>
  </p:notesTextViewPr>
  <p:sorterViewPr>
    <p:cViewPr>
      <p:scale>
        <a:sx n="108" d="100"/>
        <a:sy n="108" d="100"/>
      </p:scale>
      <p:origin x="0" y="-316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5/29/2017</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5/29/2017</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207683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5/29/2017 3:45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4026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Tip:</a:t>
            </a:r>
          </a:p>
          <a:p>
            <a:pPr algn="l"/>
            <a:r>
              <a:rPr lang="en-US" dirty="0"/>
              <a:t>When using complex image as full-bleed background add a transparency (70%-90%) fill layer to give contrast to text. </a:t>
            </a:r>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a:p>
        </p:txBody>
      </p:sp>
    </p:spTree>
    <p:extLst>
      <p:ext uri="{BB962C8B-B14F-4D97-AF65-F5344CB8AC3E}">
        <p14:creationId xmlns:p14="http://schemas.microsoft.com/office/powerpoint/2010/main" val="13620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smtClean="0"/>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smtClean="0"/>
              <a:t>Second level</a:t>
            </a:r>
          </a:p>
          <a:p>
            <a:pPr marL="0" lvl="2" indent="0" algn="l" defTabSz="914400" rtl="0" eaLnBrk="1" latinLnBrk="0" hangingPunct="1">
              <a:lnSpc>
                <a:spcPct val="90000"/>
              </a:lnSpc>
              <a:spcBef>
                <a:spcPts val="1000"/>
              </a:spcBef>
              <a:buFont typeface="Arial" panose="020B0604020202020204" pitchFamily="34" charset="0"/>
              <a:buNone/>
            </a:pPr>
            <a:r>
              <a:rPr lang="en-US" smtClean="0"/>
              <a:t>Third level</a:t>
            </a:r>
          </a:p>
          <a:p>
            <a:pPr marL="0" lvl="3" indent="0" algn="l" defTabSz="914400" rtl="0" eaLnBrk="1" latinLnBrk="0" hangingPunct="1">
              <a:lnSpc>
                <a:spcPct val="90000"/>
              </a:lnSpc>
              <a:spcBef>
                <a:spcPts val="1000"/>
              </a:spcBef>
              <a:buFont typeface="Arial" panose="020B0604020202020204" pitchFamily="34" charset="0"/>
              <a:buNone/>
            </a:pPr>
            <a:r>
              <a:rPr lang="en-US" smtClean="0"/>
              <a:t>Fourth level</a:t>
            </a:r>
          </a:p>
          <a:p>
            <a:pPr marL="0" lvl="4" indent="0" algn="l" defTabSz="914400" rtl="0" eaLnBrk="1" latinLnBrk="0" hangingPunct="1">
              <a:lnSpc>
                <a:spcPct val="90000"/>
              </a:lnSpc>
              <a:spcBef>
                <a:spcPts val="1000"/>
              </a:spcBef>
              <a:buFont typeface="Arial" panose="020B0604020202020204" pitchFamily="34" charset="0"/>
              <a:buNone/>
            </a:pPr>
            <a:r>
              <a:rPr lang="en-US" smtClean="0"/>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smtClean="0"/>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1538659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297258" y="502757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12235" y="5009288"/>
            <a:ext cx="1920240" cy="18288"/>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542189" y="5009288"/>
            <a:ext cx="1920240" cy="18288"/>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957166" y="5009288"/>
            <a:ext cx="1920240" cy="18288"/>
          </a:xfrm>
          <a:prstGeom prst="rect">
            <a:avLst/>
          </a:prstGeom>
          <a:solidFill>
            <a:schemeClr val="accent4"/>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3781577"/>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3781577"/>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3733550"/>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3725183"/>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798201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smtClean="0"/>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smtClean="0"/>
              <a:t>Click icon to add picture</a:t>
            </a:r>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smtClean="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smtClean="0"/>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a:extLst/>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
        <p:nvSpPr>
          <p:cNvPr id="7" name="TextBox 6">
            <a:hlinkClick r:id="rId2"/>
            <a:extLst>
              <a:ext uri="{FF2B5EF4-FFF2-40B4-BE49-F238E27FC236}">
                <a16:creationId xmlns:a16="http://schemas.microsoft.com/office/drawing/2014/main" id="{B60F28C6-9BA0-4632-B8B5-5A793D03AFC7}"/>
              </a:ext>
            </a:extLst>
          </p:cNvPr>
          <p:cNvSpPr txBox="1"/>
          <p:nvPr userDrawn="1"/>
        </p:nvSpPr>
        <p:spPr>
          <a:xfrm>
            <a:off x="9005881" y="6316156"/>
            <a:ext cx="2466220" cy="367873"/>
          </a:xfrm>
          <a:prstGeom prst="roundRect">
            <a:avLst>
              <a:gd name="adj" fmla="val 50000"/>
            </a:avLst>
          </a:prstGeom>
          <a:solidFill>
            <a:schemeClr val="accent2"/>
          </a:solidFill>
        </p:spPr>
        <p:txBody>
          <a:bodyPr wrap="none" rtlCol="0">
            <a:spAutoFit/>
          </a:bodyPr>
          <a:lstStyle/>
          <a:p>
            <a:r>
              <a:rPr lang="en-US" sz="1100" dirty="0">
                <a:solidFill>
                  <a:schemeClr val="tx1"/>
                </a:solidFill>
              </a:rPr>
              <a:t>Neal Creative</a:t>
            </a:r>
            <a:r>
              <a:rPr lang="en-US" sz="1100" baseline="0" dirty="0">
                <a:solidFill>
                  <a:schemeClr val="tx1"/>
                </a:solidFill>
              </a:rPr>
              <a:t>  | click &amp; </a:t>
            </a:r>
            <a:r>
              <a:rPr lang="en-US" sz="1100" b="1" baseline="0" dirty="0">
                <a:solidFill>
                  <a:schemeClr val="tx1"/>
                </a:solidFill>
              </a:rPr>
              <a:t>Learn more</a:t>
            </a:r>
            <a:endParaRPr lang="en-US" sz="1100" b="1" dirty="0">
              <a:solidFill>
                <a:schemeClr val="tx1"/>
              </a:solidFill>
            </a:endParaRP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50000"/>
                  </a:schemeClr>
                </a:solidFill>
              </a:rPr>
              <a:t>Neal Creative </a:t>
            </a:r>
            <a:r>
              <a:rPr lang="en-US" sz="900" kern="1200" dirty="0">
                <a:solidFill>
                  <a:schemeClr val="bg2">
                    <a:lumMod val="50000"/>
                  </a:schemeClr>
                </a:solidFill>
                <a:latin typeface="+mn-lt"/>
                <a:ea typeface="+mn-ea"/>
                <a:cs typeface="+mn-cs"/>
              </a:rPr>
              <a:t>©</a:t>
            </a:r>
            <a:r>
              <a:rPr lang="en-US" sz="1000" baseline="0" dirty="0">
                <a:solidFill>
                  <a:schemeClr val="bg2">
                    <a:lumMod val="50000"/>
                  </a:schemeClr>
                </a:solidFill>
              </a:rPr>
              <a:t> </a:t>
            </a:r>
            <a:endParaRPr lang="en-US" sz="1000" b="1"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smtClean="0"/>
              <a:t>Click icon to add picture</a:t>
            </a:r>
            <a:endParaRPr lang="en-US"/>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smtClean="0"/>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a:p>
        </p:txBody>
      </p:sp>
      <p:sp>
        <p:nvSpPr>
          <p:cNvPr id="23" name="Title 22"/>
          <p:cNvSpPr>
            <a:spLocks noGrp="1"/>
          </p:cNvSpPr>
          <p:nvPr>
            <p:ph type="title"/>
          </p:nvPr>
        </p:nvSpPr>
        <p:spPr/>
        <p:txBody>
          <a:bodyPr/>
          <a:lstStyle/>
          <a:p>
            <a:endParaRPr lang="en-US"/>
          </a:p>
        </p:txBody>
      </p:sp>
      <p:sp>
        <p:nvSpPr>
          <p:cNvPr id="24" name="Text Placeholder 23"/>
          <p:cNvSpPr>
            <a:spLocks noGrp="1"/>
          </p:cNvSpPr>
          <p:nvPr>
            <p:ph type="body" sz="quarter" idx="13"/>
          </p:nvPr>
        </p:nvSpPr>
        <p:spPr/>
        <p:txBody>
          <a:bodyPr/>
          <a:lstStyle/>
          <a:p>
            <a:endParaRPr lang="en-US"/>
          </a:p>
        </p:txBody>
      </p:sp>
      <p:pic>
        <p:nvPicPr>
          <p:cNvPr id="26" name="Picture Placeholder 25"/>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78" b="78"/>
          <a:stretch>
            <a:fillRect/>
          </a:stretch>
        </p:blipFill>
        <p:spPr/>
      </p:pic>
      <p:sp>
        <p:nvSpPr>
          <p:cNvPr id="32" name="Rectangle 31"/>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34" name="Oval 33"/>
          <p:cNvSpPr/>
          <p:nvPr/>
        </p:nvSpPr>
        <p:spPr>
          <a:xfrm>
            <a:off x="6213063" y="3271722"/>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35" name="Rounded Rectangle 34"/>
          <p:cNvSpPr/>
          <p:nvPr/>
        </p:nvSpPr>
        <p:spPr>
          <a:xfrm flipH="1">
            <a:off x="8889986" y="5607078"/>
            <a:ext cx="2995659" cy="78869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ro-RO" dirty="0" smtClean="0">
                <a:gradFill>
                  <a:gsLst>
                    <a:gs pos="0">
                      <a:srgbClr val="75D1FF">
                        <a:lumMod val="5000"/>
                        <a:lumOff val="95000"/>
                      </a:srgbClr>
                    </a:gs>
                    <a:gs pos="100000">
                      <a:srgbClr val="FFFFFF"/>
                    </a:gs>
                  </a:gsLst>
                  <a:lin ang="5400000" scaled="1"/>
                </a:gradFill>
              </a:rPr>
              <a:t>Gherguț Petru-Cosmin</a:t>
            </a:r>
          </a:p>
          <a:p>
            <a:pPr lvl="0" algn="ctr"/>
            <a:r>
              <a:rPr lang="ro-RO" dirty="0" smtClean="0">
                <a:gradFill>
                  <a:gsLst>
                    <a:gs pos="0">
                      <a:srgbClr val="75D1FF">
                        <a:lumMod val="5000"/>
                        <a:lumOff val="95000"/>
                      </a:srgbClr>
                    </a:gs>
                    <a:gs pos="100000">
                      <a:srgbClr val="FFFFFF"/>
                    </a:gs>
                  </a:gsLst>
                  <a:lin ang="5400000" scaled="1"/>
                </a:gradFill>
              </a:rPr>
              <a:t>Cl. a X-a D</a:t>
            </a:r>
          </a:p>
        </p:txBody>
      </p:sp>
      <p:sp>
        <p:nvSpPr>
          <p:cNvPr id="36" name="Title 6"/>
          <p:cNvSpPr txBox="1">
            <a:spLocks/>
          </p:cNvSpPr>
          <p:nvPr/>
        </p:nvSpPr>
        <p:spPr>
          <a:xfrm>
            <a:off x="335150" y="2385633"/>
            <a:ext cx="8804365" cy="1311128"/>
          </a:xfrm>
          <a:prstGeom prst="rect">
            <a:avLst/>
          </a:prstGeom>
        </p:spPr>
        <p:txBody>
          <a:bodyPr vert="horz" wrap="square" lIns="91440" tIns="45720" rIns="91440" bIns="45720" rtlCol="0" anchor="t" anchorCtr="0">
            <a:spAutoFit/>
          </a:bodyPr>
          <a:lstStyle>
            <a:lvl1pPr algn="l" defTabSz="914400" rtl="0" eaLnBrk="1" latinLnBrk="0" hangingPunct="1">
              <a:lnSpc>
                <a:spcPct val="90000"/>
              </a:lnSpc>
              <a:spcBef>
                <a:spcPct val="0"/>
              </a:spcBef>
              <a:buNone/>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smtClean="0"/>
              <a:t>SIGURANȚA</a:t>
            </a:r>
            <a:endParaRPr lang="en-US"/>
          </a:p>
        </p:txBody>
      </p:sp>
      <p:sp>
        <p:nvSpPr>
          <p:cNvPr id="37" name="Text Placeholder 7"/>
          <p:cNvSpPr txBox="1">
            <a:spLocks/>
          </p:cNvSpPr>
          <p:nvPr/>
        </p:nvSpPr>
        <p:spPr>
          <a:xfrm>
            <a:off x="2579788" y="3259869"/>
            <a:ext cx="9461500" cy="1311128"/>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PE INTERNET</a:t>
            </a:r>
            <a:r>
              <a:rPr lang="en-US" sz="8800" spc="-300" dirty="0" smtClean="0"/>
              <a:t>!</a:t>
            </a:r>
            <a:r>
              <a:rPr lang="en-US" dirty="0" smtClean="0"/>
              <a:t> </a:t>
            </a:r>
            <a:endParaRPr lang="en-US" dirty="0"/>
          </a:p>
        </p:txBody>
      </p:sp>
      <p:sp>
        <p:nvSpPr>
          <p:cNvPr id="38" name="Freeform: Shape 18"/>
          <p:cNvSpPr/>
          <p:nvPr/>
        </p:nvSpPr>
        <p:spPr>
          <a:xfrm>
            <a:off x="7371903" y="449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10" presetClass="exit" presetSubtype="0" fill="hold" grpId="1" nodeType="withEffect">
                                  <p:stCondLst>
                                    <p:cond delay="25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10" presetClass="exit" presetSubtype="0" fill="hold" grpId="1" nodeType="withEffect">
                                  <p:stCondLst>
                                    <p:cond delay="50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53" presetClass="entr" presetSubtype="16" fill="hold" grpId="0" nodeType="withEffect">
                                  <p:stCondLst>
                                    <p:cond delay="50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animEffect transition="in" filter="fade">
                                      <p:cBhvr>
                                        <p:cTn id="41" dur="500"/>
                                        <p:tgtEl>
                                          <p:spTgt spid="33"/>
                                        </p:tgtEl>
                                      </p:cBhvr>
                                    </p:animEffect>
                                  </p:childTnLst>
                                </p:cTn>
                              </p:par>
                              <p:par>
                                <p:cTn id="42" presetID="10" presetClass="exit" presetSubtype="0" fill="hold" grpId="1" nodeType="withEffect">
                                  <p:stCondLst>
                                    <p:cond delay="750"/>
                                  </p:stCondLst>
                                  <p:childTnLst>
                                    <p:animEffect transition="out" filter="fade">
                                      <p:cBhvr>
                                        <p:cTn id="43" dur="500"/>
                                        <p:tgtEl>
                                          <p:spTgt spid="33"/>
                                        </p:tgtEl>
                                      </p:cBhvr>
                                    </p:animEffect>
                                    <p:set>
                                      <p:cBhvr>
                                        <p:cTn id="44" dur="1" fill="hold">
                                          <p:stCondLst>
                                            <p:cond delay="499"/>
                                          </p:stCondLst>
                                        </p:cTn>
                                        <p:tgtEl>
                                          <p:spTgt spid="33"/>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par>
                                <p:cTn id="50" presetID="10" presetClass="exit" presetSubtype="0" fill="hold" grpId="1" nodeType="withEffect">
                                  <p:stCondLst>
                                    <p:cond delay="750"/>
                                  </p:stCondLst>
                                  <p:childTnLst>
                                    <p:animEffect transition="out" filter="fade">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650" fill="hold"/>
                                        <p:tgtEl>
                                          <p:spTgt spid="35"/>
                                        </p:tgtEl>
                                        <p:attrNameLst>
                                          <p:attrName>ppt_x</p:attrName>
                                        </p:attrNameLst>
                                      </p:cBhvr>
                                      <p:tavLst>
                                        <p:tav tm="0">
                                          <p:val>
                                            <p:strVal val="#ppt_x"/>
                                          </p:val>
                                        </p:tav>
                                        <p:tav tm="100000">
                                          <p:val>
                                            <p:strVal val="#ppt_x"/>
                                          </p:val>
                                        </p:tav>
                                      </p:tavLst>
                                    </p:anim>
                                    <p:anim calcmode="lin" valueType="num">
                                      <p:cBhvr additive="base">
                                        <p:cTn id="60" dur="65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0" grpId="0" animBg="1"/>
      <p:bldP spid="10" grpId="1" animBg="1"/>
      <p:bldP spid="11" grpId="0" animBg="1"/>
      <p:bldP spid="11" grpId="1" animBg="1"/>
      <p:bldP spid="33" grpId="0" animBg="1"/>
      <p:bldP spid="33" grpId="1" animBg="1"/>
      <p:bldP spid="34" grpId="0" animBg="1"/>
      <p:bldP spid="34" grpId="1" animBg="1"/>
      <p:bldP spid="35" grpId="0" animBg="1"/>
      <p:bldP spid="3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348341" y="251653"/>
            <a:ext cx="2975431" cy="480131"/>
          </a:xfrm>
        </p:spPr>
        <p:txBody>
          <a:bodyPr/>
          <a:lstStyle/>
          <a:p>
            <a:r>
              <a:rPr lang="ro-RO" sz="2800" dirty="0" smtClean="0">
                <a:solidFill>
                  <a:schemeClr val="tx2">
                    <a:lumMod val="60000"/>
                    <a:lumOff val="40000"/>
                  </a:schemeClr>
                </a:solidFill>
              </a:rPr>
              <a:t>CHESTIONAR</a:t>
            </a:r>
            <a:endParaRPr lang="en-US" sz="2800" dirty="0">
              <a:solidFill>
                <a:schemeClr val="tx2">
                  <a:lumMod val="60000"/>
                  <a:lumOff val="40000"/>
                </a:schemeClr>
              </a:solidFill>
            </a:endParaRPr>
          </a:p>
        </p:txBody>
      </p:sp>
      <p:sp>
        <p:nvSpPr>
          <p:cNvPr id="16" name="Text Placeholder 15"/>
          <p:cNvSpPr>
            <a:spLocks noGrp="1"/>
          </p:cNvSpPr>
          <p:nvPr>
            <p:ph type="body" sz="quarter" idx="14"/>
          </p:nvPr>
        </p:nvSpPr>
        <p:spPr>
          <a:xfrm>
            <a:off x="2801257" y="362452"/>
            <a:ext cx="9289143" cy="646331"/>
          </a:xfrm>
        </p:spPr>
        <p:txBody>
          <a:bodyPr/>
          <a:lstStyle/>
          <a:p>
            <a:r>
              <a:rPr lang="ro-RO" dirty="0" smtClean="0"/>
              <a:t>Acest chestionar în funcție de răspunsurile date va reflecta expunerea dumneavoastră pe internet. </a:t>
            </a:r>
            <a:endParaRPr lang="en-US" dirty="0"/>
          </a:p>
        </p:txBody>
      </p:sp>
      <p:sp>
        <p:nvSpPr>
          <p:cNvPr id="4" name="Slide Number Placeholder 3"/>
          <p:cNvSpPr>
            <a:spLocks noGrp="1"/>
          </p:cNvSpPr>
          <p:nvPr>
            <p:ph type="sldNum" sz="quarter" idx="4294967295"/>
          </p:nvPr>
        </p:nvSpPr>
        <p:spPr>
          <a:xfrm>
            <a:off x="11760200" y="6465888"/>
            <a:ext cx="431800" cy="365125"/>
          </a:xfrm>
        </p:spPr>
        <p:txBody>
          <a:bodyPr/>
          <a:lstStyle/>
          <a:p>
            <a:fld id="{4997E989-D798-4C62-8E93-3D2D613C2488}" type="slidenum">
              <a:rPr lang="en-US" smtClean="0"/>
              <a:pPr/>
              <a:t>10</a:t>
            </a:fld>
            <a:endParaRPr lang="en-US"/>
          </a:p>
        </p:txBody>
      </p:sp>
      <p:sp>
        <p:nvSpPr>
          <p:cNvPr id="8" name="Rectangle 4"/>
          <p:cNvSpPr>
            <a:spLocks noChangeArrowheads="1"/>
          </p:cNvSpPr>
          <p:nvPr/>
        </p:nvSpPr>
        <p:spPr bwMode="auto">
          <a:xfrm>
            <a:off x="5299075" y="92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1676480" y="1988255"/>
            <a:ext cx="86576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o-RO" altLang="en-US" sz="2400" i="0" u="none" strike="noStrike" cap="none" normalizeH="0" baseline="0" dirty="0" smtClean="0">
                <a:ln>
                  <a:noFill/>
                </a:ln>
                <a:solidFill>
                  <a:schemeClr val="bg1"/>
                </a:solidFill>
                <a:effectLst/>
                <a:ea typeface="Calibri" panose="020F0502020204030204" pitchFamily="34" charset="0"/>
                <a:cs typeface="Times New Roman" panose="02020603050405020304" pitchFamily="18" charset="0"/>
              </a:rPr>
              <a:t>Pe contul meu de Facebook (sau altă</a:t>
            </a:r>
            <a:r>
              <a:rPr kumimoji="0" lang="ro-RO" altLang="en-US" sz="2400" i="0" u="none" strike="noStrike" cap="none" normalizeH="0" dirty="0" smtClean="0">
                <a:ln>
                  <a:noFill/>
                </a:ln>
                <a:solidFill>
                  <a:schemeClr val="bg1"/>
                </a:solidFill>
                <a:effectLst/>
                <a:ea typeface="Calibri" panose="020F0502020204030204" pitchFamily="34" charset="0"/>
                <a:cs typeface="Times New Roman" panose="02020603050405020304" pitchFamily="18" charset="0"/>
              </a:rPr>
              <a:t> rețea de socializare</a:t>
            </a:r>
            <a:r>
              <a:rPr kumimoji="0" lang="ro-RO" altLang="en-US" sz="2400" i="0" u="none" strike="noStrike" cap="none" normalizeH="0" baseline="0" dirty="0" smtClean="0">
                <a:ln>
                  <a:noFill/>
                </a:ln>
                <a:solidFill>
                  <a:schemeClr val="bg1"/>
                </a:solidFill>
                <a:effectLst/>
                <a:ea typeface="Calibri" panose="020F0502020204030204" pitchFamily="34" charset="0"/>
                <a:cs typeface="Times New Roman" panose="02020603050405020304" pitchFamily="18" charset="0"/>
              </a:rPr>
              <a:t>) am…</a:t>
            </a:r>
            <a:endParaRPr kumimoji="0" lang="ro-RO" altLang="en-US" sz="4000" i="0" u="none" strike="noStrike" cap="none" normalizeH="0" baseline="0" dirty="0" smtClean="0">
              <a:ln>
                <a:noFill/>
              </a:ln>
              <a:solidFill>
                <a:schemeClr val="bg1"/>
              </a:solidFill>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1709390789"/>
              </p:ext>
            </p:extLst>
          </p:nvPr>
        </p:nvGraphicFramePr>
        <p:xfrm>
          <a:off x="1676481" y="2456358"/>
          <a:ext cx="8657690" cy="3733858"/>
        </p:xfrm>
        <a:graphic>
          <a:graphicData uri="http://schemas.openxmlformats.org/drawingml/2006/table">
            <a:tbl>
              <a:tblPr firstRow="1" firstCol="1" bandRow="1">
                <a:tableStyleId>{5C22544A-7EE6-4342-B048-85BDC9FD1C3A}</a:tableStyleId>
              </a:tblPr>
              <a:tblGrid>
                <a:gridCol w="335199">
                  <a:extLst>
                    <a:ext uri="{9D8B030D-6E8A-4147-A177-3AD203B41FA5}">
                      <a16:colId xmlns:a16="http://schemas.microsoft.com/office/drawing/2014/main" val="4240242134"/>
                    </a:ext>
                  </a:extLst>
                </a:gridCol>
                <a:gridCol w="3004457">
                  <a:extLst>
                    <a:ext uri="{9D8B030D-6E8A-4147-A177-3AD203B41FA5}">
                      <a16:colId xmlns:a16="http://schemas.microsoft.com/office/drawing/2014/main" val="3570704881"/>
                    </a:ext>
                  </a:extLst>
                </a:gridCol>
                <a:gridCol w="418012">
                  <a:extLst>
                    <a:ext uri="{9D8B030D-6E8A-4147-A177-3AD203B41FA5}">
                      <a16:colId xmlns:a16="http://schemas.microsoft.com/office/drawing/2014/main" val="3101731739"/>
                    </a:ext>
                  </a:extLst>
                </a:gridCol>
                <a:gridCol w="418011">
                  <a:extLst>
                    <a:ext uri="{9D8B030D-6E8A-4147-A177-3AD203B41FA5}">
                      <a16:colId xmlns:a16="http://schemas.microsoft.com/office/drawing/2014/main" val="836266474"/>
                    </a:ext>
                  </a:extLst>
                </a:gridCol>
                <a:gridCol w="4036744">
                  <a:extLst>
                    <a:ext uri="{9D8B030D-6E8A-4147-A177-3AD203B41FA5}">
                      <a16:colId xmlns:a16="http://schemas.microsoft.com/office/drawing/2014/main" val="3636546349"/>
                    </a:ext>
                  </a:extLst>
                </a:gridCol>
                <a:gridCol w="445267">
                  <a:extLst>
                    <a:ext uri="{9D8B030D-6E8A-4147-A177-3AD203B41FA5}">
                      <a16:colId xmlns:a16="http://schemas.microsoft.com/office/drawing/2014/main" val="1705148070"/>
                    </a:ext>
                  </a:extLst>
                </a:gridCol>
              </a:tblGrid>
              <a:tr h="439263">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dirty="0">
                          <a:effectLst/>
                        </a:rPr>
                        <a:t>Numele meu de familie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dirty="0">
                          <a:effectLst/>
                        </a:rPr>
                        <a:t>Orașul în care locuiesc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936095"/>
                  </a:ext>
                </a:extLst>
              </a:tr>
              <a:tr h="439263">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Prenumele meu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Adresa completă</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271055"/>
                  </a:ext>
                </a:extLst>
              </a:tr>
              <a:tr h="439263">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Fotografia mea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dirty="0">
                          <a:effectLst/>
                        </a:rPr>
                        <a:t>Numărul meu de telefon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5249842"/>
                  </a:ext>
                </a:extLst>
              </a:tr>
              <a:tr h="623682">
                <a:tc>
                  <a:txBody>
                    <a:bodyPr/>
                    <a:lstStyle/>
                    <a:p>
                      <a:pPr algn="l">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Bef>
                          <a:spcPts val="300"/>
                        </a:spcBef>
                        <a:spcAft>
                          <a:spcPts val="300"/>
                        </a:spcAft>
                      </a:pPr>
                      <a:r>
                        <a:rPr lang="ro-RO" sz="1800" dirty="0">
                          <a:effectLst/>
                        </a:rPr>
                        <a:t>Prieteni pe care nu i-am văzut niciodată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dirty="0">
                          <a:effectLst/>
                        </a:rPr>
                        <a:t>Data mea de naștere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706960"/>
                  </a:ext>
                </a:extLst>
              </a:tr>
              <a:tr h="439263">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Prieteni pe care-i cunosc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Școala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140025"/>
                  </a:ext>
                </a:extLst>
              </a:tr>
              <a:tr h="439263">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Setări de confidențialitate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Fotografii făcute la școală</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224406"/>
                  </a:ext>
                </a:extLst>
              </a:tr>
              <a:tr h="906607">
                <a:tc>
                  <a:txBody>
                    <a:bodyPr/>
                    <a:lstStyle/>
                    <a:p>
                      <a:pPr algn="l">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Bef>
                          <a:spcPts val="300"/>
                        </a:spcBef>
                        <a:spcAft>
                          <a:spcPts val="300"/>
                        </a:spcAft>
                      </a:pPr>
                      <a:r>
                        <a:rPr lang="ro-RO" sz="1800" dirty="0">
                          <a:effectLst/>
                        </a:rPr>
                        <a:t>Nu știu ce înseamnă setările de confidențialitate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a:effectLst/>
                        </a:rPr>
                        <a:t>Informații, imagini pe care nu aș vrea ca părinții mei să le vadă</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2853991"/>
                  </a:ext>
                </a:extLst>
              </a:tr>
            </a:tbl>
          </a:graphicData>
        </a:graphic>
      </p:graphicFrame>
    </p:spTree>
    <p:extLst>
      <p:ext uri="{BB962C8B-B14F-4D97-AF65-F5344CB8AC3E}">
        <p14:creationId xmlns:p14="http://schemas.microsoft.com/office/powerpoint/2010/main" val="3556230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348341" y="251653"/>
            <a:ext cx="2975431" cy="480131"/>
          </a:xfrm>
        </p:spPr>
        <p:txBody>
          <a:bodyPr/>
          <a:lstStyle/>
          <a:p>
            <a:r>
              <a:rPr lang="ro-RO" sz="2800" dirty="0" smtClean="0">
                <a:solidFill>
                  <a:schemeClr val="tx2">
                    <a:lumMod val="60000"/>
                    <a:lumOff val="40000"/>
                  </a:schemeClr>
                </a:solidFill>
              </a:rPr>
              <a:t>CHESTIONAR</a:t>
            </a:r>
            <a:endParaRPr lang="en-US" sz="2800" dirty="0">
              <a:solidFill>
                <a:schemeClr val="tx2">
                  <a:lumMod val="60000"/>
                  <a:lumOff val="40000"/>
                </a:schemeClr>
              </a:solidFill>
            </a:endParaRPr>
          </a:p>
        </p:txBody>
      </p:sp>
      <p:sp>
        <p:nvSpPr>
          <p:cNvPr id="16" name="Text Placeholder 15"/>
          <p:cNvSpPr>
            <a:spLocks noGrp="1"/>
          </p:cNvSpPr>
          <p:nvPr>
            <p:ph type="body" sz="quarter" idx="14"/>
          </p:nvPr>
        </p:nvSpPr>
        <p:spPr>
          <a:xfrm>
            <a:off x="2801257" y="362452"/>
            <a:ext cx="9289143" cy="646331"/>
          </a:xfrm>
        </p:spPr>
        <p:txBody>
          <a:bodyPr/>
          <a:lstStyle/>
          <a:p>
            <a:r>
              <a:rPr lang="ro-RO" dirty="0" smtClean="0"/>
              <a:t>Acest chestionar în funcție de răspunsurile date va reflecta expunerea dumneavoastră pe internet. </a:t>
            </a:r>
            <a:endParaRPr lang="en-US" dirty="0"/>
          </a:p>
        </p:txBody>
      </p:sp>
      <p:sp>
        <p:nvSpPr>
          <p:cNvPr id="4" name="Slide Number Placeholder 3"/>
          <p:cNvSpPr>
            <a:spLocks noGrp="1"/>
          </p:cNvSpPr>
          <p:nvPr>
            <p:ph type="sldNum" sz="quarter" idx="4294967295"/>
          </p:nvPr>
        </p:nvSpPr>
        <p:spPr>
          <a:xfrm>
            <a:off x="11760200" y="6465888"/>
            <a:ext cx="431800" cy="365125"/>
          </a:xfrm>
        </p:spPr>
        <p:txBody>
          <a:bodyPr/>
          <a:lstStyle/>
          <a:p>
            <a:fld id="{4997E989-D798-4C62-8E93-3D2D613C2488}" type="slidenum">
              <a:rPr lang="en-US" smtClean="0"/>
              <a:pPr/>
              <a:t>11</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743427429"/>
              </p:ext>
            </p:extLst>
          </p:nvPr>
        </p:nvGraphicFramePr>
        <p:xfrm>
          <a:off x="2518226" y="2245491"/>
          <a:ext cx="6908800" cy="3716145"/>
        </p:xfrm>
        <a:graphic>
          <a:graphicData uri="http://schemas.openxmlformats.org/drawingml/2006/table">
            <a:tbl>
              <a:tblPr firstRow="1" firstCol="1" bandRow="1">
                <a:tableStyleId>{3C2FFA5D-87B4-456A-9821-1D502468CF0F}</a:tableStyleId>
              </a:tblPr>
              <a:tblGrid>
                <a:gridCol w="420916">
                  <a:extLst>
                    <a:ext uri="{9D8B030D-6E8A-4147-A177-3AD203B41FA5}">
                      <a16:colId xmlns:a16="http://schemas.microsoft.com/office/drawing/2014/main" val="3431448197"/>
                    </a:ext>
                  </a:extLst>
                </a:gridCol>
                <a:gridCol w="4323806">
                  <a:extLst>
                    <a:ext uri="{9D8B030D-6E8A-4147-A177-3AD203B41FA5}">
                      <a16:colId xmlns:a16="http://schemas.microsoft.com/office/drawing/2014/main" val="4001644129"/>
                    </a:ext>
                  </a:extLst>
                </a:gridCol>
                <a:gridCol w="796834">
                  <a:extLst>
                    <a:ext uri="{9D8B030D-6E8A-4147-A177-3AD203B41FA5}">
                      <a16:colId xmlns:a16="http://schemas.microsoft.com/office/drawing/2014/main" val="3557453030"/>
                    </a:ext>
                  </a:extLst>
                </a:gridCol>
                <a:gridCol w="470263">
                  <a:extLst>
                    <a:ext uri="{9D8B030D-6E8A-4147-A177-3AD203B41FA5}">
                      <a16:colId xmlns:a16="http://schemas.microsoft.com/office/drawing/2014/main" val="881603434"/>
                    </a:ext>
                  </a:extLst>
                </a:gridCol>
                <a:gridCol w="896981">
                  <a:extLst>
                    <a:ext uri="{9D8B030D-6E8A-4147-A177-3AD203B41FA5}">
                      <a16:colId xmlns:a16="http://schemas.microsoft.com/office/drawing/2014/main" val="322810607"/>
                    </a:ext>
                  </a:extLst>
                </a:gridCol>
              </a:tblGrid>
              <a:tr h="292158">
                <a:tc>
                  <a:txBody>
                    <a:bodyPr/>
                    <a:lstStyle/>
                    <a:p>
                      <a:pPr algn="just">
                        <a:lnSpc>
                          <a:spcPct val="115000"/>
                        </a:lnSpc>
                        <a:spcBef>
                          <a:spcPts val="300"/>
                        </a:spcBef>
                        <a:spcAft>
                          <a:spcPts val="30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Nr</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effectLst/>
                        </a:rPr>
                        <a:t>Acasă…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effectLst/>
                        </a:rPr>
                        <a:t>Da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effectLst/>
                        </a:rPr>
                        <a:t>Nu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effectLst/>
                        </a:rPr>
                        <a:t>Nu știu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932448460"/>
                  </a:ext>
                </a:extLst>
              </a:tr>
              <a:tr h="481965">
                <a:tc>
                  <a:txBody>
                    <a:bodyPr/>
                    <a:lstStyle/>
                    <a:p>
                      <a:pPr algn="just">
                        <a:lnSpc>
                          <a:spcPct val="115000"/>
                        </a:lnSpc>
                        <a:spcBef>
                          <a:spcPts val="300"/>
                        </a:spcBef>
                        <a:spcAft>
                          <a:spcPts val="300"/>
                        </a:spcAft>
                      </a:pPr>
                      <a:r>
                        <a:rPr lang="en-US"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15</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rPr>
                        <a:t>Am un calculator (laptop)</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2658445356"/>
                  </a:ext>
                </a:extLst>
              </a:tr>
              <a:tr h="481965">
                <a:tc>
                  <a:txBody>
                    <a:bodyPr/>
                    <a:lstStyle/>
                    <a:p>
                      <a:pPr algn="just">
                        <a:lnSpc>
                          <a:spcPct val="115000"/>
                        </a:lnSpc>
                        <a:spcBef>
                          <a:spcPts val="300"/>
                        </a:spcBef>
                        <a:spcAft>
                          <a:spcPts val="300"/>
                        </a:spcAft>
                      </a:pPr>
                      <a:r>
                        <a:rPr lang="en-US"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16</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rPr>
                        <a:t>Am telefonul meu mobil</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2631736734"/>
                  </a:ext>
                </a:extLst>
              </a:tr>
              <a:tr h="443125">
                <a:tc>
                  <a:txBody>
                    <a:bodyPr/>
                    <a:lstStyle/>
                    <a:p>
                      <a:pPr algn="just">
                        <a:lnSpc>
                          <a:spcPct val="115000"/>
                        </a:lnSpc>
                        <a:spcBef>
                          <a:spcPts val="300"/>
                        </a:spcBef>
                        <a:spcAft>
                          <a:spcPts val="300"/>
                        </a:spcAft>
                      </a:pPr>
                      <a:r>
                        <a:rPr lang="en-US"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17</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rPr>
                        <a:t>Am o tabletă </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3371010014"/>
                  </a:ext>
                </a:extLst>
              </a:tr>
              <a:tr h="630822">
                <a:tc>
                  <a:txBody>
                    <a:bodyPr/>
                    <a:lstStyle/>
                    <a:p>
                      <a:pPr algn="just">
                        <a:lnSpc>
                          <a:spcPct val="115000"/>
                        </a:lnSpc>
                        <a:spcBef>
                          <a:spcPts val="300"/>
                        </a:spcBef>
                        <a:spcAft>
                          <a:spcPts val="300"/>
                        </a:spcAft>
                      </a:pPr>
                      <a:r>
                        <a:rPr lang="en-US"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a:t>
                      </a:r>
                      <a:r>
                        <a:rPr lang="ro-RO"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8</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rPr>
                        <a:t>Folosesc calculatorul în camera mea</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1778887467"/>
                  </a:ext>
                </a:extLst>
              </a:tr>
              <a:tr h="631808">
                <a:tc>
                  <a:txBody>
                    <a:bodyPr/>
                    <a:lstStyle/>
                    <a:p>
                      <a:pPr algn="just">
                        <a:lnSpc>
                          <a:spcPct val="115000"/>
                        </a:lnSpc>
                        <a:spcBef>
                          <a:spcPts val="300"/>
                        </a:spcBef>
                        <a:spcAft>
                          <a:spcPts val="300"/>
                        </a:spcAft>
                      </a:pPr>
                      <a:r>
                        <a:rPr lang="ro-RO"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19</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rPr>
                        <a:t>Am acces la Internet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1744835915"/>
                  </a:ext>
                </a:extLst>
              </a:tr>
              <a:tr h="730992">
                <a:tc>
                  <a:txBody>
                    <a:bodyPr/>
                    <a:lstStyle/>
                    <a:p>
                      <a:pPr algn="just">
                        <a:lnSpc>
                          <a:spcPct val="115000"/>
                        </a:lnSpc>
                        <a:spcBef>
                          <a:spcPts val="300"/>
                        </a:spcBef>
                        <a:spcAft>
                          <a:spcPts val="300"/>
                        </a:spcAft>
                      </a:pPr>
                      <a:r>
                        <a:rPr lang="ro-RO" sz="18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20</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rPr>
                        <a:t>Accesez Internetul de pe telefonul mobil</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a:solidFill>
                            <a:schemeClr val="tx2">
                              <a:lumMod val="75000"/>
                            </a:schemeClr>
                          </a:solidFill>
                          <a:effectLst/>
                          <a:sym typeface="Wingdings 2" panose="05020102010507070707" pitchFamily="18" charset="2"/>
                        </a:rPr>
                        <a:t></a:t>
                      </a:r>
                      <a:endParaRPr lang="en-US" sz="180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tc>
                  <a:txBody>
                    <a:bodyPr/>
                    <a:lstStyle/>
                    <a:p>
                      <a:pPr algn="just">
                        <a:lnSpc>
                          <a:spcPct val="115000"/>
                        </a:lnSpc>
                        <a:spcBef>
                          <a:spcPts val="300"/>
                        </a:spcBef>
                        <a:spcAft>
                          <a:spcPts val="300"/>
                        </a:spcAft>
                      </a:pPr>
                      <a:r>
                        <a:rPr lang="ro-RO" sz="1800" dirty="0">
                          <a:solidFill>
                            <a:schemeClr val="tx2">
                              <a:lumMod val="75000"/>
                            </a:schemeClr>
                          </a:solidFill>
                          <a:effectLst/>
                          <a:sym typeface="Wingdings 2" panose="05020102010507070707" pitchFamily="18" charset="2"/>
                        </a:rPr>
                        <a:t></a:t>
                      </a:r>
                      <a:endParaRPr lang="en-US" sz="1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51216" marR="51216" marT="0" marB="0"/>
                </a:tc>
                <a:extLst>
                  <a:ext uri="{0D108BD9-81ED-4DB2-BD59-A6C34878D82A}">
                    <a16:rowId xmlns:a16="http://schemas.microsoft.com/office/drawing/2014/main" val="2060534608"/>
                  </a:ext>
                </a:extLst>
              </a:tr>
            </a:tbl>
          </a:graphicData>
        </a:graphic>
      </p:graphicFrame>
    </p:spTree>
    <p:extLst>
      <p:ext uri="{BB962C8B-B14F-4D97-AF65-F5344CB8AC3E}">
        <p14:creationId xmlns:p14="http://schemas.microsoft.com/office/powerpoint/2010/main" val="16802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348341" y="251653"/>
            <a:ext cx="2975431" cy="480131"/>
          </a:xfrm>
        </p:spPr>
        <p:txBody>
          <a:bodyPr/>
          <a:lstStyle/>
          <a:p>
            <a:r>
              <a:rPr lang="ro-RO" sz="2800" dirty="0" smtClean="0">
                <a:solidFill>
                  <a:schemeClr val="tx2">
                    <a:lumMod val="60000"/>
                    <a:lumOff val="40000"/>
                  </a:schemeClr>
                </a:solidFill>
              </a:rPr>
              <a:t>CHESTIONAR</a:t>
            </a:r>
            <a:endParaRPr lang="en-US" sz="2800" dirty="0">
              <a:solidFill>
                <a:schemeClr val="tx2">
                  <a:lumMod val="60000"/>
                  <a:lumOff val="40000"/>
                </a:schemeClr>
              </a:solidFill>
            </a:endParaRPr>
          </a:p>
        </p:txBody>
      </p:sp>
      <p:sp>
        <p:nvSpPr>
          <p:cNvPr id="16" name="Text Placeholder 15"/>
          <p:cNvSpPr>
            <a:spLocks noGrp="1"/>
          </p:cNvSpPr>
          <p:nvPr>
            <p:ph type="body" sz="quarter" idx="14"/>
          </p:nvPr>
        </p:nvSpPr>
        <p:spPr>
          <a:xfrm>
            <a:off x="2801257" y="362452"/>
            <a:ext cx="9289143" cy="646331"/>
          </a:xfrm>
        </p:spPr>
        <p:txBody>
          <a:bodyPr/>
          <a:lstStyle/>
          <a:p>
            <a:r>
              <a:rPr lang="ro-RO" dirty="0" smtClean="0"/>
              <a:t>Acest chestionar în funcție de răspunsurile date va reflecta expunerea dumneavoastră pe internet. </a:t>
            </a:r>
            <a:endParaRPr lang="en-US" dirty="0"/>
          </a:p>
        </p:txBody>
      </p:sp>
      <p:sp>
        <p:nvSpPr>
          <p:cNvPr id="4" name="Slide Number Placeholder 3"/>
          <p:cNvSpPr>
            <a:spLocks noGrp="1"/>
          </p:cNvSpPr>
          <p:nvPr>
            <p:ph type="sldNum" sz="quarter" idx="4294967295"/>
          </p:nvPr>
        </p:nvSpPr>
        <p:spPr>
          <a:xfrm>
            <a:off x="11760200" y="6465888"/>
            <a:ext cx="431800" cy="365125"/>
          </a:xfrm>
        </p:spPr>
        <p:txBody>
          <a:bodyPr/>
          <a:lstStyle/>
          <a:p>
            <a:fld id="{4997E989-D798-4C62-8E93-3D2D613C2488}" type="slidenum">
              <a:rPr lang="en-US" smtClean="0"/>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07464083"/>
              </p:ext>
            </p:extLst>
          </p:nvPr>
        </p:nvGraphicFramePr>
        <p:xfrm>
          <a:off x="348340" y="1494925"/>
          <a:ext cx="11411860" cy="4588495"/>
        </p:xfrm>
        <a:graphic>
          <a:graphicData uri="http://schemas.openxmlformats.org/drawingml/2006/table">
            <a:tbl>
              <a:tblPr firstRow="1" firstCol="1" bandRow="1">
                <a:tableStyleId>{5C22544A-7EE6-4342-B048-85BDC9FD1C3A}</a:tableStyleId>
              </a:tblPr>
              <a:tblGrid>
                <a:gridCol w="3308532">
                  <a:extLst>
                    <a:ext uri="{9D8B030D-6E8A-4147-A177-3AD203B41FA5}">
                      <a16:colId xmlns:a16="http://schemas.microsoft.com/office/drawing/2014/main" val="350784595"/>
                    </a:ext>
                  </a:extLst>
                </a:gridCol>
                <a:gridCol w="1495699">
                  <a:extLst>
                    <a:ext uri="{9D8B030D-6E8A-4147-A177-3AD203B41FA5}">
                      <a16:colId xmlns:a16="http://schemas.microsoft.com/office/drawing/2014/main" val="1527192747"/>
                    </a:ext>
                  </a:extLst>
                </a:gridCol>
                <a:gridCol w="2046515">
                  <a:extLst>
                    <a:ext uri="{9D8B030D-6E8A-4147-A177-3AD203B41FA5}">
                      <a16:colId xmlns:a16="http://schemas.microsoft.com/office/drawing/2014/main" val="300162112"/>
                    </a:ext>
                  </a:extLst>
                </a:gridCol>
                <a:gridCol w="2090057">
                  <a:extLst>
                    <a:ext uri="{9D8B030D-6E8A-4147-A177-3AD203B41FA5}">
                      <a16:colId xmlns:a16="http://schemas.microsoft.com/office/drawing/2014/main" val="2199805731"/>
                    </a:ext>
                  </a:extLst>
                </a:gridCol>
                <a:gridCol w="1567543">
                  <a:extLst>
                    <a:ext uri="{9D8B030D-6E8A-4147-A177-3AD203B41FA5}">
                      <a16:colId xmlns:a16="http://schemas.microsoft.com/office/drawing/2014/main" val="2971054131"/>
                    </a:ext>
                  </a:extLst>
                </a:gridCol>
                <a:gridCol w="903514">
                  <a:extLst>
                    <a:ext uri="{9D8B030D-6E8A-4147-A177-3AD203B41FA5}">
                      <a16:colId xmlns:a16="http://schemas.microsoft.com/office/drawing/2014/main" val="1811942384"/>
                    </a:ext>
                  </a:extLst>
                </a:gridCol>
              </a:tblGrid>
              <a:tr h="1057593">
                <a:tc>
                  <a:txBody>
                    <a:bodyPr/>
                    <a:lstStyle/>
                    <a:p>
                      <a:pPr algn="just">
                        <a:lnSpc>
                          <a:spcPct val="115000"/>
                        </a:lnSpc>
                        <a:spcAft>
                          <a:spcPts val="1000"/>
                        </a:spcAft>
                      </a:pPr>
                      <a:r>
                        <a:rPr lang="ro-RO" sz="1800" dirty="0">
                          <a:effectLst/>
                        </a:rPr>
                        <a:t>Folosesc </a:t>
                      </a:r>
                      <a:r>
                        <a:rPr lang="ro-RO" sz="1800" dirty="0" smtClean="0">
                          <a:effectLst/>
                        </a:rPr>
                        <a:t>calculatorul/telefonul </a:t>
                      </a:r>
                      <a:r>
                        <a:rPr lang="ro-RO" sz="1800" dirty="0">
                          <a:effectLst/>
                        </a:rPr>
                        <a:t>…</a:t>
                      </a:r>
                      <a:endParaRPr lang="en-US" sz="1800" dirty="0">
                        <a:effectLst/>
                      </a:endParaRPr>
                    </a:p>
                    <a:p>
                      <a:pPr algn="just">
                        <a:lnSpc>
                          <a:spcPct val="115000"/>
                        </a:lnSpc>
                        <a:spcBef>
                          <a:spcPts val="300"/>
                        </a:spcBef>
                        <a:spcAft>
                          <a:spcPts val="300"/>
                        </a:spcAft>
                      </a:pPr>
                      <a:r>
                        <a:rPr lang="ro-RO"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ctr">
                        <a:lnSpc>
                          <a:spcPct val="115000"/>
                        </a:lnSpc>
                        <a:spcBef>
                          <a:spcPts val="300"/>
                        </a:spcBef>
                        <a:spcAft>
                          <a:spcPts val="300"/>
                        </a:spcAft>
                      </a:pPr>
                      <a:r>
                        <a:rPr lang="ro-RO" sz="1800" dirty="0">
                          <a:effectLst/>
                        </a:rPr>
                        <a:t>În fiecare zi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ctr">
                        <a:lnSpc>
                          <a:spcPct val="115000"/>
                        </a:lnSpc>
                        <a:spcBef>
                          <a:spcPts val="300"/>
                        </a:spcBef>
                        <a:spcAft>
                          <a:spcPts val="300"/>
                        </a:spcAft>
                      </a:pPr>
                      <a:r>
                        <a:rPr lang="ro-RO" sz="1800" dirty="0">
                          <a:effectLst/>
                        </a:rPr>
                        <a:t>De câteva ori săptămână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ctr">
                        <a:lnSpc>
                          <a:spcPct val="115000"/>
                        </a:lnSpc>
                        <a:spcBef>
                          <a:spcPts val="300"/>
                        </a:spcBef>
                        <a:spcAft>
                          <a:spcPts val="300"/>
                        </a:spcAft>
                      </a:pPr>
                      <a:r>
                        <a:rPr lang="ro-RO" sz="1800" dirty="0">
                          <a:effectLst/>
                        </a:rPr>
                        <a:t>O dată pe săptămână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ctr">
                        <a:lnSpc>
                          <a:spcPct val="115000"/>
                        </a:lnSpc>
                        <a:spcBef>
                          <a:spcPts val="300"/>
                        </a:spcBef>
                        <a:spcAft>
                          <a:spcPts val="300"/>
                        </a:spcAft>
                      </a:pPr>
                      <a:r>
                        <a:rPr lang="ro-RO" sz="1800" dirty="0">
                          <a:effectLst/>
                        </a:rPr>
                        <a:t>O dată pe lună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ctr">
                        <a:lnSpc>
                          <a:spcPct val="115000"/>
                        </a:lnSpc>
                        <a:spcBef>
                          <a:spcPts val="300"/>
                        </a:spcBef>
                        <a:spcAft>
                          <a:spcPts val="300"/>
                        </a:spcAft>
                      </a:pPr>
                      <a:r>
                        <a:rPr lang="ro-RO" sz="1800" dirty="0">
                          <a:effectLst/>
                        </a:rPr>
                        <a:t>Nu știu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extLst>
                  <a:ext uri="{0D108BD9-81ED-4DB2-BD59-A6C34878D82A}">
                    <a16:rowId xmlns:a16="http://schemas.microsoft.com/office/drawing/2014/main" val="440482175"/>
                  </a:ext>
                </a:extLst>
              </a:tr>
              <a:tr h="830950">
                <a:tc>
                  <a:txBody>
                    <a:bodyPr/>
                    <a:lstStyle/>
                    <a:p>
                      <a:pPr algn="just">
                        <a:lnSpc>
                          <a:spcPct val="115000"/>
                        </a:lnSpc>
                        <a:spcBef>
                          <a:spcPts val="300"/>
                        </a:spcBef>
                        <a:spcAft>
                          <a:spcPts val="300"/>
                        </a:spcAft>
                      </a:pPr>
                      <a:r>
                        <a:rPr lang="ro-RO" sz="1800" dirty="0">
                          <a:effectLst/>
                        </a:rPr>
                        <a:t>Pentru a vedea diferite </a:t>
                      </a:r>
                      <a:endParaRPr lang="ro-RO" sz="1800" dirty="0" smtClean="0">
                        <a:effectLst/>
                      </a:endParaRPr>
                    </a:p>
                    <a:p>
                      <a:pPr algn="just">
                        <a:lnSpc>
                          <a:spcPct val="115000"/>
                        </a:lnSpc>
                        <a:spcBef>
                          <a:spcPts val="300"/>
                        </a:spcBef>
                        <a:spcAft>
                          <a:spcPts val="300"/>
                        </a:spcAft>
                      </a:pPr>
                      <a:r>
                        <a:rPr lang="ro-RO" sz="1800" dirty="0" smtClean="0">
                          <a:effectLst/>
                        </a:rPr>
                        <a:t>site-uri </a:t>
                      </a:r>
                      <a:r>
                        <a:rPr lang="ro-RO" sz="1800" dirty="0">
                          <a:effectLst/>
                        </a:rPr>
                        <a:t>(ca amuzament)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extLst>
                  <a:ext uri="{0D108BD9-81ED-4DB2-BD59-A6C34878D82A}">
                    <a16:rowId xmlns:a16="http://schemas.microsoft.com/office/drawing/2014/main" val="2833503469"/>
                  </a:ext>
                </a:extLst>
              </a:tr>
              <a:tr h="423484">
                <a:tc gridSpan="6">
                  <a:txBody>
                    <a:bodyPr/>
                    <a:lstStyle/>
                    <a:p>
                      <a:pPr algn="just">
                        <a:lnSpc>
                          <a:spcPct val="115000"/>
                        </a:lnSpc>
                        <a:spcBef>
                          <a:spcPts val="300"/>
                        </a:spcBef>
                        <a:spcAft>
                          <a:spcPts val="300"/>
                        </a:spcAft>
                      </a:pPr>
                      <a:r>
                        <a:rPr lang="ro-RO" sz="1800" dirty="0">
                          <a:effectLst/>
                        </a:rPr>
                        <a:t>Care sunt site-urile preferate</a:t>
                      </a:r>
                      <a:r>
                        <a:rPr lang="ro-RO" sz="1800" dirty="0" smtClean="0">
                          <a:effectLst/>
                        </a:rPr>
                        <a:t>?</a:t>
                      </a:r>
                      <a:endParaRPr lang="en-US" sz="1800" dirty="0">
                        <a:effectLst/>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6475846"/>
                  </a:ext>
                </a:extLst>
              </a:tr>
              <a:tr h="547870">
                <a:tc>
                  <a:txBody>
                    <a:bodyPr/>
                    <a:lstStyle/>
                    <a:p>
                      <a:pPr algn="just">
                        <a:lnSpc>
                          <a:spcPct val="115000"/>
                        </a:lnSpc>
                        <a:spcBef>
                          <a:spcPts val="300"/>
                        </a:spcBef>
                        <a:spcAft>
                          <a:spcPts val="300"/>
                        </a:spcAft>
                      </a:pPr>
                      <a:r>
                        <a:rPr lang="ro-RO" sz="1800">
                          <a:effectLst/>
                        </a:rPr>
                        <a:t>Pentru a-mi face temele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extLst>
                  <a:ext uri="{0D108BD9-81ED-4DB2-BD59-A6C34878D82A}">
                    <a16:rowId xmlns:a16="http://schemas.microsoft.com/office/drawing/2014/main" val="1546793433"/>
                  </a:ext>
                </a:extLst>
              </a:tr>
              <a:tr h="405719">
                <a:tc gridSpan="6">
                  <a:txBody>
                    <a:bodyPr/>
                    <a:lstStyle/>
                    <a:p>
                      <a:pPr algn="just">
                        <a:lnSpc>
                          <a:spcPct val="115000"/>
                        </a:lnSpc>
                        <a:spcBef>
                          <a:spcPts val="300"/>
                        </a:spcBef>
                        <a:spcAft>
                          <a:spcPts val="300"/>
                        </a:spcAft>
                      </a:pPr>
                      <a:r>
                        <a:rPr lang="ro-RO" sz="1800" dirty="0">
                          <a:effectLst/>
                        </a:rPr>
                        <a:t>Ce site-uri folosești pentru teme</a:t>
                      </a:r>
                      <a:r>
                        <a:rPr lang="ro-RO" sz="1800" dirty="0" smtClean="0">
                          <a:effectLst/>
                        </a:rPr>
                        <a:t>?</a:t>
                      </a:r>
                      <a:endParaRPr lang="en-US" sz="1800" dirty="0">
                        <a:effectLst/>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9631343"/>
                  </a:ext>
                </a:extLst>
              </a:tr>
              <a:tr h="639518">
                <a:tc>
                  <a:txBody>
                    <a:bodyPr/>
                    <a:lstStyle/>
                    <a:p>
                      <a:pPr algn="just">
                        <a:lnSpc>
                          <a:spcPct val="115000"/>
                        </a:lnSpc>
                        <a:spcBef>
                          <a:spcPts val="300"/>
                        </a:spcBef>
                        <a:spcAft>
                          <a:spcPts val="300"/>
                        </a:spcAft>
                      </a:pPr>
                      <a:r>
                        <a:rPr lang="ro-RO" sz="1800" dirty="0">
                          <a:effectLst/>
                        </a:rPr>
                        <a:t>Pentru a intra pe contul meu de Facebook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extLst>
                  <a:ext uri="{0D108BD9-81ED-4DB2-BD59-A6C34878D82A}">
                    <a16:rowId xmlns:a16="http://schemas.microsoft.com/office/drawing/2014/main" val="1563489061"/>
                  </a:ext>
                </a:extLst>
              </a:tr>
              <a:tr h="629450">
                <a:tc gridSpan="6">
                  <a:txBody>
                    <a:bodyPr/>
                    <a:lstStyle/>
                    <a:p>
                      <a:pPr algn="just">
                        <a:lnSpc>
                          <a:spcPct val="115000"/>
                        </a:lnSpc>
                        <a:spcBef>
                          <a:spcPts val="300"/>
                        </a:spcBef>
                        <a:spcAft>
                          <a:spcPts val="300"/>
                        </a:spcAft>
                      </a:pPr>
                      <a:r>
                        <a:rPr lang="ro-RO" sz="1800" dirty="0">
                          <a:effectLst/>
                        </a:rPr>
                        <a:t>Câți prieteni ai (aproximativ</a:t>
                      </a:r>
                      <a:r>
                        <a:rPr lang="ro-RO" sz="1800" dirty="0" smtClean="0">
                          <a:effectLst/>
                        </a:rPr>
                        <a:t>)?</a:t>
                      </a:r>
                      <a:endParaRPr lang="en-US" sz="1800" dirty="0">
                        <a:effectLst/>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5744121"/>
                  </a:ext>
                </a:extLst>
              </a:tr>
            </a:tbl>
          </a:graphicData>
        </a:graphic>
      </p:graphicFrame>
      <p:sp>
        <p:nvSpPr>
          <p:cNvPr id="8" name="Rectangle 4"/>
          <p:cNvSpPr>
            <a:spLocks noChangeArrowheads="1"/>
          </p:cNvSpPr>
          <p:nvPr/>
        </p:nvSpPr>
        <p:spPr bwMode="auto">
          <a:xfrm>
            <a:off x="5299075" y="92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4746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348341" y="251653"/>
            <a:ext cx="2975431" cy="480131"/>
          </a:xfrm>
        </p:spPr>
        <p:txBody>
          <a:bodyPr/>
          <a:lstStyle/>
          <a:p>
            <a:r>
              <a:rPr lang="ro-RO" sz="2800" dirty="0" smtClean="0">
                <a:solidFill>
                  <a:schemeClr val="tx2">
                    <a:lumMod val="60000"/>
                    <a:lumOff val="40000"/>
                  </a:schemeClr>
                </a:solidFill>
              </a:rPr>
              <a:t>CHESTIONAR</a:t>
            </a:r>
            <a:endParaRPr lang="en-US" sz="2800" dirty="0">
              <a:solidFill>
                <a:schemeClr val="tx2">
                  <a:lumMod val="60000"/>
                  <a:lumOff val="40000"/>
                </a:schemeClr>
              </a:solidFill>
            </a:endParaRPr>
          </a:p>
        </p:txBody>
      </p:sp>
      <p:sp>
        <p:nvSpPr>
          <p:cNvPr id="16" name="Text Placeholder 15"/>
          <p:cNvSpPr>
            <a:spLocks noGrp="1"/>
          </p:cNvSpPr>
          <p:nvPr>
            <p:ph type="body" sz="quarter" idx="14"/>
          </p:nvPr>
        </p:nvSpPr>
        <p:spPr>
          <a:xfrm>
            <a:off x="2801257" y="362452"/>
            <a:ext cx="9289143" cy="646331"/>
          </a:xfrm>
        </p:spPr>
        <p:txBody>
          <a:bodyPr/>
          <a:lstStyle/>
          <a:p>
            <a:r>
              <a:rPr lang="ro-RO" dirty="0" smtClean="0"/>
              <a:t>Acest chestionar în funcție de răspunsurile date va reflecta expunerea dumneavoastră pe internet. </a:t>
            </a:r>
            <a:endParaRPr lang="en-US" dirty="0"/>
          </a:p>
        </p:txBody>
      </p:sp>
      <p:sp>
        <p:nvSpPr>
          <p:cNvPr id="4" name="Slide Number Placeholder 3"/>
          <p:cNvSpPr>
            <a:spLocks noGrp="1"/>
          </p:cNvSpPr>
          <p:nvPr>
            <p:ph type="sldNum" sz="quarter" idx="4294967295"/>
          </p:nvPr>
        </p:nvSpPr>
        <p:spPr>
          <a:xfrm>
            <a:off x="11760200" y="6465888"/>
            <a:ext cx="431800" cy="365125"/>
          </a:xfrm>
        </p:spPr>
        <p:txBody>
          <a:bodyPr/>
          <a:lstStyle/>
          <a:p>
            <a:fld id="{4997E989-D798-4C62-8E93-3D2D613C2488}" type="slidenum">
              <a:rPr lang="en-US" smtClean="0"/>
              <a:pPr/>
              <a:t>13</a:t>
            </a:fld>
            <a:endParaRPr lang="en-US"/>
          </a:p>
        </p:txBody>
      </p:sp>
      <p:sp>
        <p:nvSpPr>
          <p:cNvPr id="8" name="Rectangle 4"/>
          <p:cNvSpPr>
            <a:spLocks noChangeArrowheads="1"/>
          </p:cNvSpPr>
          <p:nvPr/>
        </p:nvSpPr>
        <p:spPr bwMode="auto">
          <a:xfrm>
            <a:off x="5299075" y="92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76098115"/>
              </p:ext>
            </p:extLst>
          </p:nvPr>
        </p:nvGraphicFramePr>
        <p:xfrm>
          <a:off x="740230" y="1457631"/>
          <a:ext cx="10798629" cy="5239835"/>
        </p:xfrm>
        <a:graphic>
          <a:graphicData uri="http://schemas.openxmlformats.org/drawingml/2006/table">
            <a:tbl>
              <a:tblPr firstRow="1" firstCol="1" bandRow="1">
                <a:tableStyleId>{5C22544A-7EE6-4342-B048-85BDC9FD1C3A}</a:tableStyleId>
              </a:tblPr>
              <a:tblGrid>
                <a:gridCol w="3130744">
                  <a:extLst>
                    <a:ext uri="{9D8B030D-6E8A-4147-A177-3AD203B41FA5}">
                      <a16:colId xmlns:a16="http://schemas.microsoft.com/office/drawing/2014/main" val="2813453553"/>
                    </a:ext>
                  </a:extLst>
                </a:gridCol>
                <a:gridCol w="1565373">
                  <a:extLst>
                    <a:ext uri="{9D8B030D-6E8A-4147-A177-3AD203B41FA5}">
                      <a16:colId xmlns:a16="http://schemas.microsoft.com/office/drawing/2014/main" val="3509390883"/>
                    </a:ext>
                  </a:extLst>
                </a:gridCol>
                <a:gridCol w="1612840">
                  <a:extLst>
                    <a:ext uri="{9D8B030D-6E8A-4147-A177-3AD203B41FA5}">
                      <a16:colId xmlns:a16="http://schemas.microsoft.com/office/drawing/2014/main" val="1864352778"/>
                    </a:ext>
                  </a:extLst>
                </a:gridCol>
                <a:gridCol w="1560954">
                  <a:extLst>
                    <a:ext uri="{9D8B030D-6E8A-4147-A177-3AD203B41FA5}">
                      <a16:colId xmlns:a16="http://schemas.microsoft.com/office/drawing/2014/main" val="2646021664"/>
                    </a:ext>
                  </a:extLst>
                </a:gridCol>
                <a:gridCol w="1520106">
                  <a:extLst>
                    <a:ext uri="{9D8B030D-6E8A-4147-A177-3AD203B41FA5}">
                      <a16:colId xmlns:a16="http://schemas.microsoft.com/office/drawing/2014/main" val="4045113503"/>
                    </a:ext>
                  </a:extLst>
                </a:gridCol>
                <a:gridCol w="1408612">
                  <a:extLst>
                    <a:ext uri="{9D8B030D-6E8A-4147-A177-3AD203B41FA5}">
                      <a16:colId xmlns:a16="http://schemas.microsoft.com/office/drawing/2014/main" val="1447549670"/>
                    </a:ext>
                  </a:extLst>
                </a:gridCol>
              </a:tblGrid>
              <a:tr h="552017">
                <a:tc>
                  <a:txBody>
                    <a:bodyPr/>
                    <a:lstStyle/>
                    <a:p>
                      <a:pPr algn="l">
                        <a:lnSpc>
                          <a:spcPct val="115000"/>
                        </a:lnSpc>
                        <a:spcBef>
                          <a:spcPts val="300"/>
                        </a:spcBef>
                        <a:spcAft>
                          <a:spcPts val="300"/>
                        </a:spcAft>
                      </a:pPr>
                      <a:r>
                        <a:rPr lang="ro-RO" sz="1800" dirty="0">
                          <a:effectLst/>
                        </a:rPr>
                        <a:t>Pentru a folosi chat-ul </a:t>
                      </a:r>
                      <a:r>
                        <a:rPr lang="ro-RO" sz="1800" dirty="0" smtClean="0">
                          <a:effectLst/>
                        </a:rPr>
                        <a:t>( </a:t>
                      </a:r>
                      <a:r>
                        <a:rPr lang="ro-RO" sz="1800" dirty="0">
                          <a:effectLst/>
                        </a:rPr>
                        <a:t>Messenger etc.)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800" dirty="0" smtClean="0">
                          <a:effectLst/>
                          <a:sym typeface="Wingdings 2" panose="05020102010507070707" pitchFamily="18" charset="2"/>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marL="18454" marR="18454" marT="0" marB="0"/>
                </a:tc>
                <a:extLst>
                  <a:ext uri="{0D108BD9-81ED-4DB2-BD59-A6C34878D82A}">
                    <a16:rowId xmlns:a16="http://schemas.microsoft.com/office/drawing/2014/main" val="3041811402"/>
                  </a:ext>
                </a:extLst>
              </a:tr>
              <a:tr h="618686">
                <a:tc gridSpan="6">
                  <a:txBody>
                    <a:bodyPr/>
                    <a:lstStyle/>
                    <a:p>
                      <a:pPr algn="just">
                        <a:lnSpc>
                          <a:spcPct val="115000"/>
                        </a:lnSpc>
                        <a:spcBef>
                          <a:spcPts val="300"/>
                        </a:spcBef>
                        <a:spcAft>
                          <a:spcPts val="300"/>
                        </a:spcAft>
                      </a:pPr>
                      <a:r>
                        <a:rPr lang="ro-RO" sz="1800" dirty="0">
                          <a:effectLst/>
                        </a:rPr>
                        <a:t>Cu cine comunici pe chat?</a:t>
                      </a:r>
                      <a:endParaRPr lang="en-US" sz="1800" dirty="0">
                        <a:effectLst/>
                      </a:endParaRPr>
                    </a:p>
                    <a:p>
                      <a:pPr algn="just">
                        <a:lnSpc>
                          <a:spcPct val="115000"/>
                        </a:lnSpc>
                        <a:spcBef>
                          <a:spcPts val="300"/>
                        </a:spcBef>
                        <a:spcAft>
                          <a:spcPts val="300"/>
                        </a:spcAft>
                      </a:pPr>
                      <a:r>
                        <a:rPr lang="ro-RO"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1289209"/>
                  </a:ext>
                </a:extLst>
              </a:tr>
              <a:tr h="480015">
                <a:tc>
                  <a:txBody>
                    <a:bodyPr/>
                    <a:lstStyle/>
                    <a:p>
                      <a:pPr algn="just">
                        <a:lnSpc>
                          <a:spcPct val="115000"/>
                        </a:lnSpc>
                        <a:spcBef>
                          <a:spcPts val="300"/>
                        </a:spcBef>
                        <a:spcAft>
                          <a:spcPts val="300"/>
                        </a:spcAft>
                      </a:pPr>
                      <a:r>
                        <a:rPr lang="ro-RO" sz="1800" dirty="0">
                          <a:effectLst/>
                        </a:rPr>
                        <a:t>Pentru a folosi webcam-ul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800" dirty="0" smtClean="0">
                          <a:effectLst/>
                          <a:sym typeface="Wingdings 2" panose="05020102010507070707" pitchFamily="18" charset="2"/>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marL="18454" marR="18454" marT="0" marB="0"/>
                </a:tc>
                <a:extLst>
                  <a:ext uri="{0D108BD9-81ED-4DB2-BD59-A6C34878D82A}">
                    <a16:rowId xmlns:a16="http://schemas.microsoft.com/office/drawing/2014/main" val="1698453369"/>
                  </a:ext>
                </a:extLst>
              </a:tr>
              <a:tr h="618686">
                <a:tc gridSpan="6">
                  <a:txBody>
                    <a:bodyPr/>
                    <a:lstStyle/>
                    <a:p>
                      <a:pPr algn="just">
                        <a:lnSpc>
                          <a:spcPct val="115000"/>
                        </a:lnSpc>
                        <a:spcBef>
                          <a:spcPts val="300"/>
                        </a:spcBef>
                        <a:spcAft>
                          <a:spcPts val="300"/>
                        </a:spcAft>
                      </a:pPr>
                      <a:r>
                        <a:rPr lang="ro-RO" sz="1800" dirty="0">
                          <a:effectLst/>
                        </a:rPr>
                        <a:t>Cu cine comunici prin webcam?</a:t>
                      </a:r>
                      <a:endParaRPr lang="en-US" sz="1800" dirty="0">
                        <a:effectLst/>
                      </a:endParaRPr>
                    </a:p>
                    <a:p>
                      <a:pPr algn="just">
                        <a:lnSpc>
                          <a:spcPct val="115000"/>
                        </a:lnSpc>
                        <a:spcBef>
                          <a:spcPts val="300"/>
                        </a:spcBef>
                        <a:spcAft>
                          <a:spcPts val="300"/>
                        </a:spcAft>
                      </a:pPr>
                      <a:r>
                        <a:rPr lang="ro-RO"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4991765"/>
                  </a:ext>
                </a:extLst>
              </a:tr>
              <a:tr h="552017">
                <a:tc>
                  <a:txBody>
                    <a:bodyPr/>
                    <a:lstStyle/>
                    <a:p>
                      <a:pPr algn="just">
                        <a:lnSpc>
                          <a:spcPct val="115000"/>
                        </a:lnSpc>
                        <a:spcBef>
                          <a:spcPts val="300"/>
                        </a:spcBef>
                        <a:spcAft>
                          <a:spcPts val="300"/>
                        </a:spcAft>
                      </a:pPr>
                      <a:r>
                        <a:rPr lang="ro-RO" sz="1800">
                          <a:effectLst/>
                        </a:rPr>
                        <a:t>Pentru a urmări filmulețe pe Youtube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800" dirty="0" smtClean="0">
                          <a:effectLst/>
                          <a:sym typeface="Wingdings 2" panose="05020102010507070707" pitchFamily="18" charset="2"/>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marL="18454" marR="18454" marT="0" marB="0"/>
                </a:tc>
                <a:extLst>
                  <a:ext uri="{0D108BD9-81ED-4DB2-BD59-A6C34878D82A}">
                    <a16:rowId xmlns:a16="http://schemas.microsoft.com/office/drawing/2014/main" val="1349044037"/>
                  </a:ext>
                </a:extLst>
              </a:tr>
              <a:tr h="618686">
                <a:tc gridSpan="6">
                  <a:txBody>
                    <a:bodyPr/>
                    <a:lstStyle/>
                    <a:p>
                      <a:pPr algn="just">
                        <a:lnSpc>
                          <a:spcPct val="115000"/>
                        </a:lnSpc>
                        <a:spcBef>
                          <a:spcPts val="300"/>
                        </a:spcBef>
                        <a:spcAft>
                          <a:spcPts val="300"/>
                        </a:spcAft>
                      </a:pPr>
                      <a:r>
                        <a:rPr lang="ro-RO" sz="1800" dirty="0">
                          <a:effectLst/>
                        </a:rPr>
                        <a:t>Ce fel de filmulețe?</a:t>
                      </a:r>
                      <a:endParaRPr lang="en-US" sz="1800" dirty="0">
                        <a:effectLst/>
                      </a:endParaRPr>
                    </a:p>
                    <a:p>
                      <a:pPr algn="just">
                        <a:lnSpc>
                          <a:spcPct val="115000"/>
                        </a:lnSpc>
                        <a:spcBef>
                          <a:spcPts val="300"/>
                        </a:spcBef>
                        <a:spcAft>
                          <a:spcPts val="300"/>
                        </a:spcAft>
                      </a:pPr>
                      <a:r>
                        <a:rPr lang="ro-RO"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1064486"/>
                  </a:ext>
                </a:extLst>
              </a:tr>
              <a:tr h="480015">
                <a:tc>
                  <a:txBody>
                    <a:bodyPr/>
                    <a:lstStyle/>
                    <a:p>
                      <a:pPr algn="just">
                        <a:lnSpc>
                          <a:spcPct val="115000"/>
                        </a:lnSpc>
                        <a:spcBef>
                          <a:spcPts val="300"/>
                        </a:spcBef>
                        <a:spcAft>
                          <a:spcPts val="300"/>
                        </a:spcAft>
                      </a:pPr>
                      <a:r>
                        <a:rPr lang="ro-RO" sz="1800">
                          <a:effectLst/>
                        </a:rPr>
                        <a:t>Pentru a mă juca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a:effectLst/>
                          <a:sym typeface="Wingdings 2" panose="05020102010507070707" pitchFamily="18" charset="2"/>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algn="just">
                        <a:lnSpc>
                          <a:spcPct val="115000"/>
                        </a:lnSpc>
                        <a:spcBef>
                          <a:spcPts val="300"/>
                        </a:spcBef>
                        <a:spcAft>
                          <a:spcPts val="300"/>
                        </a:spcAft>
                      </a:pPr>
                      <a:r>
                        <a:rPr lang="ro-RO" sz="1800" dirty="0">
                          <a:effectLst/>
                          <a:sym typeface="Wingdings 2" panose="05020102010507070707" pitchFamily="18" charset="2"/>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8454" marR="18454"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800" dirty="0" smtClean="0">
                          <a:effectLst/>
                          <a:sym typeface="Wingdings 2" panose="05020102010507070707" pitchFamily="18" charset="2"/>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marL="18454" marR="18454" marT="0" marB="0"/>
                </a:tc>
                <a:extLst>
                  <a:ext uri="{0D108BD9-81ED-4DB2-BD59-A6C34878D82A}">
                    <a16:rowId xmlns:a16="http://schemas.microsoft.com/office/drawing/2014/main" val="3734383635"/>
                  </a:ext>
                </a:extLst>
              </a:tr>
              <a:tr h="433534">
                <a:tc gridSpan="6">
                  <a:txBody>
                    <a:bodyPr/>
                    <a:lstStyle/>
                    <a:p>
                      <a:pPr algn="just">
                        <a:lnSpc>
                          <a:spcPct val="115000"/>
                        </a:lnSpc>
                        <a:spcBef>
                          <a:spcPts val="300"/>
                        </a:spcBef>
                        <a:spcAft>
                          <a:spcPts val="300"/>
                        </a:spcAft>
                      </a:pPr>
                      <a:r>
                        <a:rPr lang="ro-RO" sz="1800" dirty="0">
                          <a:effectLst/>
                        </a:rPr>
                        <a:t>Care sunt jocurile tale </a:t>
                      </a:r>
                      <a:r>
                        <a:rPr lang="ro-RO" sz="1800" dirty="0" smtClean="0">
                          <a:effectLst/>
                        </a:rPr>
                        <a:t>preferate?</a:t>
                      </a:r>
                      <a:endParaRPr lang="en-US" sz="1800" dirty="0">
                        <a:effectLst/>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1733234"/>
                  </a:ext>
                </a:extLst>
              </a:tr>
              <a:tr h="325741">
                <a:tc gridSpan="6">
                  <a:txBody>
                    <a:bodyPr/>
                    <a:lstStyle/>
                    <a:p>
                      <a:pPr algn="just">
                        <a:lnSpc>
                          <a:spcPct val="115000"/>
                        </a:lnSpc>
                        <a:spcBef>
                          <a:spcPts val="300"/>
                        </a:spcBef>
                        <a:spcAft>
                          <a:spcPts val="300"/>
                        </a:spcAft>
                      </a:pPr>
                      <a:r>
                        <a:rPr lang="ro-RO" sz="1800" dirty="0">
                          <a:effectLst/>
                        </a:rPr>
                        <a:t>Sunt și alte moduri în care folosești calculatorul</a:t>
                      </a:r>
                      <a:r>
                        <a:rPr lang="ro-RO" sz="1800" dirty="0" smtClean="0">
                          <a:effectLst/>
                        </a:rPr>
                        <a:t>?</a:t>
                      </a:r>
                      <a:endParaRPr lang="en-US" sz="1800" dirty="0">
                        <a:effectLst/>
                      </a:endParaRPr>
                    </a:p>
                  </a:txBody>
                  <a:tcPr marL="18454" marR="1845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1916813"/>
                  </a:ext>
                </a:extLst>
              </a:tr>
            </a:tbl>
          </a:graphicData>
        </a:graphic>
      </p:graphicFrame>
    </p:spTree>
    <p:extLst>
      <p:ext uri="{BB962C8B-B14F-4D97-AF65-F5344CB8AC3E}">
        <p14:creationId xmlns:p14="http://schemas.microsoft.com/office/powerpoint/2010/main" val="1460997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a:xfrm>
            <a:off x="348341" y="251653"/>
            <a:ext cx="2975431" cy="480131"/>
          </a:xfrm>
        </p:spPr>
        <p:txBody>
          <a:bodyPr/>
          <a:lstStyle/>
          <a:p>
            <a:r>
              <a:rPr lang="ro-RO" sz="2800" dirty="0" smtClean="0">
                <a:solidFill>
                  <a:schemeClr val="tx2">
                    <a:lumMod val="60000"/>
                    <a:lumOff val="40000"/>
                  </a:schemeClr>
                </a:solidFill>
              </a:rPr>
              <a:t>CHESTIONAR</a:t>
            </a:r>
            <a:endParaRPr lang="en-US" sz="2800" dirty="0">
              <a:solidFill>
                <a:schemeClr val="tx2">
                  <a:lumMod val="60000"/>
                  <a:lumOff val="40000"/>
                </a:schemeClr>
              </a:solidFill>
            </a:endParaRPr>
          </a:p>
        </p:txBody>
      </p:sp>
      <p:sp>
        <p:nvSpPr>
          <p:cNvPr id="16" name="Text Placeholder 15"/>
          <p:cNvSpPr>
            <a:spLocks noGrp="1"/>
          </p:cNvSpPr>
          <p:nvPr>
            <p:ph type="body" sz="quarter" idx="14"/>
          </p:nvPr>
        </p:nvSpPr>
        <p:spPr>
          <a:xfrm>
            <a:off x="2801257" y="362452"/>
            <a:ext cx="9289143" cy="646331"/>
          </a:xfrm>
        </p:spPr>
        <p:txBody>
          <a:bodyPr/>
          <a:lstStyle/>
          <a:p>
            <a:r>
              <a:rPr lang="ro-RO" dirty="0" smtClean="0"/>
              <a:t>Acest chestionar în funcție de răspunsurile date va reflecta expunerea dumneavoastră pe internet. </a:t>
            </a:r>
            <a:endParaRPr lang="en-US" dirty="0"/>
          </a:p>
        </p:txBody>
      </p:sp>
      <p:sp>
        <p:nvSpPr>
          <p:cNvPr id="4" name="Slide Number Placeholder 3"/>
          <p:cNvSpPr>
            <a:spLocks noGrp="1"/>
          </p:cNvSpPr>
          <p:nvPr>
            <p:ph type="sldNum" sz="quarter" idx="4294967295"/>
          </p:nvPr>
        </p:nvSpPr>
        <p:spPr>
          <a:xfrm>
            <a:off x="11760200" y="6465888"/>
            <a:ext cx="431800" cy="365125"/>
          </a:xfrm>
        </p:spPr>
        <p:txBody>
          <a:bodyPr/>
          <a:lstStyle/>
          <a:p>
            <a:fld id="{4997E989-D798-4C62-8E93-3D2D613C2488}" type="slidenum">
              <a:rPr lang="en-US" smtClean="0"/>
              <a:pPr/>
              <a:t>14</a:t>
            </a:fld>
            <a:endParaRPr lang="en-US"/>
          </a:p>
        </p:txBody>
      </p:sp>
      <p:sp>
        <p:nvSpPr>
          <p:cNvPr id="8" name="Rectangle 4"/>
          <p:cNvSpPr>
            <a:spLocks noChangeArrowheads="1"/>
          </p:cNvSpPr>
          <p:nvPr/>
        </p:nvSpPr>
        <p:spPr bwMode="auto">
          <a:xfrm>
            <a:off x="5299075" y="92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867922913"/>
              </p:ext>
            </p:extLst>
          </p:nvPr>
        </p:nvGraphicFramePr>
        <p:xfrm>
          <a:off x="464456" y="1575019"/>
          <a:ext cx="11295744" cy="5167209"/>
        </p:xfrm>
        <a:graphic>
          <a:graphicData uri="http://schemas.openxmlformats.org/drawingml/2006/table">
            <a:tbl>
              <a:tblPr firstRow="1" firstCol="1" bandRow="1">
                <a:tableStyleId>{5C22544A-7EE6-4342-B048-85BDC9FD1C3A}</a:tableStyleId>
              </a:tblPr>
              <a:tblGrid>
                <a:gridCol w="4911141">
                  <a:extLst>
                    <a:ext uri="{9D8B030D-6E8A-4147-A177-3AD203B41FA5}">
                      <a16:colId xmlns:a16="http://schemas.microsoft.com/office/drawing/2014/main" val="872698945"/>
                    </a:ext>
                  </a:extLst>
                </a:gridCol>
                <a:gridCol w="2128201">
                  <a:extLst>
                    <a:ext uri="{9D8B030D-6E8A-4147-A177-3AD203B41FA5}">
                      <a16:colId xmlns:a16="http://schemas.microsoft.com/office/drawing/2014/main" val="2374263369"/>
                    </a:ext>
                  </a:extLst>
                </a:gridCol>
                <a:gridCol w="2128201">
                  <a:extLst>
                    <a:ext uri="{9D8B030D-6E8A-4147-A177-3AD203B41FA5}">
                      <a16:colId xmlns:a16="http://schemas.microsoft.com/office/drawing/2014/main" val="1987664"/>
                    </a:ext>
                  </a:extLst>
                </a:gridCol>
                <a:gridCol w="2128201">
                  <a:extLst>
                    <a:ext uri="{9D8B030D-6E8A-4147-A177-3AD203B41FA5}">
                      <a16:colId xmlns:a16="http://schemas.microsoft.com/office/drawing/2014/main" val="745809778"/>
                    </a:ext>
                  </a:extLst>
                </a:gridCol>
              </a:tblGrid>
              <a:tr h="335097">
                <a:tc>
                  <a:txBody>
                    <a:bodyPr/>
                    <a:lstStyle/>
                    <a:p>
                      <a:pPr algn="just">
                        <a:lnSpc>
                          <a:spcPct val="115000"/>
                        </a:lnSpc>
                        <a:spcAft>
                          <a:spcPts val="1000"/>
                        </a:spcAft>
                      </a:pPr>
                      <a:r>
                        <a:rPr lang="ro-RO" sz="2000">
                          <a:effectLst/>
                        </a:rPr>
                        <a:t>Alte întrebări…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rPr>
                        <a:t>Da</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rPr>
                        <a:t>Nu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rPr>
                        <a:t>Nu știu</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extLst>
                  <a:ext uri="{0D108BD9-81ED-4DB2-BD59-A6C34878D82A}">
                    <a16:rowId xmlns:a16="http://schemas.microsoft.com/office/drawing/2014/main" val="1145482447"/>
                  </a:ext>
                </a:extLst>
              </a:tr>
              <a:tr h="670195">
                <a:tc>
                  <a:txBody>
                    <a:bodyPr/>
                    <a:lstStyle/>
                    <a:p>
                      <a:pPr algn="just">
                        <a:lnSpc>
                          <a:spcPct val="115000"/>
                        </a:lnSpc>
                        <a:spcAft>
                          <a:spcPts val="1000"/>
                        </a:spcAft>
                      </a:pPr>
                      <a:r>
                        <a:rPr lang="ro-RO" sz="2000">
                          <a:effectLst/>
                        </a:rPr>
                        <a:t>Vorbiţi cu părinţii despre viaţa voastră online?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dirty="0">
                          <a:effectLst/>
                          <a:sym typeface="Wingdings 2" panose="05020102010507070707" pitchFamily="18" charset="2"/>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extLst>
                  <a:ext uri="{0D108BD9-81ED-4DB2-BD59-A6C34878D82A}">
                    <a16:rowId xmlns:a16="http://schemas.microsoft.com/office/drawing/2014/main" val="421289094"/>
                  </a:ext>
                </a:extLst>
              </a:tr>
              <a:tr h="791607">
                <a:tc gridSpan="4">
                  <a:txBody>
                    <a:bodyPr/>
                    <a:lstStyle/>
                    <a:p>
                      <a:pPr algn="just">
                        <a:lnSpc>
                          <a:spcPct val="115000"/>
                        </a:lnSpc>
                        <a:spcAft>
                          <a:spcPts val="1000"/>
                        </a:spcAft>
                      </a:pPr>
                      <a:r>
                        <a:rPr lang="ro-RO" sz="2000">
                          <a:effectLst/>
                        </a:rPr>
                        <a:t>Dacă da, cât de des?</a:t>
                      </a:r>
                      <a:endParaRPr lang="en-US" sz="2000">
                        <a:effectLst/>
                      </a:endParaRPr>
                    </a:p>
                    <a:p>
                      <a:pPr algn="just">
                        <a:lnSpc>
                          <a:spcPct val="115000"/>
                        </a:lnSpc>
                        <a:spcAft>
                          <a:spcPts val="1000"/>
                        </a:spcAft>
                      </a:pPr>
                      <a:r>
                        <a:rPr lang="ro-RO"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0533481"/>
                  </a:ext>
                </a:extLst>
              </a:tr>
              <a:tr h="670195">
                <a:tc>
                  <a:txBody>
                    <a:bodyPr/>
                    <a:lstStyle/>
                    <a:p>
                      <a:pPr algn="just">
                        <a:lnSpc>
                          <a:spcPct val="115000"/>
                        </a:lnSpc>
                        <a:spcAft>
                          <a:spcPts val="1000"/>
                        </a:spcAft>
                      </a:pPr>
                      <a:r>
                        <a:rPr lang="ro-RO" sz="2000">
                          <a:effectLst/>
                        </a:rPr>
                        <a:t>V-ați simțit amenințat/agresat pe Internet?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extLst>
                  <a:ext uri="{0D108BD9-81ED-4DB2-BD59-A6C34878D82A}">
                    <a16:rowId xmlns:a16="http://schemas.microsoft.com/office/drawing/2014/main" val="3004638466"/>
                  </a:ext>
                </a:extLst>
              </a:tr>
              <a:tr h="791607">
                <a:tc gridSpan="4">
                  <a:txBody>
                    <a:bodyPr/>
                    <a:lstStyle/>
                    <a:p>
                      <a:pPr algn="just">
                        <a:lnSpc>
                          <a:spcPct val="115000"/>
                        </a:lnSpc>
                        <a:spcAft>
                          <a:spcPts val="1000"/>
                        </a:spcAft>
                      </a:pPr>
                      <a:r>
                        <a:rPr lang="ro-RO" sz="2000" dirty="0">
                          <a:effectLst/>
                        </a:rPr>
                        <a:t>Dacă da, la cine ați apelat ca să vă ajute?</a:t>
                      </a:r>
                      <a:endParaRPr lang="en-US" sz="2000" dirty="0">
                        <a:effectLst/>
                      </a:endParaRPr>
                    </a:p>
                    <a:p>
                      <a:pPr algn="just">
                        <a:lnSpc>
                          <a:spcPct val="115000"/>
                        </a:lnSpc>
                        <a:spcAft>
                          <a:spcPts val="1000"/>
                        </a:spcAft>
                      </a:pPr>
                      <a:r>
                        <a:rPr lang="ro-RO"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7499968"/>
                  </a:ext>
                </a:extLst>
              </a:tr>
              <a:tr h="1005292">
                <a:tc>
                  <a:txBody>
                    <a:bodyPr/>
                    <a:lstStyle/>
                    <a:p>
                      <a:pPr algn="just">
                        <a:lnSpc>
                          <a:spcPct val="115000"/>
                        </a:lnSpc>
                        <a:spcAft>
                          <a:spcPts val="1000"/>
                        </a:spcAft>
                      </a:pPr>
                      <a:r>
                        <a:rPr lang="ro-RO" sz="2000">
                          <a:effectLst/>
                        </a:rPr>
                        <a:t>Știți că există servicii speciale de informare și protecție în cazul în care aveți probleme sau sunteți amenințat?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tc>
                  <a:txBody>
                    <a:bodyPr/>
                    <a:lstStyle/>
                    <a:p>
                      <a:pPr algn="just">
                        <a:lnSpc>
                          <a:spcPct val="115000"/>
                        </a:lnSpc>
                        <a:spcAft>
                          <a:spcPts val="1000"/>
                        </a:spcAft>
                      </a:pPr>
                      <a:r>
                        <a:rPr lang="ro-RO" sz="1400">
                          <a:effectLst/>
                          <a:sym typeface="Wingdings 2" panose="05020102010507070707" pitchFamily="18" charset="2"/>
                        </a:rPr>
                        <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1675" marR="41675" marT="0" marB="0"/>
                </a:tc>
                <a:extLst>
                  <a:ext uri="{0D108BD9-81ED-4DB2-BD59-A6C34878D82A}">
                    <a16:rowId xmlns:a16="http://schemas.microsoft.com/office/drawing/2014/main" val="2596624125"/>
                  </a:ext>
                </a:extLst>
              </a:tr>
              <a:tr h="706969">
                <a:tc gridSpan="4">
                  <a:txBody>
                    <a:bodyPr/>
                    <a:lstStyle/>
                    <a:p>
                      <a:pPr algn="just">
                        <a:lnSpc>
                          <a:spcPct val="115000"/>
                        </a:lnSpc>
                        <a:spcAft>
                          <a:spcPts val="1000"/>
                        </a:spcAft>
                      </a:pPr>
                      <a:r>
                        <a:rPr lang="ro-RO" sz="2000" dirty="0">
                          <a:effectLst/>
                        </a:rPr>
                        <a:t>Dacă da, numiți-le</a:t>
                      </a:r>
                      <a:r>
                        <a:rPr lang="ro-RO" sz="2000" dirty="0" smtClean="0">
                          <a:effectLst/>
                        </a:rPr>
                        <a:t>.</a:t>
                      </a:r>
                      <a:endParaRPr lang="en-US" sz="2000" dirty="0">
                        <a:effectLst/>
                      </a:endParaRPr>
                    </a:p>
                  </a:txBody>
                  <a:tcPr marL="41675" marR="41675"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0772114"/>
                  </a:ext>
                </a:extLst>
              </a:tr>
            </a:tbl>
          </a:graphicData>
        </a:graphic>
      </p:graphicFrame>
    </p:spTree>
    <p:extLst>
      <p:ext uri="{BB962C8B-B14F-4D97-AF65-F5344CB8AC3E}">
        <p14:creationId xmlns:p14="http://schemas.microsoft.com/office/powerpoint/2010/main" val="3085631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04800" y="2884235"/>
            <a:ext cx="11658600" cy="1089529"/>
          </a:xfrm>
        </p:spPr>
        <p:txBody>
          <a:bodyPr/>
          <a:lstStyle/>
          <a:p>
            <a:r>
              <a:rPr lang="en-US" dirty="0" err="1" smtClean="0"/>
              <a:t>Pentru</a:t>
            </a:r>
            <a:r>
              <a:rPr lang="ro-RO" dirty="0"/>
              <a:t> </a:t>
            </a:r>
            <a:r>
              <a:rPr lang="ro-RO" dirty="0" smtClean="0"/>
              <a:t>întrebările 1-20 orice răspuns pozitiv valorează 5%, orice răspuns negativ 0%, altele 3%. </a:t>
            </a:r>
            <a:endParaRPr lang="en-US" dirty="0"/>
          </a:p>
        </p:txBody>
      </p:sp>
      <p:sp>
        <p:nvSpPr>
          <p:cNvPr id="4" name="Text Placeholder 14"/>
          <p:cNvSpPr>
            <a:spLocks noGrp="1"/>
          </p:cNvSpPr>
          <p:nvPr>
            <p:ph type="body" sz="quarter" idx="13"/>
          </p:nvPr>
        </p:nvSpPr>
        <p:spPr>
          <a:xfrm>
            <a:off x="348341" y="251653"/>
            <a:ext cx="2975431" cy="480131"/>
          </a:xfrm>
        </p:spPr>
        <p:txBody>
          <a:bodyPr/>
          <a:lstStyle/>
          <a:p>
            <a:r>
              <a:rPr lang="ro-RO" sz="2800" dirty="0" smtClean="0">
                <a:solidFill>
                  <a:schemeClr val="tx2">
                    <a:lumMod val="60000"/>
                    <a:lumOff val="40000"/>
                  </a:schemeClr>
                </a:solidFill>
              </a:rPr>
              <a:t>CHESTIONAR</a:t>
            </a:r>
            <a:endParaRPr lang="en-US" sz="2800" dirty="0">
              <a:solidFill>
                <a:schemeClr val="tx2">
                  <a:lumMod val="60000"/>
                  <a:lumOff val="40000"/>
                </a:schemeClr>
              </a:solidFill>
            </a:endParaRPr>
          </a:p>
        </p:txBody>
      </p:sp>
    </p:spTree>
    <p:extLst>
      <p:ext uri="{BB962C8B-B14F-4D97-AF65-F5344CB8AC3E}">
        <p14:creationId xmlns:p14="http://schemas.microsoft.com/office/powerpoint/2010/main" val="610237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939" y="2240230"/>
            <a:ext cx="9107555" cy="2308324"/>
          </a:xfrm>
        </p:spPr>
        <p:txBody>
          <a:bodyPr/>
          <a:lstStyle/>
          <a:p>
            <a:r>
              <a:rPr lang="ro-RO" dirty="0"/>
              <a:t>Fiți în siguranță</a:t>
            </a:r>
            <a:br>
              <a:rPr lang="ro-RO" dirty="0"/>
            </a:br>
            <a:r>
              <a:rPr lang="ro-RO" dirty="0"/>
              <a:t>pe Internet!</a:t>
            </a:r>
            <a:endParaRPr lang="en-US" dirty="0"/>
          </a:p>
        </p:txBody>
      </p:sp>
      <p:sp>
        <p:nvSpPr>
          <p:cNvPr id="5" name="Title 6">
            <a:extLst>
              <a:ext uri="{FF2B5EF4-FFF2-40B4-BE49-F238E27FC236}">
                <a16:creationId xmlns:a16="http://schemas.microsoft.com/office/drawing/2014/main" id="{34BDD74C-5263-464C-AA3C-D945D23978FF}"/>
              </a:ext>
            </a:extLst>
          </p:cNvPr>
          <p:cNvSpPr txBox="1">
            <a:spLocks/>
          </p:cNvSpPr>
          <p:nvPr/>
        </p:nvSpPr>
        <p:spPr>
          <a:xfrm>
            <a:off x="4454423" y="4343514"/>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ro-RO" sz="2400" dirty="0" smtClean="0"/>
              <a:t>Vă mulțumesc!</a:t>
            </a:r>
            <a:endParaRPr lang="en-US" sz="2400" dirty="0"/>
          </a:p>
        </p:txBody>
      </p:sp>
    </p:spTree>
    <p:extLst>
      <p:ext uri="{BB962C8B-B14F-4D97-AF65-F5344CB8AC3E}">
        <p14:creationId xmlns:p14="http://schemas.microsoft.com/office/powerpoint/2010/main" val="5917588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304800" y="2939635"/>
            <a:ext cx="11887200" cy="978729"/>
          </a:xfrm>
        </p:spPr>
        <p:txBody>
          <a:bodyPr/>
          <a:lstStyle/>
          <a:p>
            <a:r>
              <a:rPr lang="ro-RO" sz="3200" b="1" dirty="0" smtClean="0"/>
              <a:t>„INTERNETUL POATE FI CONSIDERAT CORECT, CA O CONVERSAȚIE FĂRĂ SFÂRȘIT LA NIVEL MONDIAL.</a:t>
            </a:r>
            <a:r>
              <a:rPr lang="ro-RO" sz="3200" b="1" dirty="0"/>
              <a:t>”</a:t>
            </a:r>
            <a:endParaRPr lang="en-US" sz="3200" b="1" dirty="0"/>
          </a:p>
        </p:txBody>
      </p:sp>
      <p:sp>
        <p:nvSpPr>
          <p:cNvPr id="3" name="Text Placeholder 2"/>
          <p:cNvSpPr>
            <a:spLocks noGrp="1"/>
          </p:cNvSpPr>
          <p:nvPr>
            <p:ph type="body" sz="quarter" idx="14"/>
          </p:nvPr>
        </p:nvSpPr>
        <p:spPr>
          <a:xfrm>
            <a:off x="6779305" y="5131664"/>
            <a:ext cx="5702981" cy="830997"/>
          </a:xfrm>
        </p:spPr>
        <p:txBody>
          <a:bodyPr/>
          <a:lstStyle/>
          <a:p>
            <a:pPr algn="l"/>
            <a:r>
              <a:rPr lang="en-US" dirty="0" smtClean="0"/>
              <a:t>—</a:t>
            </a:r>
            <a:r>
              <a:rPr lang="ro-RO" dirty="0" smtClean="0"/>
              <a:t>STEWART DALZELL</a:t>
            </a:r>
            <a:r>
              <a:rPr lang="en-US" dirty="0" smtClean="0"/>
              <a:t>, </a:t>
            </a:r>
            <a:endParaRPr lang="ro-RO" dirty="0" smtClean="0"/>
          </a:p>
          <a:p>
            <a:pPr algn="l">
              <a:lnSpc>
                <a:spcPct val="150000"/>
              </a:lnSpc>
            </a:pPr>
            <a:r>
              <a:rPr lang="ro-RO" dirty="0" smtClean="0"/>
              <a:t>judecător </a:t>
            </a:r>
            <a:r>
              <a:rPr lang="ro-RO" dirty="0"/>
              <a:t>al Curții Districtuale a Statelor Unite</a:t>
            </a:r>
            <a:endParaRPr lang="en-US" dirty="0"/>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4" name="Text Placeholder 13"/>
          <p:cNvSpPr>
            <a:spLocks noGrp="1"/>
          </p:cNvSpPr>
          <p:nvPr>
            <p:ph type="body" sz="quarter" idx="10"/>
          </p:nvPr>
        </p:nvSpPr>
        <p:spPr>
          <a:xfrm>
            <a:off x="555244" y="2386497"/>
            <a:ext cx="4962433" cy="1553058"/>
          </a:xfrm>
        </p:spPr>
        <p:txBody>
          <a:bodyPr/>
          <a:lstStyle/>
          <a:p>
            <a:r>
              <a:rPr lang="en-US" dirty="0" err="1"/>
              <a:t>Internetul</a:t>
            </a:r>
            <a:r>
              <a:rPr lang="en-US" dirty="0"/>
              <a:t> a </a:t>
            </a:r>
            <a:r>
              <a:rPr lang="en-US" dirty="0" err="1"/>
              <a:t>schimbat</a:t>
            </a:r>
            <a:r>
              <a:rPr lang="en-US" dirty="0"/>
              <a:t> </a:t>
            </a:r>
            <a:r>
              <a:rPr lang="en-US" dirty="0" err="1"/>
              <a:t>în</a:t>
            </a:r>
            <a:r>
              <a:rPr lang="en-US" dirty="0"/>
              <a:t> mod </a:t>
            </a:r>
            <a:r>
              <a:rPr lang="en-US" dirty="0" err="1"/>
              <a:t>spectaculos</a:t>
            </a:r>
            <a:r>
              <a:rPr lang="en-US" dirty="0"/>
              <a:t> </a:t>
            </a:r>
            <a:r>
              <a:rPr lang="en-US" dirty="0" err="1"/>
              <a:t>modul</a:t>
            </a:r>
            <a:r>
              <a:rPr lang="en-US" dirty="0"/>
              <a:t> </a:t>
            </a:r>
            <a:r>
              <a:rPr lang="en-US" dirty="0" err="1"/>
              <a:t>în</a:t>
            </a:r>
            <a:r>
              <a:rPr lang="en-US" dirty="0"/>
              <a:t> care </a:t>
            </a:r>
            <a:r>
              <a:rPr lang="en-US" dirty="0" err="1"/>
              <a:t>copiii</a:t>
            </a:r>
            <a:r>
              <a:rPr lang="en-US" dirty="0"/>
              <a:t> </a:t>
            </a:r>
            <a:r>
              <a:rPr lang="en-US" dirty="0" err="1"/>
              <a:t>interacționează</a:t>
            </a:r>
            <a:r>
              <a:rPr lang="en-US" dirty="0"/>
              <a:t> cu </a:t>
            </a:r>
            <a:r>
              <a:rPr lang="en-US" dirty="0" err="1"/>
              <a:t>lumea</a:t>
            </a:r>
            <a:r>
              <a:rPr lang="en-US" dirty="0"/>
              <a:t>.</a:t>
            </a:r>
          </a:p>
        </p:txBody>
      </p:sp>
      <p:sp>
        <p:nvSpPr>
          <p:cNvPr id="15" name="Text Placeholder 14"/>
          <p:cNvSpPr>
            <a:spLocks noGrp="1"/>
          </p:cNvSpPr>
          <p:nvPr>
            <p:ph type="body" sz="quarter" idx="11"/>
          </p:nvPr>
        </p:nvSpPr>
        <p:spPr>
          <a:xfrm>
            <a:off x="6096000" y="419100"/>
            <a:ext cx="5572594" cy="1743530"/>
          </a:xfrm>
        </p:spPr>
        <p:txBody>
          <a:bodyPr/>
          <a:lstStyle/>
          <a:p>
            <a:r>
              <a:rPr lang="en-US" dirty="0" err="1"/>
              <a:t>Ei</a:t>
            </a:r>
            <a:r>
              <a:rPr lang="en-US" dirty="0"/>
              <a:t> au </a:t>
            </a:r>
            <a:r>
              <a:rPr lang="en-US" dirty="0" err="1"/>
              <a:t>acces</a:t>
            </a:r>
            <a:r>
              <a:rPr lang="en-US" dirty="0"/>
              <a:t> </a:t>
            </a:r>
            <a:r>
              <a:rPr lang="en-US" b="0" dirty="0"/>
              <a:t>la un </a:t>
            </a:r>
            <a:r>
              <a:rPr lang="en-US" b="0" dirty="0" err="1"/>
              <a:t>volum</a:t>
            </a:r>
            <a:r>
              <a:rPr lang="en-US" b="0" dirty="0"/>
              <a:t> </a:t>
            </a:r>
            <a:r>
              <a:rPr lang="en-US" b="0" dirty="0" err="1"/>
              <a:t>copleșitor</a:t>
            </a:r>
            <a:r>
              <a:rPr lang="en-US" b="0" dirty="0"/>
              <a:t> de </a:t>
            </a:r>
            <a:r>
              <a:rPr lang="en-US" b="0" dirty="0" err="1"/>
              <a:t>informații</a:t>
            </a:r>
            <a:r>
              <a:rPr lang="en-US" b="0" dirty="0"/>
              <a:t> </a:t>
            </a:r>
            <a:r>
              <a:rPr lang="en-US" b="0" dirty="0" err="1"/>
              <a:t>și</a:t>
            </a:r>
            <a:r>
              <a:rPr lang="en-US" b="0" dirty="0"/>
              <a:t> la </a:t>
            </a:r>
            <a:r>
              <a:rPr lang="en-US" b="0" dirty="0" err="1"/>
              <a:t>căi</a:t>
            </a:r>
            <a:r>
              <a:rPr lang="en-US" b="0" dirty="0"/>
              <a:t> infinite de </a:t>
            </a:r>
            <a:r>
              <a:rPr lang="en-US" b="0" dirty="0" err="1"/>
              <a:t>exprimare</a:t>
            </a:r>
            <a:r>
              <a:rPr lang="en-US" b="0" dirty="0"/>
              <a:t> a </a:t>
            </a:r>
            <a:r>
              <a:rPr lang="en-US" b="0" dirty="0" err="1"/>
              <a:t>creativității</a:t>
            </a:r>
            <a:r>
              <a:rPr lang="en-US" b="0" dirty="0"/>
              <a:t>, </a:t>
            </a:r>
            <a:r>
              <a:rPr lang="en-US" b="0" dirty="0" err="1"/>
              <a:t>putând</a:t>
            </a:r>
            <a:r>
              <a:rPr lang="en-US" b="0" dirty="0"/>
              <a:t> </a:t>
            </a:r>
            <a:r>
              <a:rPr lang="en-US" b="0" dirty="0" err="1"/>
              <a:t>comunica</a:t>
            </a:r>
            <a:r>
              <a:rPr lang="en-US" b="0" dirty="0"/>
              <a:t> </a:t>
            </a:r>
            <a:r>
              <a:rPr lang="en-US" b="0" dirty="0" err="1"/>
              <a:t>fără</a:t>
            </a:r>
            <a:r>
              <a:rPr lang="en-US" b="0" dirty="0"/>
              <a:t> </a:t>
            </a:r>
            <a:r>
              <a:rPr lang="en-US" b="0" dirty="0" err="1"/>
              <a:t>costuri</a:t>
            </a:r>
            <a:r>
              <a:rPr lang="en-US" b="0" dirty="0"/>
              <a:t> </a:t>
            </a:r>
            <a:r>
              <a:rPr lang="en-US" b="0" dirty="0" err="1"/>
              <a:t>și</a:t>
            </a:r>
            <a:r>
              <a:rPr lang="en-US" b="0" dirty="0"/>
              <a:t> </a:t>
            </a:r>
            <a:r>
              <a:rPr lang="en-US" b="0" dirty="0" err="1"/>
              <a:t>instantaneu</a:t>
            </a:r>
            <a:r>
              <a:rPr lang="en-US" b="0" dirty="0"/>
              <a:t> cu </a:t>
            </a:r>
            <a:r>
              <a:rPr lang="en-US" b="0" dirty="0" err="1"/>
              <a:t>persoane</a:t>
            </a:r>
            <a:r>
              <a:rPr lang="en-US" b="0" dirty="0"/>
              <a:t> din </a:t>
            </a:r>
            <a:r>
              <a:rPr lang="en-US" b="0" dirty="0" err="1"/>
              <a:t>întreaga</a:t>
            </a:r>
            <a:r>
              <a:rPr lang="en-US" b="0" dirty="0"/>
              <a:t> </a:t>
            </a:r>
            <a:r>
              <a:rPr lang="en-US" b="0" dirty="0" err="1" smtClean="0"/>
              <a:t>lume</a:t>
            </a:r>
            <a:r>
              <a:rPr lang="ro-RO" b="0" dirty="0" smtClean="0"/>
              <a:t>.</a:t>
            </a:r>
            <a:endParaRPr lang="en-US" b="0" dirty="0"/>
          </a:p>
        </p:txBody>
      </p:sp>
      <p:sp>
        <p:nvSpPr>
          <p:cNvPr id="32" name="Title 31"/>
          <p:cNvSpPr>
            <a:spLocks noGrp="1"/>
          </p:cNvSpPr>
          <p:nvPr>
            <p:ph type="title"/>
          </p:nvPr>
        </p:nvSpPr>
        <p:spPr>
          <a:xfrm>
            <a:off x="555244" y="0"/>
            <a:ext cx="4083304" cy="914096"/>
          </a:xfrm>
        </p:spPr>
        <p:txBody>
          <a:bodyPr/>
          <a:lstStyle/>
          <a:p>
            <a:r>
              <a:rPr lang="en-US" b="1" dirty="0" smtClean="0">
                <a:gradFill>
                  <a:gsLst>
                    <a:gs pos="15000">
                      <a:schemeClr val="bg1"/>
                    </a:gs>
                    <a:gs pos="47000">
                      <a:schemeClr val="bg1"/>
                    </a:gs>
                  </a:gsLst>
                  <a:lin ang="5400000" scaled="1"/>
                </a:gradFill>
              </a:rPr>
              <a:t>INTRODUC</a:t>
            </a:r>
            <a:r>
              <a:rPr lang="ro-RO" b="1" dirty="0" smtClean="0">
                <a:gradFill>
                  <a:gsLst>
                    <a:gs pos="15000">
                      <a:schemeClr val="bg1"/>
                    </a:gs>
                    <a:gs pos="47000">
                      <a:schemeClr val="bg1"/>
                    </a:gs>
                  </a:gsLst>
                  <a:lin ang="5400000" scaled="1"/>
                </a:gradFill>
              </a:rPr>
              <a:t>ERE</a:t>
            </a:r>
            <a:endParaRPr lang="en-US" b="1" dirty="0">
              <a:gradFill>
                <a:gsLst>
                  <a:gs pos="15000">
                    <a:schemeClr val="bg1"/>
                  </a:gs>
                  <a:gs pos="47000">
                    <a:schemeClr val="bg1"/>
                  </a:gs>
                </a:gsLst>
                <a:lin ang="5400000" scaled="1"/>
              </a:gradFill>
            </a:endParaRPr>
          </a:p>
        </p:txBody>
      </p:sp>
      <p:sp>
        <p:nvSpPr>
          <p:cNvPr id="21" name="Text Placeholder 20"/>
          <p:cNvSpPr>
            <a:spLocks noGrp="1"/>
          </p:cNvSpPr>
          <p:nvPr>
            <p:ph type="body" sz="quarter" idx="12"/>
          </p:nvPr>
        </p:nvSpPr>
        <p:spPr>
          <a:xfrm>
            <a:off x="6096000" y="2556543"/>
            <a:ext cx="5671764" cy="1615827"/>
          </a:xfrm>
        </p:spPr>
        <p:txBody>
          <a:bodyPr/>
          <a:lstStyle/>
          <a:p>
            <a:r>
              <a:rPr lang="en-US" b="0" dirty="0"/>
              <a:t>Cu </a:t>
            </a:r>
            <a:r>
              <a:rPr lang="en-US" b="0" dirty="0" err="1"/>
              <a:t>toate</a:t>
            </a:r>
            <a:r>
              <a:rPr lang="en-US" b="0" dirty="0"/>
              <a:t> </a:t>
            </a:r>
            <a:r>
              <a:rPr lang="en-US" b="0" dirty="0" err="1"/>
              <a:t>acestea</a:t>
            </a:r>
            <a:r>
              <a:rPr lang="en-US" b="0" dirty="0" smtClean="0"/>
              <a:t>, </a:t>
            </a:r>
            <a:r>
              <a:rPr lang="en-US" dirty="0" err="1" smtClean="0"/>
              <a:t>mediul</a:t>
            </a:r>
            <a:r>
              <a:rPr lang="en-US" dirty="0" smtClean="0"/>
              <a:t> online, </a:t>
            </a:r>
            <a:r>
              <a:rPr lang="en-US" b="0" dirty="0" err="1"/>
              <a:t>pe</a:t>
            </a:r>
            <a:r>
              <a:rPr lang="en-US" b="0" dirty="0"/>
              <a:t> </a:t>
            </a:r>
            <a:r>
              <a:rPr lang="en-US" b="0" dirty="0" err="1"/>
              <a:t>lângă</a:t>
            </a:r>
            <a:r>
              <a:rPr lang="en-US" b="0" dirty="0"/>
              <a:t> </a:t>
            </a:r>
            <a:r>
              <a:rPr lang="en-US" b="0" dirty="0" err="1"/>
              <a:t>beneficiile</a:t>
            </a:r>
            <a:r>
              <a:rPr lang="en-US" b="0" dirty="0"/>
              <a:t> </a:t>
            </a:r>
            <a:r>
              <a:rPr lang="en-US" b="0" dirty="0" err="1"/>
              <a:t>evidente</a:t>
            </a:r>
            <a:r>
              <a:rPr lang="en-US" b="0" dirty="0"/>
              <a:t>, </a:t>
            </a:r>
            <a:r>
              <a:rPr lang="en-US" b="0" dirty="0" err="1"/>
              <a:t>comportă</a:t>
            </a:r>
            <a:r>
              <a:rPr lang="en-US" b="0" dirty="0"/>
              <a:t> </a:t>
            </a:r>
            <a:r>
              <a:rPr lang="en-US" b="0" dirty="0" err="1"/>
              <a:t>în</a:t>
            </a:r>
            <a:r>
              <a:rPr lang="en-US" b="0" dirty="0"/>
              <a:t> </a:t>
            </a:r>
            <a:r>
              <a:rPr lang="en-US" b="0" dirty="0" err="1"/>
              <a:t>lipsa</a:t>
            </a:r>
            <a:r>
              <a:rPr lang="en-US" b="0" dirty="0"/>
              <a:t> </a:t>
            </a:r>
            <a:r>
              <a:rPr lang="en-US" b="0" dirty="0" err="1"/>
              <a:t>unei</a:t>
            </a:r>
            <a:r>
              <a:rPr lang="en-US" b="0" dirty="0"/>
              <a:t> </a:t>
            </a:r>
            <a:r>
              <a:rPr lang="en-US" b="0" dirty="0" err="1"/>
              <a:t>informări</a:t>
            </a:r>
            <a:r>
              <a:rPr lang="en-US" b="0" dirty="0"/>
              <a:t> </a:t>
            </a:r>
            <a:r>
              <a:rPr lang="en-US" b="0" dirty="0" err="1"/>
              <a:t>corecte</a:t>
            </a:r>
            <a:r>
              <a:rPr lang="en-US" b="0" dirty="0"/>
              <a:t> </a:t>
            </a:r>
            <a:r>
              <a:rPr lang="en-US" b="0" dirty="0" err="1"/>
              <a:t>şi</a:t>
            </a:r>
            <a:r>
              <a:rPr lang="en-US" b="0" dirty="0"/>
              <a:t> a </a:t>
            </a:r>
            <a:r>
              <a:rPr lang="en-US" b="0" dirty="0" err="1"/>
              <a:t>unei</a:t>
            </a:r>
            <a:r>
              <a:rPr lang="en-US" b="0" dirty="0"/>
              <a:t> </a:t>
            </a:r>
            <a:r>
              <a:rPr lang="en-US" b="0" dirty="0" err="1"/>
              <a:t>orientări</a:t>
            </a:r>
            <a:r>
              <a:rPr lang="en-US" b="0" dirty="0"/>
              <a:t> </a:t>
            </a:r>
            <a:r>
              <a:rPr lang="en-US" b="0" dirty="0" err="1"/>
              <a:t>adecvate</a:t>
            </a:r>
            <a:r>
              <a:rPr lang="en-US" b="0" dirty="0"/>
              <a:t>, </a:t>
            </a:r>
            <a:r>
              <a:rPr lang="en-US" dirty="0" err="1"/>
              <a:t>riscuri</a:t>
            </a:r>
            <a:r>
              <a:rPr lang="en-US" dirty="0"/>
              <a:t> </a:t>
            </a:r>
            <a:r>
              <a:rPr lang="en-US" b="0" dirty="0" err="1"/>
              <a:t>în</a:t>
            </a:r>
            <a:r>
              <a:rPr lang="en-US" b="0" dirty="0"/>
              <a:t> </a:t>
            </a:r>
            <a:r>
              <a:rPr lang="en-US" b="0" dirty="0" err="1"/>
              <a:t>fața</a:t>
            </a:r>
            <a:r>
              <a:rPr lang="en-US" b="0" dirty="0"/>
              <a:t> </a:t>
            </a:r>
            <a:r>
              <a:rPr lang="en-US" b="0" dirty="0" err="1"/>
              <a:t>cărora</a:t>
            </a:r>
            <a:r>
              <a:rPr lang="en-US" b="0" dirty="0"/>
              <a:t> </a:t>
            </a:r>
            <a:r>
              <a:rPr lang="en-US" b="0" dirty="0" err="1"/>
              <a:t>cei</a:t>
            </a:r>
            <a:r>
              <a:rPr lang="en-US" b="0" dirty="0"/>
              <a:t> </a:t>
            </a:r>
            <a:r>
              <a:rPr lang="en-US" b="0" dirty="0" err="1"/>
              <a:t>vulnerabili</a:t>
            </a:r>
            <a:r>
              <a:rPr lang="en-US" b="0" dirty="0"/>
              <a:t> </a:t>
            </a:r>
            <a:r>
              <a:rPr lang="en-US" b="0" dirty="0" err="1"/>
              <a:t>sunt</a:t>
            </a:r>
            <a:r>
              <a:rPr lang="en-US" b="0" dirty="0"/>
              <a:t> </a:t>
            </a:r>
            <a:r>
              <a:rPr lang="en-US" b="0" dirty="0" err="1"/>
              <a:t>în</a:t>
            </a:r>
            <a:r>
              <a:rPr lang="en-US" b="0" dirty="0"/>
              <a:t> special </a:t>
            </a:r>
            <a:r>
              <a:rPr lang="en-US" dirty="0" err="1"/>
              <a:t>copiii</a:t>
            </a:r>
            <a:r>
              <a:rPr lang="en-US" dirty="0"/>
              <a:t>.</a:t>
            </a:r>
          </a:p>
        </p:txBody>
      </p:sp>
      <p:sp>
        <p:nvSpPr>
          <p:cNvPr id="22" name="Text Placeholder 21"/>
          <p:cNvSpPr>
            <a:spLocks noGrp="1"/>
          </p:cNvSpPr>
          <p:nvPr>
            <p:ph type="body" sz="quarter" idx="13"/>
          </p:nvPr>
        </p:nvSpPr>
        <p:spPr>
          <a:xfrm>
            <a:off x="6096000" y="4779896"/>
            <a:ext cx="5671764" cy="1311128"/>
          </a:xfrm>
        </p:spPr>
        <p:txBody>
          <a:bodyPr/>
          <a:lstStyle/>
          <a:p>
            <a:r>
              <a:rPr lang="en-US" b="0" dirty="0" err="1"/>
              <a:t>Cifrele</a:t>
            </a:r>
            <a:r>
              <a:rPr lang="en-US" b="0" dirty="0"/>
              <a:t> </a:t>
            </a:r>
            <a:r>
              <a:rPr lang="en-US" b="0" dirty="0" smtClean="0"/>
              <a:t>din </a:t>
            </a:r>
            <a:r>
              <a:rPr lang="en-US" b="0" dirty="0" err="1"/>
              <a:t>întreaga</a:t>
            </a:r>
            <a:r>
              <a:rPr lang="en-US" b="0" dirty="0"/>
              <a:t> </a:t>
            </a:r>
            <a:r>
              <a:rPr lang="en-US" b="0" dirty="0" err="1"/>
              <a:t>lume</a:t>
            </a:r>
            <a:r>
              <a:rPr lang="en-US" b="0" dirty="0"/>
              <a:t> </a:t>
            </a:r>
            <a:r>
              <a:rPr lang="en-US" b="0" dirty="0" err="1"/>
              <a:t>demonstrează</a:t>
            </a:r>
            <a:r>
              <a:rPr lang="en-US" b="0" dirty="0"/>
              <a:t> </a:t>
            </a:r>
            <a:r>
              <a:rPr lang="en-US" b="0" dirty="0" err="1"/>
              <a:t>că</a:t>
            </a:r>
            <a:r>
              <a:rPr lang="en-US" b="0" dirty="0"/>
              <a:t> </a:t>
            </a:r>
            <a:r>
              <a:rPr lang="en-US" b="0" dirty="0" err="1"/>
              <a:t>mulți</a:t>
            </a:r>
            <a:r>
              <a:rPr lang="en-US" b="0" dirty="0"/>
              <a:t> </a:t>
            </a:r>
            <a:r>
              <a:rPr lang="en-US" b="0" dirty="0" err="1"/>
              <a:t>dintre</a:t>
            </a:r>
            <a:r>
              <a:rPr lang="en-US" b="0" dirty="0"/>
              <a:t> </a:t>
            </a:r>
            <a:r>
              <a:rPr lang="en-US" b="0" dirty="0" err="1" smtClean="0"/>
              <a:t>copii</a:t>
            </a:r>
            <a:r>
              <a:rPr lang="ro-RO" b="0" dirty="0" smtClean="0"/>
              <a:t> </a:t>
            </a:r>
            <a:r>
              <a:rPr lang="en-US" b="0" dirty="0" err="1" smtClean="0"/>
              <a:t>sunt</a:t>
            </a:r>
            <a:r>
              <a:rPr lang="en-US" b="0" dirty="0" smtClean="0"/>
              <a:t> </a:t>
            </a:r>
            <a:r>
              <a:rPr lang="en-US" b="0" dirty="0" err="1"/>
              <a:t>în</a:t>
            </a:r>
            <a:r>
              <a:rPr lang="en-US" b="0" dirty="0"/>
              <a:t> </a:t>
            </a:r>
            <a:r>
              <a:rPr lang="en-US" b="0" dirty="0" err="1"/>
              <a:t>măsură</a:t>
            </a:r>
            <a:r>
              <a:rPr lang="en-US" b="0" dirty="0"/>
              <a:t> </a:t>
            </a:r>
            <a:r>
              <a:rPr lang="en-US" b="0" dirty="0" err="1"/>
              <a:t>să</a:t>
            </a:r>
            <a:r>
              <a:rPr lang="en-US" b="0" dirty="0"/>
              <a:t> </a:t>
            </a:r>
            <a:r>
              <a:rPr lang="en-US" b="0" dirty="0" err="1"/>
              <a:t>folosească</a:t>
            </a:r>
            <a:r>
              <a:rPr lang="en-US" b="0" dirty="0"/>
              <a:t> </a:t>
            </a:r>
            <a:r>
              <a:rPr lang="en-US" b="0" dirty="0" err="1"/>
              <a:t>diferite</a:t>
            </a:r>
            <a:r>
              <a:rPr lang="en-US" b="0" dirty="0"/>
              <a:t> </a:t>
            </a:r>
            <a:r>
              <a:rPr lang="en-US" b="0" dirty="0" err="1"/>
              <a:t>dispozitive</a:t>
            </a:r>
            <a:r>
              <a:rPr lang="en-US" b="0" dirty="0"/>
              <a:t> de </a:t>
            </a:r>
            <a:r>
              <a:rPr lang="en-US" b="0" dirty="0" err="1"/>
              <a:t>accesare</a:t>
            </a:r>
            <a:r>
              <a:rPr lang="en-US" b="0" dirty="0"/>
              <a:t> a </a:t>
            </a:r>
            <a:r>
              <a:rPr lang="en-US" b="0" dirty="0" err="1"/>
              <a:t>Internetului</a:t>
            </a:r>
            <a:r>
              <a:rPr lang="en-US" b="0" dirty="0"/>
              <a:t> </a:t>
            </a:r>
            <a:r>
              <a:rPr lang="en-US" dirty="0" smtClean="0"/>
              <a:t>cu </a:t>
            </a:r>
            <a:r>
              <a:rPr lang="en-US" dirty="0" err="1"/>
              <a:t>sau</a:t>
            </a:r>
            <a:r>
              <a:rPr lang="en-US" dirty="0"/>
              <a:t> </a:t>
            </a:r>
            <a:r>
              <a:rPr lang="en-US" dirty="0" err="1"/>
              <a:t>fără</a:t>
            </a:r>
            <a:r>
              <a:rPr lang="en-US" dirty="0"/>
              <a:t> </a:t>
            </a:r>
            <a:r>
              <a:rPr lang="ro-RO" dirty="0" smtClean="0"/>
              <a:t>acordul</a:t>
            </a:r>
            <a:r>
              <a:rPr lang="en-US" dirty="0" smtClean="0"/>
              <a:t> </a:t>
            </a:r>
            <a:r>
              <a:rPr lang="en-US" dirty="0" err="1"/>
              <a:t>părinților</a:t>
            </a:r>
            <a:r>
              <a:rPr lang="en-US" dirty="0"/>
              <a:t>. </a:t>
            </a:r>
          </a:p>
        </p:txBody>
      </p:sp>
      <p:sp>
        <p:nvSpPr>
          <p:cNvPr id="66" name="Slide Number Placeholder 65"/>
          <p:cNvSpPr>
            <a:spLocks noGrp="1"/>
          </p:cNvSpPr>
          <p:nvPr>
            <p:ph type="sldNum" sz="quarter" idx="4"/>
          </p:nvPr>
        </p:nvSpPr>
        <p:spPr/>
        <p:txBody>
          <a:bodyPr/>
          <a:lstStyle/>
          <a:p>
            <a:fld id="{4997E989-D798-4C62-8E93-3D2D613C2488}" type="slidenum">
              <a:rPr lang="en-US" smtClean="0"/>
              <a:pPr/>
              <a:t>3</a:t>
            </a:fld>
            <a:endParaRPr lang="en-US"/>
          </a:p>
        </p:txBody>
      </p:sp>
      <p:pic>
        <p:nvPicPr>
          <p:cNvPr id="3" name="Picture 2"/>
          <p:cNvPicPr>
            <a:picLocks noChangeAspect="1"/>
          </p:cNvPicPr>
          <p:nvPr/>
        </p:nvPicPr>
        <p:blipFill>
          <a:blip r:embed="rId3"/>
          <a:stretch>
            <a:fillRect/>
          </a:stretch>
        </p:blipFill>
        <p:spPr>
          <a:xfrm>
            <a:off x="555244" y="3802275"/>
            <a:ext cx="4663675" cy="2865224"/>
          </a:xfrm>
          <a:prstGeom prst="rect">
            <a:avLst/>
          </a:prstGeom>
        </p:spPr>
      </p:pic>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par>
                                <p:cTn id="17" presetID="63" presetClass="path" presetSubtype="0" decel="100000" fill="hold" grpId="1" nodeType="withEffect">
                                  <p:stCondLst>
                                    <p:cond delay="0"/>
                                  </p:stCondLst>
                                  <p:childTnLst>
                                    <p:animMotion origin="layout" path="M -0.14336 1.11111E-6 L 1.45833E-6 1.11111E-6 " pathEditMode="relative" rAng="0" ptsTypes="AA">
                                      <p:cBhvr>
                                        <p:cTn id="18" dur="750" fill="hold"/>
                                        <p:tgtEl>
                                          <p:spTgt spid="14">
                                            <p:txEl>
                                              <p:pRg st="0" end="0"/>
                                            </p:txEl>
                                          </p:spTgt>
                                        </p:tgtEl>
                                        <p:attrNameLst>
                                          <p:attrName>ppt_x</p:attrName>
                                          <p:attrName>ppt_y</p:attrName>
                                        </p:attrNameLst>
                                      </p:cBhvr>
                                      <p:rCtr x="7161" y="0"/>
                                    </p:animMotion>
                                  </p:childTnLst>
                                </p:cTn>
                              </p:par>
                            </p:childTnLst>
                          </p:cTn>
                        </p:par>
                        <p:par>
                          <p:cTn id="19" fill="hold">
                            <p:stCondLst>
                              <p:cond delay="3000"/>
                            </p:stCondLst>
                            <p:childTnLst>
                              <p:par>
                                <p:cTn id="20" presetID="10" presetClass="entr" presetSubtype="0" fill="hold" grpId="0" nodeType="afterEffect">
                                  <p:stCondLst>
                                    <p:cond delay="25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childTnLst>
                                </p:cTn>
                              </p:par>
                            </p:childTnLst>
                          </p:cTn>
                        </p:par>
                        <p:par>
                          <p:cTn id="23" fill="hold">
                            <p:stCondLst>
                              <p:cond delay="4000"/>
                            </p:stCondLst>
                            <p:childTnLst>
                              <p:par>
                                <p:cTn id="24" presetID="10" presetClass="entr" presetSubtype="0" fill="hold" grpId="0" nodeType="afterEffect">
                                  <p:stCondLst>
                                    <p:cond delay="25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750"/>
                                        <p:tgtEl>
                                          <p:spTgt spid="21"/>
                                        </p:tgtEl>
                                      </p:cBhvr>
                                    </p:animEffect>
                                  </p:childTnLst>
                                </p:cTn>
                              </p:par>
                            </p:childTnLst>
                          </p:cTn>
                        </p:par>
                        <p:par>
                          <p:cTn id="27" fill="hold">
                            <p:stCondLst>
                              <p:cond delay="5000"/>
                            </p:stCondLst>
                            <p:childTnLst>
                              <p:par>
                                <p:cTn id="28" presetID="10" presetClass="entr" presetSubtype="0" fill="hold" grpId="0" nodeType="afterEffect">
                                  <p:stCondLst>
                                    <p:cond delay="25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5" grpId="0"/>
      <p:bldP spid="32"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61465" y="5136443"/>
            <a:ext cx="2377440" cy="1006429"/>
          </a:xfrm>
        </p:spPr>
        <p:txBody>
          <a:bodyPr/>
          <a:lstStyle/>
          <a:p>
            <a:r>
              <a:rPr lang="ro-RO" dirty="0"/>
              <a:t>Expunerea la conținut ilegal și/sau dăunător</a:t>
            </a:r>
            <a:endParaRPr lang="en-US" dirty="0"/>
          </a:p>
        </p:txBody>
      </p:sp>
      <p:sp>
        <p:nvSpPr>
          <p:cNvPr id="3" name="Slide Number Placeholder 2"/>
          <p:cNvSpPr>
            <a:spLocks noGrp="1"/>
          </p:cNvSpPr>
          <p:nvPr>
            <p:ph type="sldNum" sz="quarter" idx="12"/>
          </p:nvPr>
        </p:nvSpPr>
        <p:spPr/>
        <p:txBody>
          <a:bodyPr/>
          <a:lstStyle/>
          <a:p>
            <a:fld id="{5AE1514C-5E56-4738-A1FF-4B1CFD2A3E36}" type="slidenum">
              <a:rPr lang="en-US" smtClean="0"/>
              <a:pPr/>
              <a:t>4</a:t>
            </a:fld>
            <a:endParaRPr lang="en-US"/>
          </a:p>
        </p:txBody>
      </p:sp>
      <p:sp>
        <p:nvSpPr>
          <p:cNvPr id="7" name="Content Placeholder 6"/>
          <p:cNvSpPr>
            <a:spLocks noGrp="1"/>
          </p:cNvSpPr>
          <p:nvPr>
            <p:ph idx="14"/>
          </p:nvPr>
        </p:nvSpPr>
        <p:spPr>
          <a:xfrm>
            <a:off x="2386872" y="5155994"/>
            <a:ext cx="2570965" cy="1439368"/>
          </a:xfrm>
        </p:spPr>
        <p:txBody>
          <a:bodyPr/>
          <a:lstStyle/>
          <a:p>
            <a:r>
              <a:rPr lang="ro-RO" dirty="0"/>
              <a:t>Instrăinarea sau furtul datelor cu caracter personal</a:t>
            </a:r>
            <a:endParaRPr lang="en-US" dirty="0"/>
          </a:p>
          <a:p>
            <a:endParaRPr lang="en-US" dirty="0"/>
          </a:p>
        </p:txBody>
      </p:sp>
      <p:sp>
        <p:nvSpPr>
          <p:cNvPr id="8" name="Content Placeholder 7"/>
          <p:cNvSpPr>
            <a:spLocks noGrp="1"/>
          </p:cNvSpPr>
          <p:nvPr>
            <p:ph idx="15"/>
          </p:nvPr>
        </p:nvSpPr>
        <p:spPr>
          <a:xfrm>
            <a:off x="4898612" y="3493674"/>
            <a:ext cx="2377440" cy="701731"/>
          </a:xfrm>
        </p:spPr>
        <p:txBody>
          <a:bodyPr/>
          <a:lstStyle/>
          <a:p>
            <a:r>
              <a:rPr lang="ro-RO" dirty="0" smtClean="0"/>
              <a:t>Grooming</a:t>
            </a:r>
            <a:r>
              <a:rPr lang="ro-RO" dirty="0"/>
              <a:t> </a:t>
            </a:r>
            <a:r>
              <a:rPr lang="ro-RO" dirty="0" smtClean="0"/>
              <a:t>și Cyberbulling</a:t>
            </a:r>
          </a:p>
        </p:txBody>
      </p:sp>
      <p:sp>
        <p:nvSpPr>
          <p:cNvPr id="9" name="Content Placeholder 8"/>
          <p:cNvSpPr>
            <a:spLocks noGrp="1"/>
          </p:cNvSpPr>
          <p:nvPr>
            <p:ph idx="16"/>
          </p:nvPr>
        </p:nvSpPr>
        <p:spPr>
          <a:xfrm>
            <a:off x="7099300" y="5120050"/>
            <a:ext cx="2781299" cy="1268826"/>
          </a:xfrm>
        </p:spPr>
        <p:txBody>
          <a:bodyPr/>
          <a:lstStyle/>
          <a:p>
            <a:r>
              <a:rPr lang="ro-RO" dirty="0"/>
              <a:t>Identitatea, reputația online și securitatea pe internet</a:t>
            </a:r>
            <a:endParaRPr lang="ro-RO" dirty="0" smtClean="0"/>
          </a:p>
        </p:txBody>
      </p:sp>
      <p:sp>
        <p:nvSpPr>
          <p:cNvPr id="33" name="Content Placeholder 32"/>
          <p:cNvSpPr>
            <a:spLocks noGrp="1"/>
          </p:cNvSpPr>
          <p:nvPr>
            <p:ph idx="17"/>
          </p:nvPr>
        </p:nvSpPr>
        <p:spPr>
          <a:xfrm>
            <a:off x="9644622" y="5101268"/>
            <a:ext cx="2377440" cy="1006429"/>
          </a:xfrm>
        </p:spPr>
        <p:txBody>
          <a:bodyPr/>
          <a:lstStyle/>
          <a:p>
            <a:r>
              <a:rPr lang="ro-RO" dirty="0"/>
              <a:t>Raportarea conținutului ilegal/dăunător</a:t>
            </a:r>
            <a:endParaRPr lang="en-US" dirty="0"/>
          </a:p>
        </p:txBody>
      </p:sp>
      <p:sp>
        <p:nvSpPr>
          <p:cNvPr id="5" name="Text Placeholder 4"/>
          <p:cNvSpPr>
            <a:spLocks noGrp="1"/>
          </p:cNvSpPr>
          <p:nvPr>
            <p:ph type="body" sz="quarter" idx="13"/>
          </p:nvPr>
        </p:nvSpPr>
        <p:spPr>
          <a:xfrm>
            <a:off x="0" y="470361"/>
            <a:ext cx="12192000" cy="978729"/>
          </a:xfrm>
        </p:spPr>
        <p:txBody>
          <a:bodyPr/>
          <a:lstStyle/>
          <a:p>
            <a:r>
              <a:rPr lang="ro-RO" dirty="0" smtClean="0"/>
              <a:t>RISCURILE ONLINE</a:t>
            </a:r>
            <a:r>
              <a:rPr lang="en-US" dirty="0"/>
              <a:t/>
            </a:r>
            <a:br>
              <a:rPr lang="en-US" dirty="0"/>
            </a:br>
            <a:r>
              <a:rPr lang="ro-RO" dirty="0" smtClean="0"/>
              <a:t>categorii</a:t>
            </a:r>
            <a:endParaRPr lang="en-US" dirty="0"/>
          </a:p>
        </p:txBody>
      </p:sp>
      <p:sp>
        <p:nvSpPr>
          <p:cNvPr id="47" name="Content Placeholder 46"/>
          <p:cNvSpPr>
            <a:spLocks noGrp="1"/>
          </p:cNvSpPr>
          <p:nvPr>
            <p:ph idx="18"/>
          </p:nvPr>
        </p:nvSpPr>
        <p:spPr>
          <a:xfrm>
            <a:off x="161465" y="4220165"/>
            <a:ext cx="2377440" cy="840230"/>
          </a:xfrm>
        </p:spPr>
        <p:txBody>
          <a:bodyPr/>
          <a:lstStyle/>
          <a:p>
            <a:r>
              <a:rPr lang="en-US" dirty="0"/>
              <a:t>1</a:t>
            </a:r>
          </a:p>
        </p:txBody>
      </p:sp>
      <p:sp>
        <p:nvSpPr>
          <p:cNvPr id="48" name="Content Placeholder 47"/>
          <p:cNvSpPr>
            <a:spLocks noGrp="1"/>
          </p:cNvSpPr>
          <p:nvPr>
            <p:ph idx="19"/>
          </p:nvPr>
        </p:nvSpPr>
        <p:spPr>
          <a:xfrm>
            <a:off x="2483635" y="4220165"/>
            <a:ext cx="2377440" cy="840230"/>
          </a:xfrm>
        </p:spPr>
        <p:txBody>
          <a:bodyPr/>
          <a:lstStyle/>
          <a:p>
            <a:r>
              <a:rPr lang="en-US" dirty="0"/>
              <a:t>2</a:t>
            </a:r>
          </a:p>
        </p:txBody>
      </p:sp>
      <p:sp>
        <p:nvSpPr>
          <p:cNvPr id="49" name="Content Placeholder 48"/>
          <p:cNvSpPr>
            <a:spLocks noGrp="1"/>
          </p:cNvSpPr>
          <p:nvPr>
            <p:ph idx="20"/>
          </p:nvPr>
        </p:nvSpPr>
        <p:spPr/>
        <p:txBody>
          <a:bodyPr/>
          <a:lstStyle/>
          <a:p>
            <a:r>
              <a:rPr lang="en-US"/>
              <a:t>3</a:t>
            </a:r>
            <a:endParaRPr lang="en-US" dirty="0"/>
          </a:p>
        </p:txBody>
      </p:sp>
      <p:sp>
        <p:nvSpPr>
          <p:cNvPr id="50" name="Content Placeholder 49"/>
          <p:cNvSpPr>
            <a:spLocks noGrp="1"/>
          </p:cNvSpPr>
          <p:nvPr>
            <p:ph idx="21"/>
          </p:nvPr>
        </p:nvSpPr>
        <p:spPr>
          <a:xfrm>
            <a:off x="7313589" y="4203772"/>
            <a:ext cx="2377440" cy="840230"/>
          </a:xfrm>
        </p:spPr>
        <p:txBody>
          <a:bodyPr/>
          <a:lstStyle/>
          <a:p>
            <a:r>
              <a:rPr lang="en-US" dirty="0"/>
              <a:t>4</a:t>
            </a:r>
          </a:p>
        </p:txBody>
      </p:sp>
      <p:sp>
        <p:nvSpPr>
          <p:cNvPr id="51" name="Content Placeholder 50"/>
          <p:cNvSpPr>
            <a:spLocks noGrp="1"/>
          </p:cNvSpPr>
          <p:nvPr>
            <p:ph idx="22"/>
          </p:nvPr>
        </p:nvSpPr>
        <p:spPr>
          <a:xfrm>
            <a:off x="9644622" y="4184990"/>
            <a:ext cx="2377440" cy="840230"/>
          </a:xfrm>
        </p:spPr>
        <p:txBody>
          <a:bodyPr/>
          <a:lstStyle/>
          <a:p>
            <a:r>
              <a:rPr lang="en-US" dirty="0"/>
              <a:t>5</a:t>
            </a:r>
          </a:p>
        </p:txBody>
      </p:sp>
      <p:pic>
        <p:nvPicPr>
          <p:cNvPr id="6" name="Picture 5"/>
          <p:cNvPicPr>
            <a:picLocks noChangeAspect="1"/>
          </p:cNvPicPr>
          <p:nvPr/>
        </p:nvPicPr>
        <p:blipFill>
          <a:blip r:embed="rId2"/>
          <a:stretch>
            <a:fillRect/>
          </a:stretch>
        </p:blipFill>
        <p:spPr>
          <a:xfrm>
            <a:off x="572413" y="421384"/>
            <a:ext cx="3628918" cy="3346291"/>
          </a:xfrm>
          <a:prstGeom prst="rect">
            <a:avLst/>
          </a:prstGeom>
        </p:spPr>
      </p:pic>
      <p:pic>
        <p:nvPicPr>
          <p:cNvPr id="11" name="Picture 10"/>
          <p:cNvPicPr>
            <a:picLocks noChangeAspect="1"/>
          </p:cNvPicPr>
          <p:nvPr/>
        </p:nvPicPr>
        <p:blipFill>
          <a:blip r:embed="rId3"/>
          <a:stretch>
            <a:fillRect/>
          </a:stretch>
        </p:blipFill>
        <p:spPr>
          <a:xfrm>
            <a:off x="8225554" y="409201"/>
            <a:ext cx="3609681" cy="3513392"/>
          </a:xfrm>
          <a:prstGeom prst="rect">
            <a:avLst/>
          </a:prstGeom>
        </p:spPr>
      </p:pic>
    </p:spTree>
    <p:extLst>
      <p:ext uri="{BB962C8B-B14F-4D97-AF65-F5344CB8AC3E}">
        <p14:creationId xmlns:p14="http://schemas.microsoft.com/office/powerpoint/2010/main" val="2161256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944888" y="440762"/>
            <a:ext cx="4376615" cy="369332"/>
          </a:xfrm>
        </p:spPr>
        <p:txBody>
          <a:bodyPr/>
          <a:lstStyle/>
          <a:p>
            <a:r>
              <a:rPr lang="ro-RO" dirty="0"/>
              <a:t>Recomandări EU Kids Online </a:t>
            </a:r>
            <a:endParaRPr lang="en-US" dirty="0"/>
          </a:p>
        </p:txBody>
      </p:sp>
      <p:sp>
        <p:nvSpPr>
          <p:cNvPr id="11" name="Text Placeholder 10"/>
          <p:cNvSpPr>
            <a:spLocks noGrp="1"/>
          </p:cNvSpPr>
          <p:nvPr>
            <p:ph type="body" sz="quarter" idx="11"/>
          </p:nvPr>
        </p:nvSpPr>
        <p:spPr>
          <a:xfrm>
            <a:off x="303895" y="3509554"/>
            <a:ext cx="11658600" cy="1421928"/>
          </a:xfrm>
        </p:spPr>
        <p:txBody>
          <a:bodyPr/>
          <a:lstStyle/>
          <a:p>
            <a:r>
              <a:rPr lang="ro-RO" dirty="0"/>
              <a:t>România este una dintre țările în care copiii si tinerii petrec cel mai mult timp online, dar au și cel mai redus grad de competențe când vine vorba de mediul virtual. Utilizarea frecventă a Internetului însoțită de nivele mici de competențe este probabil să ducă la experiențe online mai riscante și mai dăunătoare. </a:t>
            </a:r>
            <a:endParaRPr lang="en-US" dirty="0"/>
          </a:p>
        </p:txBody>
      </p:sp>
      <p:sp>
        <p:nvSpPr>
          <p:cNvPr id="12" name="Text Placeholder 11"/>
          <p:cNvSpPr>
            <a:spLocks noGrp="1"/>
          </p:cNvSpPr>
          <p:nvPr>
            <p:ph type="body" sz="quarter" idx="12"/>
          </p:nvPr>
        </p:nvSpPr>
        <p:spPr/>
        <p:txBody>
          <a:bodyPr/>
          <a:lstStyle/>
          <a:p>
            <a:r>
              <a:rPr lang="en-US"/>
              <a:t>!</a:t>
            </a:r>
            <a:endParaRPr lang="en-US" dirty="0"/>
          </a:p>
        </p:txBody>
      </p:sp>
    </p:spTree>
    <p:extLst>
      <p:ext uri="{BB962C8B-B14F-4D97-AF65-F5344CB8AC3E}">
        <p14:creationId xmlns:p14="http://schemas.microsoft.com/office/powerpoint/2010/main" val="3937079039"/>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917" b="4917"/>
          <a:stretch>
            <a:fillRect/>
          </a:stretch>
        </p:blipFill>
        <p:spPr/>
      </p:pic>
      <p:sp>
        <p:nvSpPr>
          <p:cNvPr id="2" name="Slide Number Placeholder 1"/>
          <p:cNvSpPr>
            <a:spLocks noGrp="1"/>
          </p:cNvSpPr>
          <p:nvPr>
            <p:ph type="sldNum" sz="quarter" idx="4"/>
          </p:nvPr>
        </p:nvSpPr>
        <p:spPr/>
        <p:txBody>
          <a:bodyPr/>
          <a:lstStyle/>
          <a:p>
            <a:fld id="{5AE1514C-5E56-4738-A1FF-4B1CFD2A3E36}" type="slidenum">
              <a:rPr lang="en-US" smtClean="0"/>
              <a:pPr/>
              <a:t>6</a:t>
            </a:fld>
            <a:endParaRPr lang="en-US"/>
          </a:p>
        </p:txBody>
      </p:sp>
      <p:sp>
        <p:nvSpPr>
          <p:cNvPr id="16" name="Content Placeholder 15"/>
          <p:cNvSpPr>
            <a:spLocks noGrp="1"/>
          </p:cNvSpPr>
          <p:nvPr>
            <p:ph idx="18"/>
          </p:nvPr>
        </p:nvSpPr>
        <p:spPr/>
        <p:txBody>
          <a:bodyPr/>
          <a:lstStyle/>
          <a:p>
            <a:r>
              <a:rPr lang="en-US"/>
              <a:t>1</a:t>
            </a:r>
            <a:endParaRPr lang="en-US" dirty="0"/>
          </a:p>
        </p:txBody>
      </p:sp>
      <p:sp>
        <p:nvSpPr>
          <p:cNvPr id="3" name="Text Placeholder 2"/>
          <p:cNvSpPr>
            <a:spLocks noGrp="1"/>
          </p:cNvSpPr>
          <p:nvPr>
            <p:ph type="body" sz="quarter" idx="11"/>
          </p:nvPr>
        </p:nvSpPr>
        <p:spPr>
          <a:xfrm>
            <a:off x="33304" y="2543627"/>
            <a:ext cx="5743382" cy="3539430"/>
          </a:xfrm>
        </p:spPr>
        <p:txBody>
          <a:bodyPr/>
          <a:lstStyle/>
          <a:p>
            <a:r>
              <a:rPr lang="en-US" sz="2000" dirty="0" err="1">
                <a:latin typeface="Segoe UI" panose="020B0502040204020203" pitchFamily="34" charset="0"/>
                <a:cs typeface="Segoe UI" panose="020B0502040204020203" pitchFamily="34" charset="0"/>
              </a:rPr>
              <a:t>Atunci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când</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vorbim</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despre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experiențele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neplăcute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copiii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români</a:t>
            </a:r>
            <a:r>
              <a:rPr lang="en-US" sz="2000" dirty="0">
                <a:latin typeface="Segoe UI" panose="020B0502040204020203" pitchFamily="34" charset="0"/>
                <a:cs typeface="Segoe UI" panose="020B0502040204020203" pitchFamily="34" charset="0"/>
              </a:rPr>
              <a:t> nu </a:t>
            </a:r>
            <a:r>
              <a:rPr lang="en-US" sz="2000" dirty="0" err="1">
                <a:latin typeface="Segoe UI" panose="020B0502040204020203" pitchFamily="34" charset="0"/>
                <a:cs typeface="Segoe UI" panose="020B0502040204020203" pitchFamily="34" charset="0"/>
              </a:rPr>
              <a:t>cunosc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modalităţile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prin</a:t>
            </a:r>
            <a:r>
              <a:rPr lang="en-US" sz="2000" dirty="0">
                <a:latin typeface="Segoe UI" panose="020B0502040204020203" pitchFamily="34" charset="0"/>
                <a:cs typeface="Segoe UI" panose="020B0502040204020203" pitchFamily="34" charset="0"/>
              </a:rPr>
              <a:t> care se pot </a:t>
            </a:r>
            <a:r>
              <a:rPr lang="en-US" sz="2000" dirty="0" err="1">
                <a:latin typeface="Segoe UI" panose="020B0502040204020203" pitchFamily="34" charset="0"/>
                <a:cs typeface="Segoe UI" panose="020B0502040204020203" pitchFamily="34" charset="0"/>
              </a:rPr>
              <a:t>proteja</a:t>
            </a:r>
            <a:r>
              <a:rPr lang="en-US" sz="2000" dirty="0">
                <a:latin typeface="Segoe UI" panose="020B0502040204020203" pitchFamily="34" charset="0"/>
                <a:cs typeface="Segoe UI" panose="020B0502040204020203" pitchFamily="34" charset="0"/>
              </a:rPr>
              <a:t> </a:t>
            </a:r>
            <a:r>
              <a:rPr lang="ro-RO" sz="2000" dirty="0">
                <a:latin typeface="Segoe UI" panose="020B0502040204020203" pitchFamily="34" charset="0"/>
                <a:cs typeface="Segoe UI" panose="020B0502040204020203" pitchFamily="34" charset="0"/>
              </a:rPr>
              <a:t>.</a:t>
            </a:r>
            <a:endParaRPr lang="ro-RO" sz="2000" dirty="0" smtClean="0">
              <a:latin typeface="Segoe UI" panose="020B0502040204020203" pitchFamily="34" charset="0"/>
              <a:cs typeface="Segoe UI" panose="020B0502040204020203" pitchFamily="34" charset="0"/>
            </a:endParaRPr>
          </a:p>
          <a:p>
            <a:pPr>
              <a:lnSpc>
                <a:spcPct val="100000"/>
              </a:lnSpc>
            </a:pPr>
            <a:r>
              <a:rPr lang="en-US" sz="2000" dirty="0" smtClean="0">
                <a:latin typeface="Segoe UI" panose="020B0502040204020203" pitchFamily="34" charset="0"/>
                <a:cs typeface="Segoe UI" panose="020B0502040204020203" pitchFamily="34" charset="0"/>
              </a:rPr>
              <a:t> </a:t>
            </a:r>
            <a:r>
              <a:rPr lang="ro-RO" sz="2000" dirty="0" err="1">
                <a:latin typeface="Segoe UI" panose="020B0502040204020203" pitchFamily="34" charset="0"/>
                <a:cs typeface="Segoe UI" panose="020B0502040204020203" pitchFamily="34" charset="0"/>
              </a:rPr>
              <a:t>E</a:t>
            </a:r>
            <a:r>
              <a:rPr lang="en-US" sz="2000" dirty="0" err="1" smtClean="0">
                <a:latin typeface="Segoe UI" panose="020B0502040204020203" pitchFamily="34" charset="0"/>
                <a:cs typeface="Segoe UI" panose="020B0502040204020203" pitchFamily="34" charset="0"/>
              </a:rPr>
              <a:t>i</a:t>
            </a:r>
            <a:r>
              <a:rPr lang="en-US" sz="2000" dirty="0" smtClean="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vorbesc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foarte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puțin</a:t>
            </a:r>
            <a:r>
              <a:rPr lang="en-US" sz="2000" dirty="0">
                <a:latin typeface="Segoe UI" panose="020B0502040204020203" pitchFamily="34" charset="0"/>
                <a:cs typeface="Segoe UI" panose="020B0502040204020203" pitchFamily="34" charset="0"/>
              </a:rPr>
              <a:t> cu </a:t>
            </a:r>
            <a:r>
              <a:rPr lang="en-US" sz="2000" dirty="0" err="1">
                <a:latin typeface="Segoe UI" panose="020B0502040204020203" pitchFamily="34" charset="0"/>
                <a:cs typeface="Segoe UI" panose="020B0502040204020203" pitchFamily="34" charset="0"/>
              </a:rPr>
              <a:t>ceilalți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despre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experiențele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dureroase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și</a:t>
            </a:r>
            <a:r>
              <a:rPr lang="en-US" sz="2000" dirty="0">
                <a:latin typeface="Segoe UI" panose="020B0502040204020203" pitchFamily="34" charset="0"/>
                <a:cs typeface="Segoe UI" panose="020B0502040204020203" pitchFamily="34" charset="0"/>
              </a:rPr>
              <a:t> au </a:t>
            </a:r>
            <a:r>
              <a:rPr lang="en-US" sz="2000" dirty="0" err="1">
                <a:latin typeface="Segoe UI" panose="020B0502040204020203" pitchFamily="34" charset="0"/>
                <a:cs typeface="Segoe UI" panose="020B0502040204020203" pitchFamily="34" charset="0"/>
              </a:rPr>
              <a:t>tendința</a:t>
            </a:r>
            <a:r>
              <a:rPr lang="en-US" sz="2000" dirty="0">
                <a:latin typeface="Segoe UI" panose="020B0502040204020203" pitchFamily="34" charset="0"/>
                <a:cs typeface="Segoe UI" panose="020B0502040204020203" pitchFamily="34" charset="0"/>
              </a:rPr>
              <a:t> de a </a:t>
            </a:r>
            <a:r>
              <a:rPr lang="en-US" sz="2000" dirty="0" err="1">
                <a:latin typeface="Segoe UI" panose="020B0502040204020203" pitchFamily="34" charset="0"/>
                <a:cs typeface="Segoe UI" panose="020B0502040204020203" pitchFamily="34" charset="0"/>
              </a:rPr>
              <a:t>adopta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atitudini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pasive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mult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decât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alți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copii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atunci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când</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fac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față</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unor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astfel</a:t>
            </a:r>
            <a:r>
              <a:rPr lang="en-US" sz="2000" dirty="0">
                <a:latin typeface="Segoe UI" panose="020B0502040204020203" pitchFamily="34" charset="0"/>
                <a:cs typeface="Segoe UI" panose="020B0502040204020203" pitchFamily="34" charset="0"/>
              </a:rPr>
              <a:t> de </a:t>
            </a:r>
            <a:r>
              <a:rPr lang="en-US" sz="2000" dirty="0" err="1">
                <a:latin typeface="Segoe UI" panose="020B0502040204020203" pitchFamily="34" charset="0"/>
                <a:cs typeface="Segoe UI" panose="020B0502040204020203" pitchFamily="34" charset="0"/>
              </a:rPr>
              <a:t>situații</a:t>
            </a:r>
            <a:r>
              <a:rPr lang="en-US" sz="2000" dirty="0">
                <a:latin typeface="Segoe UI" panose="020B0502040204020203" pitchFamily="34" charset="0"/>
                <a:cs typeface="Segoe UI" panose="020B0502040204020203" pitchFamily="34" charset="0"/>
              </a:rPr>
              <a:t> </a:t>
            </a:r>
            <a:endParaRPr lang="ro-RO" sz="2000" dirty="0">
              <a:latin typeface="Segoe UI" panose="020B0502040204020203" pitchFamily="34" charset="0"/>
              <a:cs typeface="Segoe UI" panose="020B0502040204020203" pitchFamily="34" charset="0"/>
            </a:endParaRPr>
          </a:p>
          <a:p>
            <a:pPr>
              <a:lnSpc>
                <a:spcPct val="100000"/>
              </a:lnSpc>
            </a:pPr>
            <a:r>
              <a:rPr lang="en-US" sz="2000" dirty="0" smtClean="0">
                <a:latin typeface="Segoe UI" panose="020B0502040204020203" pitchFamily="34" charset="0"/>
                <a:cs typeface="Segoe UI" panose="020B0502040204020203" pitchFamily="34" charset="0"/>
              </a:rPr>
              <a:t>(</a:t>
            </a:r>
            <a:r>
              <a:rPr lang="en-US" sz="2000" dirty="0" err="1">
                <a:latin typeface="Segoe UI" panose="020B0502040204020203" pitchFamily="34" charset="0"/>
                <a:cs typeface="Segoe UI" panose="020B0502040204020203" pitchFamily="34" charset="0"/>
              </a:rPr>
              <a:t>speră</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că</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situația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trece</a:t>
            </a:r>
            <a:r>
              <a:rPr lang="en-US" sz="2000" dirty="0">
                <a:latin typeface="Segoe UI" panose="020B0502040204020203" pitchFamily="34" charset="0"/>
                <a:cs typeface="Segoe UI" panose="020B0502040204020203" pitchFamily="34" charset="0"/>
              </a:rPr>
              <a:t> de la sine, nu </a:t>
            </a:r>
            <a:r>
              <a:rPr lang="en-US" sz="2000" dirty="0" err="1">
                <a:latin typeface="Segoe UI" panose="020B0502040204020203" pitchFamily="34" charset="0"/>
                <a:cs typeface="Segoe UI" panose="020B0502040204020203" pitchFamily="34" charset="0"/>
              </a:rPr>
              <a:t>mai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utilizează</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internetul</a:t>
            </a:r>
            <a:r>
              <a:rPr lang="en-US" sz="2000" dirty="0">
                <a:latin typeface="Segoe UI" panose="020B0502040204020203" pitchFamily="34" charset="0"/>
                <a:cs typeface="Segoe UI" panose="020B0502040204020203" pitchFamily="34" charset="0"/>
              </a:rPr>
              <a:t> o </a:t>
            </a:r>
            <a:r>
              <a:rPr lang="en-US" sz="2000" dirty="0" err="1">
                <a:latin typeface="Segoe UI" panose="020B0502040204020203" pitchFamily="34" charset="0"/>
                <a:cs typeface="Segoe UI" panose="020B0502040204020203" pitchFamily="34" charset="0"/>
              </a:rPr>
              <a:t>vreme</a:t>
            </a:r>
            <a:r>
              <a:rPr lang="en-US" sz="2000" dirty="0">
                <a:latin typeface="Segoe UI" panose="020B0502040204020203" pitchFamily="34" charset="0"/>
                <a:cs typeface="Segoe UI" panose="020B0502040204020203" pitchFamily="34" charset="0"/>
              </a:rPr>
              <a:t>).</a:t>
            </a:r>
          </a:p>
        </p:txBody>
      </p:sp>
      <p:pic>
        <p:nvPicPr>
          <p:cNvPr id="5" name="Picture 4"/>
          <p:cNvPicPr>
            <a:picLocks noChangeAspect="1"/>
          </p:cNvPicPr>
          <p:nvPr/>
        </p:nvPicPr>
        <p:blipFill>
          <a:blip r:embed="rId4"/>
          <a:stretch>
            <a:fillRect/>
          </a:stretch>
        </p:blipFill>
        <p:spPr>
          <a:xfrm rot="20173406">
            <a:off x="1063899" y="849951"/>
            <a:ext cx="825664" cy="1239963"/>
          </a:xfrm>
          <a:prstGeom prst="rect">
            <a:avLst/>
          </a:prstGeom>
        </p:spPr>
      </p:pic>
      <p:pic>
        <p:nvPicPr>
          <p:cNvPr id="6" name="Picture 5"/>
          <p:cNvPicPr>
            <a:picLocks noChangeAspect="1"/>
          </p:cNvPicPr>
          <p:nvPr/>
        </p:nvPicPr>
        <p:blipFill>
          <a:blip r:embed="rId5"/>
          <a:stretch>
            <a:fillRect/>
          </a:stretch>
        </p:blipFill>
        <p:spPr>
          <a:xfrm rot="19756743">
            <a:off x="3814908" y="824143"/>
            <a:ext cx="1582197" cy="1025542"/>
          </a:xfrm>
          <a:prstGeom prst="rect">
            <a:avLst/>
          </a:prstGeom>
        </p:spPr>
      </p:pic>
    </p:spTree>
    <p:extLst>
      <p:ext uri="{BB962C8B-B14F-4D97-AF65-F5344CB8AC3E}">
        <p14:creationId xmlns:p14="http://schemas.microsoft.com/office/powerpoint/2010/main" val="244130645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502" r="22502"/>
          <a:stretch>
            <a:fillRect/>
          </a:stretch>
        </p:blipFill>
        <p:spPr>
          <a:xfrm flipH="1">
            <a:off x="0" y="0"/>
            <a:ext cx="6110514" cy="6856413"/>
          </a:xfrm>
        </p:spPr>
      </p:pic>
      <p:sp>
        <p:nvSpPr>
          <p:cNvPr id="30" name="Text Placeholder 29"/>
          <p:cNvSpPr>
            <a:spLocks noGrp="1"/>
          </p:cNvSpPr>
          <p:nvPr>
            <p:ph type="body" sz="quarter" idx="11"/>
          </p:nvPr>
        </p:nvSpPr>
        <p:spPr>
          <a:xfrm>
            <a:off x="6356144" y="1422399"/>
            <a:ext cx="5574151" cy="2591693"/>
          </a:xfrm>
        </p:spPr>
        <p:txBody>
          <a:bodyPr/>
          <a:lstStyle/>
          <a:p>
            <a:r>
              <a:rPr lang="en-US" sz="2000" dirty="0">
                <a:latin typeface="Segoe UI" panose="020B0502040204020203" pitchFamily="34" charset="0"/>
                <a:cs typeface="Segoe UI" panose="020B0502040204020203" pitchFamily="34" charset="0"/>
              </a:rPr>
              <a:t>De </a:t>
            </a:r>
            <a:r>
              <a:rPr lang="en-US" sz="2000" dirty="0" err="1">
                <a:latin typeface="Segoe UI" panose="020B0502040204020203" pitchFamily="34" charset="0"/>
                <a:cs typeface="Segoe UI" panose="020B0502040204020203" pitchFamily="34" charset="0"/>
              </a:rPr>
              <a:t>asemenea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experiențele</a:t>
            </a:r>
            <a:r>
              <a:rPr lang="en-US" sz="2000" dirty="0">
                <a:latin typeface="Segoe UI" panose="020B0502040204020203" pitchFamily="34" charset="0"/>
                <a:cs typeface="Segoe UI" panose="020B0502040204020203" pitchFamily="34" charset="0"/>
              </a:rPr>
              <a:t> cu care se </a:t>
            </a:r>
            <a:r>
              <a:rPr lang="en-US" sz="2000" dirty="0" err="1">
                <a:latin typeface="Segoe UI" panose="020B0502040204020203" pitchFamily="34" charset="0"/>
                <a:cs typeface="Segoe UI" panose="020B0502040204020203" pitchFamily="34" charset="0"/>
              </a:rPr>
              <a:t>confruntă</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cel</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mai</a:t>
            </a:r>
            <a:r>
              <a:rPr lang="en-US" sz="2000" dirty="0">
                <a:latin typeface="Segoe UI" panose="020B0502040204020203" pitchFamily="34" charset="0"/>
                <a:cs typeface="Segoe UI" panose="020B0502040204020203" pitchFamily="34" charset="0"/>
              </a:rPr>
              <a:t> des </a:t>
            </a:r>
            <a:r>
              <a:rPr lang="en-US" sz="2000" dirty="0" err="1">
                <a:latin typeface="Segoe UI" panose="020B0502040204020203" pitchFamily="34" charset="0"/>
                <a:cs typeface="Segoe UI" panose="020B0502040204020203" pitchFamily="34" charset="0"/>
              </a:rPr>
              <a:t>și</a:t>
            </a:r>
            <a:r>
              <a:rPr lang="en-US" sz="2000" dirty="0">
                <a:latin typeface="Segoe UI" panose="020B0502040204020203" pitchFamily="34" charset="0"/>
                <a:cs typeface="Segoe UI" panose="020B0502040204020203" pitchFamily="34" charset="0"/>
              </a:rPr>
              <a:t> care </a:t>
            </a:r>
            <a:r>
              <a:rPr lang="en-US" sz="2000" dirty="0" err="1">
                <a:latin typeface="Segoe UI" panose="020B0502040204020203" pitchFamily="34" charset="0"/>
                <a:cs typeface="Segoe UI" panose="020B0502040204020203" pitchFamily="34" charset="0"/>
              </a:rPr>
              <a:t>implică</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risc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hărțuirea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și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vizionarea</a:t>
            </a:r>
            <a:r>
              <a:rPr lang="en-US" sz="2000" dirty="0">
                <a:latin typeface="Segoe UI" panose="020B0502040204020203" pitchFamily="34" charset="0"/>
                <a:cs typeface="Segoe UI" panose="020B0502040204020203" pitchFamily="34" charset="0"/>
              </a:rPr>
              <a:t>/</a:t>
            </a:r>
            <a:r>
              <a:rPr lang="en-US" sz="2000" dirty="0" err="1">
                <a:latin typeface="Segoe UI" panose="020B0502040204020203" pitchFamily="34" charset="0"/>
                <a:cs typeface="Segoe UI" panose="020B0502040204020203" pitchFamily="34" charset="0"/>
              </a:rPr>
              <a:t>primirea</a:t>
            </a:r>
            <a:r>
              <a:rPr lang="en-US" sz="2000" dirty="0">
                <a:latin typeface="Segoe UI" panose="020B0502040204020203" pitchFamily="34" charset="0"/>
                <a:cs typeface="Segoe UI" panose="020B0502040204020203" pitchFamily="34" charset="0"/>
              </a:rPr>
              <a:t> de </a:t>
            </a:r>
            <a:r>
              <a:rPr lang="en-US" sz="2000" dirty="0" err="1">
                <a:latin typeface="Segoe UI" panose="020B0502040204020203" pitchFamily="34" charset="0"/>
                <a:cs typeface="Segoe UI" panose="020B0502040204020203" pitchFamily="34" charset="0"/>
              </a:rPr>
              <a:t>mesaje</a:t>
            </a:r>
            <a:r>
              <a:rPr lang="en-US" sz="2000" dirty="0">
                <a:latin typeface="Segoe UI" panose="020B0502040204020203" pitchFamily="34" charset="0"/>
                <a:cs typeface="Segoe UI" panose="020B0502040204020203" pitchFamily="34" charset="0"/>
              </a:rPr>
              <a:t> cu </a:t>
            </a:r>
            <a:r>
              <a:rPr lang="en-US" sz="2000" dirty="0" err="1">
                <a:latin typeface="Segoe UI" panose="020B0502040204020203" pitchFamily="34" charset="0"/>
                <a:cs typeface="Segoe UI" panose="020B0502040204020203" pitchFamily="34" charset="0"/>
              </a:rPr>
              <a:t>conținut</a:t>
            </a:r>
            <a:r>
              <a:rPr lang="en-US" sz="2000" dirty="0">
                <a:latin typeface="Segoe UI" panose="020B0502040204020203" pitchFamily="34" charset="0"/>
                <a:cs typeface="Segoe UI" panose="020B0502040204020203" pitchFamily="34" charset="0"/>
              </a:rPr>
              <a:t> sexual, </a:t>
            </a:r>
            <a:r>
              <a:rPr lang="en-US" sz="2000" dirty="0" err="1">
                <a:latin typeface="Segoe UI" panose="020B0502040204020203" pitchFamily="34" charset="0"/>
                <a:cs typeface="Segoe UI" panose="020B0502040204020203" pitchFamily="34" charset="0"/>
              </a:rPr>
              <a:t>trec</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neobservate</a:t>
            </a:r>
            <a:r>
              <a:rPr lang="en-US" sz="2000" dirty="0">
                <a:latin typeface="Segoe UI" panose="020B0502040204020203" pitchFamily="34" charset="0"/>
                <a:cs typeface="Segoe UI" panose="020B0502040204020203" pitchFamily="34" charset="0"/>
              </a:rPr>
              <a:t> de </a:t>
            </a:r>
            <a:r>
              <a:rPr lang="en-US" sz="2000" dirty="0" err="1">
                <a:latin typeface="Segoe UI" panose="020B0502040204020203" pitchFamily="34" charset="0"/>
                <a:cs typeface="Segoe UI" panose="020B0502040204020203" pitchFamily="34" charset="0"/>
              </a:rPr>
              <a:t>părinții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lor</a:t>
            </a:r>
            <a:r>
              <a:rPr lang="en-US" sz="2000" dirty="0" smtClean="0">
                <a:latin typeface="Segoe UI" panose="020B0502040204020203" pitchFamily="34" charset="0"/>
                <a:cs typeface="Segoe UI" panose="020B0502040204020203" pitchFamily="34" charset="0"/>
              </a:rPr>
              <a:t>.</a:t>
            </a:r>
            <a:endParaRPr lang="ro-RO" sz="2000" dirty="0" smtClean="0">
              <a:latin typeface="Segoe UI" panose="020B0502040204020203" pitchFamily="34" charset="0"/>
              <a:cs typeface="Segoe UI" panose="020B0502040204020203" pitchFamily="34" charset="0"/>
            </a:endParaRPr>
          </a:p>
          <a:p>
            <a:r>
              <a:rPr lang="en-US" sz="2000" dirty="0" smtClean="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Atunci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când</a:t>
            </a:r>
            <a:r>
              <a:rPr lang="en-US" sz="2000" dirty="0">
                <a:latin typeface="Segoe UI" panose="020B0502040204020203" pitchFamily="34" charset="0"/>
                <a:cs typeface="Segoe UI" panose="020B0502040204020203" pitchFamily="34" charset="0"/>
              </a:rPr>
              <a:t> vine </a:t>
            </a:r>
            <a:r>
              <a:rPr lang="en-US" sz="2000" dirty="0" err="1">
                <a:latin typeface="Segoe UI" panose="020B0502040204020203" pitchFamily="34" charset="0"/>
                <a:cs typeface="Segoe UI" panose="020B0502040204020203" pitchFamily="34" charset="0"/>
              </a:rPr>
              <a:t>vorba</a:t>
            </a:r>
            <a:r>
              <a:rPr lang="en-US" sz="2000" dirty="0">
                <a:latin typeface="Segoe UI" panose="020B0502040204020203" pitchFamily="34" charset="0"/>
                <a:cs typeface="Segoe UI" panose="020B0502040204020203" pitchFamily="34" charset="0"/>
              </a:rPr>
              <a:t> de </a:t>
            </a:r>
            <a:r>
              <a:rPr lang="en-US" sz="2000" dirty="0" err="1">
                <a:latin typeface="Segoe UI" panose="020B0502040204020203" pitchFamily="34" charset="0"/>
                <a:cs typeface="Segoe UI" panose="020B0502040204020203" pitchFamily="34" charset="0"/>
              </a:rPr>
              <a:t>întâlnirea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în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lumea</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reală</a:t>
            </a:r>
            <a:r>
              <a:rPr lang="en-US" sz="2000" dirty="0">
                <a:latin typeface="Segoe UI" panose="020B0502040204020203" pitchFamily="34" charset="0"/>
                <a:cs typeface="Segoe UI" panose="020B0502040204020203" pitchFamily="34" charset="0"/>
              </a:rPr>
              <a:t> a </a:t>
            </a:r>
            <a:r>
              <a:rPr lang="en-US" sz="2000" dirty="0" err="1">
                <a:latin typeface="Segoe UI" panose="020B0502040204020203" pitchFamily="34" charset="0"/>
                <a:cs typeface="Segoe UI" panose="020B0502040204020203" pitchFamily="34" charset="0"/>
              </a:rPr>
              <a:t>unor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persoane</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cunoscute</a:t>
            </a:r>
            <a:r>
              <a:rPr lang="en-US" sz="2000" dirty="0">
                <a:latin typeface="Segoe UI" panose="020B0502040204020203" pitchFamily="34" charset="0"/>
                <a:cs typeface="Segoe UI" panose="020B0502040204020203" pitchFamily="34" charset="0"/>
              </a:rPr>
              <a:t> online, </a:t>
            </a:r>
            <a:r>
              <a:rPr lang="en-US" sz="2000" dirty="0" err="1">
                <a:latin typeface="Segoe UI" panose="020B0502040204020203" pitchFamily="34" charset="0"/>
                <a:cs typeface="Segoe UI" panose="020B0502040204020203" pitchFamily="34" charset="0"/>
              </a:rPr>
              <a:t>părinții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români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sunt</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mai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puțin</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conștienți</a:t>
            </a:r>
            <a:r>
              <a:rPr lang="en-US" sz="2000" dirty="0">
                <a:latin typeface="Segoe UI" panose="020B0502040204020203" pitchFamily="34" charset="0"/>
                <a:cs typeface="Segoe UI" panose="020B0502040204020203" pitchFamily="34" charset="0"/>
              </a:rPr>
              <a:t> de </a:t>
            </a:r>
            <a:r>
              <a:rPr lang="en-US" sz="2000" dirty="0" err="1" smtClean="0">
                <a:latin typeface="Segoe UI" panose="020B0502040204020203" pitchFamily="34" charset="0"/>
                <a:cs typeface="Segoe UI" panose="020B0502040204020203" pitchFamily="34" charset="0"/>
              </a:rPr>
              <a:t>întâlnirile</a:t>
            </a:r>
            <a:r>
              <a:rPr lang="en-US" sz="2000" dirty="0" smtClean="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pe</a:t>
            </a:r>
            <a:r>
              <a:rPr lang="en-US" sz="2000" dirty="0">
                <a:latin typeface="Segoe UI" panose="020B0502040204020203" pitchFamily="34" charset="0"/>
                <a:cs typeface="Segoe UI" panose="020B0502040204020203" pitchFamily="34" charset="0"/>
              </a:rPr>
              <a:t> care le au </a:t>
            </a:r>
            <a:r>
              <a:rPr lang="en-US" sz="2000" dirty="0" err="1">
                <a:latin typeface="Segoe UI" panose="020B0502040204020203" pitchFamily="34" charset="0"/>
                <a:cs typeface="Segoe UI" panose="020B0502040204020203" pitchFamily="34" charset="0"/>
              </a:rPr>
              <a:t>copiii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lor</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comparativ</a:t>
            </a:r>
            <a:r>
              <a:rPr lang="en-US" sz="2000" dirty="0">
                <a:latin typeface="Segoe UI" panose="020B0502040204020203" pitchFamily="34" charset="0"/>
                <a:cs typeface="Segoe UI" panose="020B0502040204020203" pitchFamily="34" charset="0"/>
              </a:rPr>
              <a:t> cu </a:t>
            </a:r>
            <a:r>
              <a:rPr lang="en-US" sz="2000" dirty="0" err="1">
                <a:latin typeface="Segoe UI" panose="020B0502040204020203" pitchFamily="34" charset="0"/>
                <a:cs typeface="Segoe UI" panose="020B0502040204020203" pitchFamily="34" charset="0"/>
              </a:rPr>
              <a:t>ceilalți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părinți</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europeni</a:t>
            </a:r>
            <a:r>
              <a:rPr lang="en-US" sz="2000" dirty="0">
                <a:latin typeface="Segoe UI" panose="020B0502040204020203" pitchFamily="34" charset="0"/>
                <a:cs typeface="Segoe UI" panose="020B0502040204020203" pitchFamily="34" charset="0"/>
              </a:rPr>
              <a:t>. </a:t>
            </a:r>
          </a:p>
        </p:txBody>
      </p:sp>
      <p:sp>
        <p:nvSpPr>
          <p:cNvPr id="40" name="Content Placeholder 39"/>
          <p:cNvSpPr>
            <a:spLocks noGrp="1"/>
          </p:cNvSpPr>
          <p:nvPr>
            <p:ph idx="18"/>
          </p:nvPr>
        </p:nvSpPr>
        <p:spPr>
          <a:xfrm>
            <a:off x="7954500" y="419100"/>
            <a:ext cx="2377440" cy="840230"/>
          </a:xfrm>
        </p:spPr>
        <p:txBody>
          <a:bodyPr/>
          <a:lstStyle/>
          <a:p>
            <a:r>
              <a:rPr lang="en-US" dirty="0"/>
              <a:t>2</a:t>
            </a:r>
          </a:p>
        </p:txBody>
      </p:sp>
      <p:sp>
        <p:nvSpPr>
          <p:cNvPr id="2" name="Slide Number Placeholder 1"/>
          <p:cNvSpPr>
            <a:spLocks noGrp="1"/>
          </p:cNvSpPr>
          <p:nvPr>
            <p:ph type="sldNum" sz="quarter" idx="4"/>
          </p:nvPr>
        </p:nvSpPr>
        <p:spPr/>
        <p:txBody>
          <a:bodyPr/>
          <a:lstStyle/>
          <a:p>
            <a:fld id="{5AE1514C-5E56-4738-A1FF-4B1CFD2A3E36}" type="slidenum">
              <a:rPr lang="en-US" smtClean="0"/>
              <a:pPr/>
              <a:t>7</a:t>
            </a:fld>
            <a:endParaRPr lang="en-US"/>
          </a:p>
        </p:txBody>
      </p:sp>
      <p:pic>
        <p:nvPicPr>
          <p:cNvPr id="4" name="Picture 3"/>
          <p:cNvPicPr>
            <a:picLocks noChangeAspect="1"/>
          </p:cNvPicPr>
          <p:nvPr/>
        </p:nvPicPr>
        <p:blipFill>
          <a:blip r:embed="rId3"/>
          <a:stretch>
            <a:fillRect/>
          </a:stretch>
        </p:blipFill>
        <p:spPr>
          <a:xfrm>
            <a:off x="7747849" y="4594339"/>
            <a:ext cx="3245220" cy="2158885"/>
          </a:xfrm>
          <a:prstGeom prst="rect">
            <a:avLst/>
          </a:prstGeom>
        </p:spPr>
      </p:pic>
    </p:spTree>
    <p:extLst>
      <p:ext uri="{BB962C8B-B14F-4D97-AF65-F5344CB8AC3E}">
        <p14:creationId xmlns:p14="http://schemas.microsoft.com/office/powerpoint/2010/main" val="120929164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7828" b="7828"/>
          <a:stretch>
            <a:fillRect/>
          </a:stretch>
        </p:blipFill>
        <p:spPr/>
      </p:pic>
      <p:sp>
        <p:nvSpPr>
          <p:cNvPr id="3" name="Slide Number Placeholder 2"/>
          <p:cNvSpPr>
            <a:spLocks noGrp="1"/>
          </p:cNvSpPr>
          <p:nvPr>
            <p:ph type="sldNum" sz="quarter" idx="4"/>
          </p:nvPr>
        </p:nvSpPr>
        <p:spPr>
          <a:xfrm>
            <a:off x="11753512" y="6484937"/>
            <a:ext cx="419776" cy="365125"/>
          </a:xfrm>
        </p:spPr>
        <p:txBody>
          <a:bodyPr/>
          <a:lstStyle/>
          <a:p>
            <a:fld id="{5AE1514C-5E56-4738-A1FF-4B1CFD2A3E36}" type="slidenum">
              <a:rPr lang="en-US" smtClean="0"/>
              <a:pPr/>
              <a:t>8</a:t>
            </a:fld>
            <a:endParaRPr lang="en-US"/>
          </a:p>
        </p:txBody>
      </p:sp>
      <p:sp>
        <p:nvSpPr>
          <p:cNvPr id="51" name="Rectangle 50"/>
          <p:cNvSpPr/>
          <p:nvPr/>
        </p:nvSpPr>
        <p:spPr>
          <a:xfrm>
            <a:off x="0" y="0"/>
            <a:ext cx="10412974" cy="6858000"/>
          </a:xfrm>
          <a:prstGeom prst="rect">
            <a:avLst/>
          </a:prstGeom>
          <a:gradFill flip="none" rotWithShape="1">
            <a:gsLst>
              <a:gs pos="0">
                <a:schemeClr val="tx1">
                  <a:alpha val="53000"/>
                </a:schemeClr>
              </a:gs>
              <a:gs pos="97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Content Placeholder 19"/>
          <p:cNvSpPr>
            <a:spLocks noGrp="1"/>
          </p:cNvSpPr>
          <p:nvPr>
            <p:ph idx="18"/>
          </p:nvPr>
        </p:nvSpPr>
        <p:spPr>
          <a:xfrm>
            <a:off x="2053947" y="419100"/>
            <a:ext cx="2377440" cy="840230"/>
          </a:xfrm>
        </p:spPr>
        <p:txBody>
          <a:bodyPr/>
          <a:lstStyle/>
          <a:p>
            <a:r>
              <a:rPr lang="en-US" dirty="0"/>
              <a:t>3</a:t>
            </a:r>
          </a:p>
        </p:txBody>
      </p:sp>
      <p:sp>
        <p:nvSpPr>
          <p:cNvPr id="6" name="Text Placeholder 5"/>
          <p:cNvSpPr>
            <a:spLocks noGrp="1"/>
          </p:cNvSpPr>
          <p:nvPr>
            <p:ph type="body" sz="quarter" idx="11"/>
          </p:nvPr>
        </p:nvSpPr>
        <p:spPr>
          <a:xfrm>
            <a:off x="449943" y="1506073"/>
            <a:ext cx="5950857" cy="4570482"/>
          </a:xfrm>
        </p:spPr>
        <p:txBody>
          <a:bodyPr/>
          <a:lstStyle/>
          <a:p>
            <a:r>
              <a:rPr lang="ro-RO" sz="2000" dirty="0">
                <a:solidFill>
                  <a:schemeClr val="bg1"/>
                </a:solidFill>
                <a:latin typeface="Segoe UI" panose="020B0502040204020203" pitchFamily="34" charset="0"/>
                <a:cs typeface="Segoe UI" panose="020B0502040204020203" pitchFamily="34" charset="0"/>
              </a:rPr>
              <a:t>Fiind una dintre țările cu un profil care indică o utilizare ridicată, dar și multe riscuri, </a:t>
            </a:r>
            <a:r>
              <a:rPr lang="ro-RO" sz="2000" dirty="0" smtClean="0">
                <a:solidFill>
                  <a:schemeClr val="bg1"/>
                </a:solidFill>
                <a:latin typeface="Segoe UI" panose="020B0502040204020203" pitchFamily="34" charset="0"/>
                <a:cs typeface="Segoe UI" panose="020B0502040204020203" pitchFamily="34" charset="0"/>
              </a:rPr>
              <a:t>           România </a:t>
            </a:r>
            <a:r>
              <a:rPr lang="ro-RO" sz="2000" dirty="0">
                <a:solidFill>
                  <a:schemeClr val="bg1"/>
                </a:solidFill>
                <a:latin typeface="Segoe UI" panose="020B0502040204020203" pitchFamily="34" charset="0"/>
                <a:cs typeface="Segoe UI" panose="020B0502040204020203" pitchFamily="34" charset="0"/>
              </a:rPr>
              <a:t>are nevoie de o abordare adecvată și mai intensă a politicilor: </a:t>
            </a:r>
            <a:endParaRPr lang="ro-RO" sz="2000" dirty="0" smtClean="0">
              <a:solidFill>
                <a:schemeClr val="bg1"/>
              </a:solidFill>
              <a:latin typeface="Segoe UI" panose="020B0502040204020203" pitchFamily="34" charset="0"/>
              <a:cs typeface="Segoe UI" panose="020B0502040204020203" pitchFamily="34" charset="0"/>
            </a:endParaRPr>
          </a:p>
          <a:p>
            <a:r>
              <a:rPr lang="ro-RO" sz="2000" dirty="0" smtClean="0">
                <a:solidFill>
                  <a:schemeClr val="bg1"/>
                </a:solidFill>
                <a:latin typeface="Segoe UI" panose="020B0502040204020203" pitchFamily="34" charset="0"/>
                <a:cs typeface="Segoe UI" panose="020B0502040204020203" pitchFamily="34" charset="0"/>
              </a:rPr>
              <a:t>-creșterea </a:t>
            </a:r>
            <a:r>
              <a:rPr lang="ro-RO" sz="2000" dirty="0">
                <a:solidFill>
                  <a:schemeClr val="bg1"/>
                </a:solidFill>
                <a:latin typeface="Segoe UI" panose="020B0502040204020203" pitchFamily="34" charset="0"/>
                <a:cs typeface="Segoe UI" panose="020B0502040204020203" pitchFamily="34" charset="0"/>
              </a:rPr>
              <a:t>nivelului de conștientizare a riscurilor online din partea </a:t>
            </a:r>
            <a:r>
              <a:rPr lang="ro-RO" sz="2000" dirty="0" smtClean="0">
                <a:solidFill>
                  <a:schemeClr val="bg1"/>
                </a:solidFill>
                <a:latin typeface="Segoe UI" panose="020B0502040204020203" pitchFamily="34" charset="0"/>
                <a:cs typeface="Segoe UI" panose="020B0502040204020203" pitchFamily="34" charset="0"/>
              </a:rPr>
              <a:t>părinților</a:t>
            </a:r>
            <a:r>
              <a:rPr lang="en-US" sz="2000" dirty="0" smtClean="0">
                <a:solidFill>
                  <a:schemeClr val="bg1"/>
                </a:solidFill>
                <a:latin typeface="Segoe UI" panose="020B0502040204020203" pitchFamily="34" charset="0"/>
                <a:cs typeface="Segoe UI" panose="020B0502040204020203" pitchFamily="34" charset="0"/>
              </a:rPr>
              <a:t>;</a:t>
            </a:r>
            <a:endParaRPr lang="ro-RO" sz="2000" dirty="0" smtClean="0">
              <a:solidFill>
                <a:schemeClr val="bg1"/>
              </a:solidFill>
              <a:latin typeface="Segoe UI" panose="020B0502040204020203" pitchFamily="34" charset="0"/>
              <a:cs typeface="Segoe UI" panose="020B0502040204020203" pitchFamily="34" charset="0"/>
            </a:endParaRPr>
          </a:p>
          <a:p>
            <a:r>
              <a:rPr lang="ro-RO" sz="2000" dirty="0">
                <a:solidFill>
                  <a:schemeClr val="bg1"/>
                </a:solidFill>
                <a:latin typeface="Segoe UI" panose="020B0502040204020203" pitchFamily="34" charset="0"/>
                <a:cs typeface="Segoe UI" panose="020B0502040204020203" pitchFamily="34" charset="0"/>
              </a:rPr>
              <a:t>-</a:t>
            </a:r>
            <a:r>
              <a:rPr lang="ro-RO" sz="2000" dirty="0" smtClean="0">
                <a:solidFill>
                  <a:schemeClr val="bg1"/>
                </a:solidFill>
                <a:latin typeface="Segoe UI" panose="020B0502040204020203" pitchFamily="34" charset="0"/>
                <a:cs typeface="Segoe UI" panose="020B0502040204020203" pitchFamily="34" charset="0"/>
              </a:rPr>
              <a:t>luarea </a:t>
            </a:r>
            <a:r>
              <a:rPr lang="ro-RO" sz="2000" dirty="0">
                <a:solidFill>
                  <a:schemeClr val="bg1"/>
                </a:solidFill>
                <a:latin typeface="Segoe UI" panose="020B0502040204020203" pitchFamily="34" charset="0"/>
                <a:cs typeface="Segoe UI" panose="020B0502040204020203" pitchFamily="34" charset="0"/>
              </a:rPr>
              <a:t>unor măsuri pentru a crește nivelul de autoprotecție și a responsabilității copiilor în mediul </a:t>
            </a:r>
            <a:r>
              <a:rPr lang="ro-RO" sz="2000" dirty="0" smtClean="0">
                <a:solidFill>
                  <a:schemeClr val="bg1"/>
                </a:solidFill>
                <a:latin typeface="Segoe UI" panose="020B0502040204020203" pitchFamily="34" charset="0"/>
                <a:cs typeface="Segoe UI" panose="020B0502040204020203" pitchFamily="34" charset="0"/>
              </a:rPr>
              <a:t>online</a:t>
            </a:r>
          </a:p>
          <a:p>
            <a:r>
              <a:rPr lang="ro-RO" sz="2000" dirty="0" smtClean="0">
                <a:solidFill>
                  <a:schemeClr val="bg1"/>
                </a:solidFill>
                <a:latin typeface="Segoe UI" panose="020B0502040204020203" pitchFamily="34" charset="0"/>
                <a:cs typeface="Segoe UI" panose="020B0502040204020203" pitchFamily="34" charset="0"/>
              </a:rPr>
              <a:t> Având </a:t>
            </a:r>
            <a:r>
              <a:rPr lang="ro-RO" sz="2000" dirty="0">
                <a:solidFill>
                  <a:schemeClr val="bg1"/>
                </a:solidFill>
                <a:latin typeface="Segoe UI" panose="020B0502040204020203" pitchFamily="34" charset="0"/>
                <a:cs typeface="Segoe UI" panose="020B0502040204020203" pitchFamily="34" charset="0"/>
              </a:rPr>
              <a:t>accent pe dezvoltarea unor competențe digitale și strategii de a face față situației </a:t>
            </a:r>
            <a:r>
              <a:rPr lang="ro-RO" sz="2000" dirty="0" smtClean="0">
                <a:solidFill>
                  <a:schemeClr val="bg1"/>
                </a:solidFill>
                <a:latin typeface="Segoe UI" panose="020B0502040204020203" pitchFamily="34" charset="0"/>
                <a:cs typeface="Segoe UI" panose="020B0502040204020203" pitchFamily="34" charset="0"/>
              </a:rPr>
              <a:t>,care </a:t>
            </a:r>
            <a:r>
              <a:rPr lang="ro-RO" sz="2000" dirty="0">
                <a:solidFill>
                  <a:schemeClr val="bg1"/>
                </a:solidFill>
                <a:latin typeface="Segoe UI" panose="020B0502040204020203" pitchFamily="34" charset="0"/>
                <a:cs typeface="Segoe UI" panose="020B0502040204020203" pitchFamily="34" charset="0"/>
              </a:rPr>
              <a:t>să sublinieze importanța sprijinului </a:t>
            </a:r>
            <a:r>
              <a:rPr lang="ro-RO" sz="2000" dirty="0" smtClean="0">
                <a:solidFill>
                  <a:schemeClr val="bg1"/>
                </a:solidFill>
                <a:latin typeface="Segoe UI" panose="020B0502040204020203" pitchFamily="34" charset="0"/>
                <a:cs typeface="Segoe UI" panose="020B0502040204020203" pitchFamily="34" charset="0"/>
              </a:rPr>
              <a:t>social. </a:t>
            </a:r>
            <a:endParaRPr lang="en-US" sz="20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88226301"/>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47687" y="6492875"/>
            <a:ext cx="431425" cy="365125"/>
          </a:xfrm>
          <a:prstGeom prst="rect">
            <a:avLst/>
          </a:prstGeom>
        </p:spPr>
        <p:txBody>
          <a:bodyPr/>
          <a:lstStyle/>
          <a:p>
            <a:fld id="{5AE1514C-5E56-4738-A1FF-4B1CFD2A3E36}" type="slidenum">
              <a:rPr lang="en-US" smtClean="0"/>
              <a:pPr/>
              <a:t>9</a:t>
            </a:fld>
            <a:endParaRPr lang="en-US"/>
          </a:p>
        </p:txBody>
      </p:sp>
      <p:sp>
        <p:nvSpPr>
          <p:cNvPr id="4" name="Text Placeholder 3"/>
          <p:cNvSpPr>
            <a:spLocks noGrp="1"/>
          </p:cNvSpPr>
          <p:nvPr>
            <p:ph type="body" sz="quarter" idx="14"/>
          </p:nvPr>
        </p:nvSpPr>
        <p:spPr/>
        <p:txBody>
          <a:bodyPr/>
          <a:lstStyle/>
          <a:p>
            <a:r>
              <a:rPr lang="en-US" dirty="0" smtClean="0"/>
              <a:t>—JENNIFER LAWRENCE, </a:t>
            </a:r>
            <a:r>
              <a:rPr lang="en-US" dirty="0" err="1" smtClean="0"/>
              <a:t>actri</a:t>
            </a:r>
            <a:r>
              <a:rPr lang="ro-RO" dirty="0" smtClean="0"/>
              <a:t>ță</a:t>
            </a:r>
            <a:endParaRPr lang="en-US" dirty="0"/>
          </a:p>
        </p:txBody>
      </p:sp>
      <p:sp>
        <p:nvSpPr>
          <p:cNvPr id="7" name="Text Placeholder 6"/>
          <p:cNvSpPr>
            <a:spLocks noGrp="1"/>
          </p:cNvSpPr>
          <p:nvPr>
            <p:ph type="body" sz="quarter" idx="13"/>
          </p:nvPr>
        </p:nvSpPr>
        <p:spPr/>
        <p:txBody>
          <a:bodyPr/>
          <a:lstStyle/>
          <a:p>
            <a:r>
              <a:rPr lang="en-US" dirty="0" err="1"/>
              <a:t>Pentru</a:t>
            </a:r>
            <a:r>
              <a:rPr lang="en-US" dirty="0"/>
              <a:t> mine, </a:t>
            </a:r>
            <a:r>
              <a:rPr lang="en-US" dirty="0" err="1"/>
              <a:t>Internetul</a:t>
            </a:r>
            <a:r>
              <a:rPr lang="en-US" dirty="0"/>
              <a:t> </a:t>
            </a:r>
            <a:r>
              <a:rPr lang="en-US" dirty="0" err="1"/>
              <a:t>este</a:t>
            </a:r>
            <a:r>
              <a:rPr lang="en-US" dirty="0"/>
              <a:t> ca un </a:t>
            </a:r>
            <a:r>
              <a:rPr lang="en-US" dirty="0" err="1"/>
              <a:t>fel</a:t>
            </a:r>
            <a:r>
              <a:rPr lang="en-US" dirty="0"/>
              <a:t> de </a:t>
            </a:r>
            <a:r>
              <a:rPr lang="en-US" dirty="0" err="1"/>
              <a:t>gaură</a:t>
            </a:r>
            <a:r>
              <a:rPr lang="en-US" dirty="0"/>
              <a:t> </a:t>
            </a:r>
            <a:r>
              <a:rPr lang="en-US" dirty="0" err="1"/>
              <a:t>neagră</a:t>
            </a:r>
            <a:r>
              <a:rPr lang="en-US" dirty="0"/>
              <a:t>, </a:t>
            </a:r>
            <a:r>
              <a:rPr lang="en-US" dirty="0" err="1"/>
              <a:t>aşa</a:t>
            </a:r>
            <a:r>
              <a:rPr lang="en-US" dirty="0"/>
              <a:t> </a:t>
            </a:r>
            <a:r>
              <a:rPr lang="en-US" dirty="0" err="1"/>
              <a:t>că</a:t>
            </a:r>
            <a:r>
              <a:rPr lang="en-US" dirty="0"/>
              <a:t> nu </a:t>
            </a:r>
            <a:r>
              <a:rPr lang="en-US" dirty="0" err="1"/>
              <a:t>intru</a:t>
            </a:r>
            <a:r>
              <a:rPr lang="en-US" dirty="0"/>
              <a:t> </a:t>
            </a:r>
            <a:r>
              <a:rPr lang="en-US" dirty="0" err="1"/>
              <a:t>niciodată</a:t>
            </a:r>
            <a:r>
              <a:rPr lang="en-US" dirty="0"/>
              <a:t> online.</a:t>
            </a:r>
          </a:p>
        </p:txBody>
      </p:sp>
    </p:spTree>
    <p:extLst>
      <p:ext uri="{BB962C8B-B14F-4D97-AF65-F5344CB8AC3E}">
        <p14:creationId xmlns:p14="http://schemas.microsoft.com/office/powerpoint/2010/main" val="62731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FUL Presentations.pptx" id="{F35F1979-0F96-40AB-A8BA-4291EDE5F127}" vid="{D4D34B82-5498-418F-8E4B-B445820BAA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Powerful Presentations</Template>
  <TotalTime>164</TotalTime>
  <Words>1069</Words>
  <Application>Microsoft Office PowerPoint</Application>
  <PresentationFormat>Widescreen</PresentationFormat>
  <Paragraphs>240</Paragraphs>
  <Slides>16</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Arial Black</vt:lpstr>
      <vt:lpstr>Calibri</vt:lpstr>
      <vt:lpstr>Segoe UI</vt:lpstr>
      <vt:lpstr>Segoe UI Black</vt:lpstr>
      <vt:lpstr>Segoe UI Light</vt:lpstr>
      <vt:lpstr>Segoe UI Semibold</vt:lpstr>
      <vt:lpstr>Segoe UI Semilight</vt:lpstr>
      <vt:lpstr>Times New Roman</vt:lpstr>
      <vt:lpstr>Wingdings</vt:lpstr>
      <vt:lpstr>Wingdings 2</vt:lpstr>
      <vt:lpstr>Storybuilding Neal Creative</vt:lpstr>
      <vt:lpstr>PowerPoint Presentation</vt:lpstr>
      <vt:lpstr>PowerPoint Presentation</vt:lpstr>
      <vt:lpstr>INTRODUCERE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Fiți în siguranță pe Internet!</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SIGURANȚA</dc:title>
  <dc:subject/>
  <dc:creator>Cosmin Ghergut</dc:creator>
  <cp:keywords/>
  <dc:description/>
  <cp:lastModifiedBy>Cosmin Ghergut</cp:lastModifiedBy>
  <cp:revision>17</cp:revision>
  <dcterms:created xsi:type="dcterms:W3CDTF">2017-05-27T18:24:16Z</dcterms:created>
  <dcterms:modified xsi:type="dcterms:W3CDTF">2017-05-29T12:48:11Z</dcterms:modified>
  <cp:category/>
</cp:coreProperties>
</file>