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7C5DB98-2757-4D1B-9106-8BEF25DA1064}" type="datetimeFigureOut">
              <a:rPr lang="en-US" smtClean="0"/>
              <a:t>5/29/2017</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593D44-6832-4160-A09E-690C1A3C4630}"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5DB98-2757-4D1B-9106-8BEF25DA1064}" type="datetimeFigureOut">
              <a:rPr lang="en-US" smtClean="0"/>
              <a:t>5/29/2017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593D44-6832-4160-A09E-690C1A3C4630}"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4593D44-6832-4160-A09E-690C1A3C4630}"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5DB98-2757-4D1B-9106-8BEF25DA1064}" type="datetimeFigureOut">
              <a:rPr lang="en-US" smtClean="0"/>
              <a:t>5/29/2017</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C5DB98-2757-4D1B-9106-8BEF25DA1064}" type="datetimeFigureOut">
              <a:rPr lang="en-US" smtClean="0"/>
              <a:t>5/29/2017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94593D44-6832-4160-A09E-690C1A3C4630}"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7C5DB98-2757-4D1B-9106-8BEF25DA1064}" type="datetimeFigureOut">
              <a:rPr lang="en-US" smtClean="0"/>
              <a:t>5/29/2017</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593D44-6832-4160-A09E-690C1A3C4630}"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7C5DB98-2757-4D1B-9106-8BEF25DA1064}" type="datetimeFigureOut">
              <a:rPr lang="en-US" smtClean="0"/>
              <a:t>5/29/2017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593D44-6832-4160-A09E-690C1A3C4630}"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7C5DB98-2757-4D1B-9106-8BEF25DA1064}" type="datetimeFigureOut">
              <a:rPr lang="en-US" smtClean="0"/>
              <a:t>5/29/2017</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4593D44-6832-4160-A09E-690C1A3C4630}"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C5DB98-2757-4D1B-9106-8BEF25DA1064}" type="datetimeFigureOut">
              <a:rPr lang="en-US" smtClean="0"/>
              <a:t>5/29/2017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94593D44-6832-4160-A09E-690C1A3C463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7C5DB98-2757-4D1B-9106-8BEF25DA1064}" type="datetimeFigureOut">
              <a:rPr lang="en-US" smtClean="0"/>
              <a:t>5/29/2017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4593D44-6832-4160-A09E-690C1A3C463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4593D44-6832-4160-A09E-690C1A3C4630}"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7C5DB98-2757-4D1B-9106-8BEF25DA1064}" type="datetimeFigureOut">
              <a:rPr lang="en-US" smtClean="0"/>
              <a:t>5/29/2017</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4593D44-6832-4160-A09E-690C1A3C4630}"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7C5DB98-2757-4D1B-9106-8BEF25DA1064}" type="datetimeFigureOut">
              <a:rPr lang="en-US" smtClean="0"/>
              <a:t>5/29/2017</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7C5DB98-2757-4D1B-9106-8BEF25DA1064}" type="datetimeFigureOut">
              <a:rPr lang="en-US" smtClean="0"/>
              <a:t>5/29/2017</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4593D44-6832-4160-A09E-690C1A3C4630}"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3324244"/>
          </a:xfrm>
        </p:spPr>
        <p:txBody>
          <a:bodyPr>
            <a:normAutofit lnSpcReduction="10000"/>
          </a:bodyPr>
          <a:lstStyle/>
          <a:p>
            <a:r>
              <a:rPr lang="vi-VN" b="1" dirty="0">
                <a:solidFill>
                  <a:schemeClr val="tx1"/>
                </a:solidFill>
              </a:rPr>
              <a:t>Secolul vitezei, cel în care trăim, nu se rezumă doar la trecerea rapidă şi ireversibilă a timpului, ci şi la iuţeala cu care tinerii descoperă viciile – unele, dintre cele mai comune, precum tutun și alcool, până la cele mai excentrice: tatuajele sau consumul de substanţe ilegale</a:t>
            </a:r>
            <a:r>
              <a:rPr lang="vi-VN" b="1" dirty="0" smtClean="0">
                <a:solidFill>
                  <a:schemeClr val="tx1"/>
                </a:solidFill>
              </a:rPr>
              <a:t>.</a:t>
            </a:r>
            <a:endParaRPr lang="en-GB" b="1" dirty="0" smtClean="0">
              <a:solidFill>
                <a:schemeClr val="tx1"/>
              </a:solidFill>
            </a:endParaRPr>
          </a:p>
          <a:p>
            <a:endParaRPr lang="en-GB" dirty="0" smtClean="0">
              <a:solidFill>
                <a:schemeClr val="tx1"/>
              </a:solidFill>
            </a:endParaRPr>
          </a:p>
          <a:p>
            <a:endParaRPr lang="en-GB" dirty="0" smtClean="0">
              <a:solidFill>
                <a:schemeClr val="tx1"/>
              </a:solidFill>
            </a:endParaRPr>
          </a:p>
          <a:p>
            <a:pPr algn="r"/>
            <a:r>
              <a:rPr lang="en-GB" sz="1300" b="0" dirty="0" smtClean="0">
                <a:solidFill>
                  <a:schemeClr val="tx1"/>
                </a:solidFill>
              </a:rPr>
              <a:t>Gabor CRISTIANA</a:t>
            </a:r>
          </a:p>
          <a:p>
            <a:pPr algn="r"/>
            <a:r>
              <a:rPr lang="en-GB" sz="1300" b="0" dirty="0" smtClean="0">
                <a:solidFill>
                  <a:schemeClr val="tx1"/>
                </a:solidFill>
              </a:rPr>
              <a:t>CLASA x D</a:t>
            </a:r>
          </a:p>
          <a:p>
            <a:pPr algn="r"/>
            <a:r>
              <a:rPr lang="en-GB" sz="1300" b="0" dirty="0" err="1" smtClean="0">
                <a:solidFill>
                  <a:schemeClr val="tx1"/>
                </a:solidFill>
              </a:rPr>
              <a:t>Liceul</a:t>
            </a:r>
            <a:r>
              <a:rPr lang="en-GB" sz="1300" b="0" dirty="0" smtClean="0">
                <a:solidFill>
                  <a:schemeClr val="tx1"/>
                </a:solidFill>
              </a:rPr>
              <a:t> de </a:t>
            </a:r>
            <a:r>
              <a:rPr lang="en-GB" sz="1300" b="0" dirty="0" err="1" smtClean="0">
                <a:solidFill>
                  <a:schemeClr val="tx1"/>
                </a:solidFill>
              </a:rPr>
              <a:t>informatica</a:t>
            </a:r>
            <a:r>
              <a:rPr lang="en-GB" sz="1300" b="0" dirty="0" smtClean="0">
                <a:solidFill>
                  <a:schemeClr val="tx1"/>
                </a:solidFill>
              </a:rPr>
              <a:t> ‘’</a:t>
            </a:r>
            <a:r>
              <a:rPr lang="en-GB" sz="1300" b="0" dirty="0" err="1" smtClean="0">
                <a:solidFill>
                  <a:schemeClr val="tx1"/>
                </a:solidFill>
              </a:rPr>
              <a:t>grigore</a:t>
            </a:r>
            <a:r>
              <a:rPr lang="en-GB" sz="1300" b="0" dirty="0" smtClean="0">
                <a:solidFill>
                  <a:schemeClr val="tx1"/>
                </a:solidFill>
              </a:rPr>
              <a:t> </a:t>
            </a:r>
            <a:r>
              <a:rPr lang="en-GB" sz="1300" b="0" dirty="0" err="1" smtClean="0">
                <a:solidFill>
                  <a:schemeClr val="tx1"/>
                </a:solidFill>
              </a:rPr>
              <a:t>moisil</a:t>
            </a:r>
            <a:r>
              <a:rPr lang="en-GB" sz="1300" b="0" dirty="0" smtClean="0">
                <a:solidFill>
                  <a:schemeClr val="tx1"/>
                </a:solidFill>
              </a:rPr>
              <a:t>’’ </a:t>
            </a:r>
            <a:r>
              <a:rPr lang="en-GB" sz="1300" b="0" dirty="0" err="1" smtClean="0">
                <a:solidFill>
                  <a:schemeClr val="tx1"/>
                </a:solidFill>
              </a:rPr>
              <a:t>iasi</a:t>
            </a:r>
            <a:endParaRPr lang="en-GB" sz="1300" b="0" dirty="0" smtClean="0">
              <a:solidFill>
                <a:schemeClr val="tx1"/>
              </a:solidFill>
            </a:endParaRPr>
          </a:p>
          <a:p>
            <a:pPr algn="r"/>
            <a:r>
              <a:rPr lang="en-GB" sz="1300" b="0" dirty="0" err="1" smtClean="0">
                <a:solidFill>
                  <a:schemeClr val="tx1"/>
                </a:solidFill>
              </a:rPr>
              <a:t>Profesor</a:t>
            </a:r>
            <a:r>
              <a:rPr lang="en-GB" sz="1300" b="0" dirty="0" smtClean="0">
                <a:solidFill>
                  <a:schemeClr val="tx1"/>
                </a:solidFill>
              </a:rPr>
              <a:t> </a:t>
            </a:r>
            <a:r>
              <a:rPr lang="en-GB" sz="1300" b="0" dirty="0" err="1" smtClean="0">
                <a:solidFill>
                  <a:schemeClr val="tx1"/>
                </a:solidFill>
              </a:rPr>
              <a:t>coordonator</a:t>
            </a:r>
            <a:r>
              <a:rPr lang="en-GB" sz="1300" b="0" dirty="0" smtClean="0">
                <a:solidFill>
                  <a:schemeClr val="tx1"/>
                </a:solidFill>
              </a:rPr>
              <a:t>: </a:t>
            </a:r>
            <a:r>
              <a:rPr lang="en-GB" sz="1300" b="0" dirty="0" err="1" smtClean="0">
                <a:solidFill>
                  <a:schemeClr val="tx1"/>
                </a:solidFill>
              </a:rPr>
              <a:t>carausu</a:t>
            </a:r>
            <a:r>
              <a:rPr lang="en-GB" sz="1300" b="0" dirty="0" smtClean="0">
                <a:solidFill>
                  <a:schemeClr val="tx1"/>
                </a:solidFill>
              </a:rPr>
              <a:t> </a:t>
            </a:r>
            <a:r>
              <a:rPr lang="en-GB" sz="1300" b="0" dirty="0" err="1" smtClean="0">
                <a:solidFill>
                  <a:schemeClr val="tx1"/>
                </a:solidFill>
              </a:rPr>
              <a:t>claudia</a:t>
            </a:r>
            <a:endParaRPr lang="en-GB" sz="1300" b="0" dirty="0">
              <a:solidFill>
                <a:schemeClr val="tx1"/>
              </a:solidFill>
            </a:endParaRPr>
          </a:p>
        </p:txBody>
      </p:sp>
      <p:sp>
        <p:nvSpPr>
          <p:cNvPr id="2" name="Title 1"/>
          <p:cNvSpPr>
            <a:spLocks noGrp="1"/>
          </p:cNvSpPr>
          <p:nvPr>
            <p:ph type="ctrTitle"/>
          </p:nvPr>
        </p:nvSpPr>
        <p:spPr/>
        <p:txBody>
          <a:bodyPr>
            <a:normAutofit fontScale="90000"/>
          </a:bodyPr>
          <a:lstStyle/>
          <a:p>
            <a:r>
              <a:rPr lang="it-IT" dirty="0"/>
              <a:t>Despre vicii și beneficii: Tutun, </a:t>
            </a:r>
            <a:r>
              <a:rPr lang="it-IT" dirty="0" smtClean="0"/>
              <a:t>alcool </a:t>
            </a:r>
            <a:r>
              <a:rPr lang="it-IT" dirty="0"/>
              <a:t>și ciocolată!</a:t>
            </a:r>
            <a:br>
              <a:rPr lang="it-IT" dirty="0"/>
            </a:b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Tutunul</a:t>
            </a:r>
            <a:r>
              <a:rPr lang="en-GB" b="1" dirty="0"/>
              <a:t>, un </a:t>
            </a:r>
            <a:r>
              <a:rPr lang="en-GB" b="1" dirty="0" err="1"/>
              <a:t>viciu</a:t>
            </a:r>
            <a:r>
              <a:rPr lang="en-GB" b="1" dirty="0"/>
              <a:t>… ardent </a:t>
            </a:r>
            <a:endParaRPr lang="en-GB" dirty="0"/>
          </a:p>
        </p:txBody>
      </p:sp>
      <p:sp>
        <p:nvSpPr>
          <p:cNvPr id="3" name="Content Placeholder 2"/>
          <p:cNvSpPr>
            <a:spLocks noGrp="1"/>
          </p:cNvSpPr>
          <p:nvPr>
            <p:ph sz="quarter" idx="1"/>
          </p:nvPr>
        </p:nvSpPr>
        <p:spPr>
          <a:xfrm>
            <a:off x="500034" y="3929066"/>
            <a:ext cx="8229600" cy="2768601"/>
          </a:xfrm>
        </p:spPr>
        <p:txBody>
          <a:bodyPr>
            <a:normAutofit fontScale="70000" lnSpcReduction="20000"/>
          </a:bodyPr>
          <a:lstStyle/>
          <a:p>
            <a:r>
              <a:rPr lang="vi-VN" dirty="0"/>
              <a:t>Tutunul este un obicei practicat încă din cele mai vechi timpuri. Pe vremuri, ţigările nu se găseau la orice colţ de stradă şi nici diversitatea lor nu era atât de mare. De aceea, mulţi bătrâni obişnuiau să fumeze ţigări făcute de ei.</a:t>
            </a:r>
          </a:p>
          <a:p>
            <a:r>
              <a:rPr lang="vi-VN" dirty="0"/>
              <a:t>O ţigară îţi scurtează viaţa cu 7 minute şi contribuie la agravarea bolilor infecţioase şi cronice.</a:t>
            </a:r>
          </a:p>
          <a:p>
            <a:r>
              <a:rPr lang="vi-VN" dirty="0"/>
              <a:t>Potrivit unui studiu publicat de Oxford, fumatul se deprinde de la părintele de acelaşi sex. Astfel, băieţii sunt mai predispuşi să se apuce de fumat dacă tatăl lor fumează, iar fetele sunt mai predispuse în cazul în care mama lor are acest viciu.</a:t>
            </a:r>
          </a:p>
          <a:p>
            <a:endParaRPr lang="en-GB" dirty="0"/>
          </a:p>
        </p:txBody>
      </p:sp>
      <p:pic>
        <p:nvPicPr>
          <p:cNvPr id="4" name="Picture 3" descr="fumatori.jpg"/>
          <p:cNvPicPr>
            <a:picLocks noChangeAspect="1"/>
          </p:cNvPicPr>
          <p:nvPr/>
        </p:nvPicPr>
        <p:blipFill>
          <a:blip r:embed="rId2"/>
          <a:stretch>
            <a:fillRect/>
          </a:stretch>
        </p:blipFill>
        <p:spPr>
          <a:xfrm>
            <a:off x="2285984" y="1643050"/>
            <a:ext cx="4357718" cy="2090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428736"/>
            <a:ext cx="8229600" cy="5268931"/>
          </a:xfrm>
        </p:spPr>
        <p:txBody>
          <a:bodyPr>
            <a:normAutofit fontScale="92500" lnSpcReduction="20000"/>
          </a:bodyPr>
          <a:lstStyle/>
          <a:p>
            <a:r>
              <a:rPr lang="vi-VN" dirty="0"/>
              <a:t>În pericol nu se află doar cei care fumează, ci şi cei care stau în jurul acestora. În afară de infecţii respiratorii şi cancer pulmonar, aceştia îşi pot reduce sau chiar </a:t>
            </a:r>
            <a:endParaRPr lang="en-GB" dirty="0" smtClean="0"/>
          </a:p>
          <a:p>
            <a:r>
              <a:rPr lang="vi-VN" dirty="0"/>
              <a:t>Creşterea tot mai mare a numărului de fumători în ţara noastră a făcut ca tot mai multe instituţii, printe care şi Facultatea de Medicină şi Farmacie din Craiova, să organizeze mai multe campanii, al căror obiectiv principal este să-i determine pe fumătorii înrăiţi să renunţe. Una dintre cele mai recente campanii s-a desfăşurat în Electroputere Parc. Aici studenţii de la UMFC au putut măsura, cu ajutorul unor dispozitive medicale, vârsta reală a plămânilor fumătorilor. Rezultatele nu au fost dintre cele mai încurajatoare, trăgând un semnal de alarmă asupra ritmului în care tutunul poate îmbătrâni plămânii: vârsta plamânilor unui nefumător este, în medie, dublă sau chiar triplă faţă de vârsta acestuia.</a:t>
            </a:r>
            <a:r>
              <a:rPr lang="vi-VN" dirty="0" smtClean="0"/>
              <a:t>pierde </a:t>
            </a:r>
            <a:r>
              <a:rPr lang="vi-VN" dirty="0"/>
              <a:t>capacitatea auzului.</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Alcoolul</a:t>
            </a:r>
            <a:r>
              <a:rPr lang="en-GB" b="1" dirty="0"/>
              <a:t> </a:t>
            </a:r>
            <a:r>
              <a:rPr lang="en-GB" b="1" dirty="0" err="1"/>
              <a:t>şi</a:t>
            </a:r>
            <a:r>
              <a:rPr lang="en-GB" b="1" dirty="0"/>
              <a:t> </a:t>
            </a:r>
            <a:r>
              <a:rPr lang="en-GB" b="1" dirty="0" err="1"/>
              <a:t>substanţele</a:t>
            </a:r>
            <a:r>
              <a:rPr lang="en-GB" b="1" dirty="0"/>
              <a:t> </a:t>
            </a:r>
            <a:r>
              <a:rPr lang="en-GB" b="1" dirty="0" err="1"/>
              <a:t>interzise</a:t>
            </a:r>
            <a:r>
              <a:rPr lang="en-GB" b="1" dirty="0"/>
              <a:t> </a:t>
            </a:r>
            <a:endParaRPr lang="en-GB" dirty="0"/>
          </a:p>
        </p:txBody>
      </p:sp>
      <p:sp>
        <p:nvSpPr>
          <p:cNvPr id="3" name="Content Placeholder 2"/>
          <p:cNvSpPr>
            <a:spLocks noGrp="1"/>
          </p:cNvSpPr>
          <p:nvPr>
            <p:ph sz="quarter" idx="1"/>
          </p:nvPr>
        </p:nvSpPr>
        <p:spPr>
          <a:xfrm>
            <a:off x="428596" y="3571876"/>
            <a:ext cx="8229600" cy="2911477"/>
          </a:xfrm>
        </p:spPr>
        <p:txBody>
          <a:bodyPr>
            <a:normAutofit fontScale="92500" lnSpcReduction="20000"/>
          </a:bodyPr>
          <a:lstStyle/>
          <a:p>
            <a:r>
              <a:rPr lang="vi-VN" dirty="0"/>
              <a:t>Alături de substanţele interzise, acoolul face parte din categoria viciilor mai puternice. Având ca sursă de inspiraţie versurile celebrei melodii ,,Cine-a pus cârciuma-n drum/ Ăla n-a fost om nebun”, mai tot românul şi cu predilecţie olteanul işi petrece o bună parte din timp între pereţii cârciumioarelor sau beciurilor personale. Clasicele şi totodată tradiţionale licori, precum ţuica şi vinul, au fost făcute de strămoşii noştri încă de când aceştia au descoperit cazanul şi tăria prunei, dar şi dulcele gust al mustului.</a:t>
            </a:r>
            <a:endParaRPr lang="en-GB" dirty="0"/>
          </a:p>
        </p:txBody>
      </p:sp>
      <p:pic>
        <p:nvPicPr>
          <p:cNvPr id="4" name="Picture 3" descr="death_by_alchool.jpg"/>
          <p:cNvPicPr>
            <a:picLocks noChangeAspect="1"/>
          </p:cNvPicPr>
          <p:nvPr/>
        </p:nvPicPr>
        <p:blipFill>
          <a:blip r:embed="rId2"/>
          <a:stretch>
            <a:fillRect/>
          </a:stretch>
        </p:blipFill>
        <p:spPr>
          <a:xfrm>
            <a:off x="1000100" y="1214422"/>
            <a:ext cx="3048000" cy="2286000"/>
          </a:xfrm>
          <a:prstGeom prst="rect">
            <a:avLst/>
          </a:prstGeom>
        </p:spPr>
      </p:pic>
      <p:pic>
        <p:nvPicPr>
          <p:cNvPr id="5" name="Picture 4" descr="istoria-drogurilor.jpg"/>
          <p:cNvPicPr>
            <a:picLocks noChangeAspect="1"/>
          </p:cNvPicPr>
          <p:nvPr/>
        </p:nvPicPr>
        <p:blipFill>
          <a:blip r:embed="rId3"/>
          <a:stretch>
            <a:fillRect/>
          </a:stretch>
        </p:blipFill>
        <p:spPr>
          <a:xfrm>
            <a:off x="4286248" y="1214422"/>
            <a:ext cx="3929068" cy="22621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446193"/>
            <a:ext cx="8229600" cy="5411807"/>
          </a:xfrm>
        </p:spPr>
        <p:txBody>
          <a:bodyPr>
            <a:normAutofit fontScale="92500" lnSpcReduction="20000"/>
          </a:bodyPr>
          <a:lstStyle/>
          <a:p>
            <a:r>
              <a:rPr lang="vi-VN" dirty="0"/>
              <a:t>Consumat în cantităţi mari, alcoolul ne poate afecta negativ, uneori chiar iremediabil. Acesta afectează centrii de coordonare ai creierului, ducând la lipsa de echilibru, scade capacitatea memoriei de lungă durată, poate distruge în timp ficatul sau poate duce la insuficienţă cardiacă</a:t>
            </a:r>
            <a:r>
              <a:rPr lang="vi-VN" dirty="0" smtClean="0"/>
              <a:t>.</a:t>
            </a:r>
            <a:endParaRPr lang="en-GB" dirty="0" smtClean="0"/>
          </a:p>
          <a:p>
            <a:r>
              <a:rPr lang="vi-VN" dirty="0"/>
              <a:t>La rândul lui, consumul de substanţe ilegale este viciul din care cei mai mulţi nu scapă cu bine. Este practicat în mod special de tineri, care ajung, din lipsa banilor, să vândă obiecte personale sau să fure din casă pentru a-şi procura doza</a:t>
            </a:r>
            <a:r>
              <a:rPr lang="vi-VN" dirty="0" smtClean="0"/>
              <a:t>.</a:t>
            </a:r>
            <a:endParaRPr lang="en-GB" dirty="0" smtClean="0"/>
          </a:p>
          <a:p>
            <a:r>
              <a:rPr lang="vi-VN" dirty="0"/>
              <a:t>Sevrajul reprezintă răspunsul organismului la absența drogului cu care este obișnuit. Natura simptomelor și intensitatea acestora depinde de drogul consumat, putându-se materializa prin tremurături, dureri musculare și articulare, simptome specifice gripei etc. Cea mai utilizată substanţă este marijuana.</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Vicii</a:t>
            </a:r>
            <a:r>
              <a:rPr lang="en-GB" b="1" dirty="0"/>
              <a:t>, </a:t>
            </a:r>
            <a:r>
              <a:rPr lang="en-GB" b="1" dirty="0" err="1"/>
              <a:t>dar</a:t>
            </a:r>
            <a:r>
              <a:rPr lang="en-GB" b="1" dirty="0"/>
              <a:t> </a:t>
            </a:r>
            <a:r>
              <a:rPr lang="en-GB" b="1" dirty="0" err="1"/>
              <a:t>şi</a:t>
            </a:r>
            <a:r>
              <a:rPr lang="en-GB" b="1" dirty="0"/>
              <a:t> </a:t>
            </a:r>
            <a:r>
              <a:rPr lang="en-GB" b="1" dirty="0" err="1"/>
              <a:t>beneficii</a:t>
            </a:r>
            <a:r>
              <a:rPr lang="en-GB" b="1" dirty="0"/>
              <a:t>! </a:t>
            </a:r>
            <a:endParaRPr lang="en-GB" dirty="0"/>
          </a:p>
        </p:txBody>
      </p:sp>
      <p:sp>
        <p:nvSpPr>
          <p:cNvPr id="3" name="Content Placeholder 2"/>
          <p:cNvSpPr>
            <a:spLocks noGrp="1"/>
          </p:cNvSpPr>
          <p:nvPr>
            <p:ph sz="quarter" idx="1"/>
          </p:nvPr>
        </p:nvSpPr>
        <p:spPr/>
        <p:txBody>
          <a:bodyPr>
            <a:normAutofit fontScale="92500" lnSpcReduction="10000"/>
          </a:bodyPr>
          <a:lstStyle/>
          <a:p>
            <a:r>
              <a:rPr lang="vi-VN" dirty="0"/>
              <a:t>Despre cafea, ciocolată, dar şi viaţa sexuală au auzit toţi, însă puţini cunosc adevăratele lorf beneficii.</a:t>
            </a:r>
          </a:p>
          <a:p>
            <a:r>
              <a:rPr lang="vi-VN" dirty="0"/>
              <a:t>Sexul poate îmbunătăţi imunitatea, ajutându-ne totodată să dormim mai bine şi să părem mai tineri. Aşa cum descrie în cartea „</a:t>
            </a:r>
            <a:r>
              <a:rPr lang="vi-VN" i="1" dirty="0"/>
              <a:t>Superyoung: The Proven Way to Stay Young Forever</a:t>
            </a:r>
            <a:r>
              <a:rPr lang="vi-VN" dirty="0"/>
              <a:t>”, neuropsihologul David Weeks susţine că viaţa sexuală foarte activă (cel puţin 2-3 partide) îi face pe oameni să pară mai tineri declanşând o mai mare eliberarea de hormon de creştere care promovează o mai bună elasticitate a pielii.</a:t>
            </a:r>
          </a:p>
          <a:p>
            <a:r>
              <a:rPr lang="vi-VN" dirty="0"/>
              <a:t>Oamenii care consumă patru căni de cafea pe zi au mai puţine şanse de a fi deprimaţi, potrivit unui studiu publicat de </a:t>
            </a:r>
            <a:r>
              <a:rPr lang="vi-VN" i="1" dirty="0"/>
              <a:t>National Institute of health</a:t>
            </a:r>
            <a:r>
              <a:rPr lang="vi-VN" dirty="0"/>
              <a: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Chestionar</a:t>
            </a:r>
            <a:endParaRPr lang="en-GB" dirty="0"/>
          </a:p>
        </p:txBody>
      </p:sp>
      <p:sp>
        <p:nvSpPr>
          <p:cNvPr id="3" name="Content Placeholder 2"/>
          <p:cNvSpPr>
            <a:spLocks noGrp="1"/>
          </p:cNvSpPr>
          <p:nvPr>
            <p:ph sz="quarter" idx="1"/>
          </p:nvPr>
        </p:nvSpPr>
        <p:spPr/>
        <p:txBody>
          <a:bodyPr>
            <a:normAutofit fontScale="32500" lnSpcReduction="20000"/>
          </a:bodyPr>
          <a:lstStyle/>
          <a:p>
            <a:pPr>
              <a:buNone/>
            </a:pPr>
            <a:r>
              <a:rPr lang="en-US" dirty="0" err="1"/>
              <a:t>Nume</a:t>
            </a:r>
            <a:r>
              <a:rPr lang="en-US" dirty="0"/>
              <a:t>………………………………………………</a:t>
            </a:r>
            <a:endParaRPr lang="en-GB" dirty="0"/>
          </a:p>
          <a:p>
            <a:pPr>
              <a:buNone/>
            </a:pPr>
            <a:r>
              <a:rPr lang="en-US" dirty="0" err="1" smtClean="0"/>
              <a:t>Varsta</a:t>
            </a:r>
            <a:r>
              <a:rPr lang="en-US" dirty="0"/>
              <a:t>……………</a:t>
            </a:r>
            <a:endParaRPr lang="en-GB" dirty="0"/>
          </a:p>
          <a:p>
            <a:pPr lvl="0">
              <a:buNone/>
            </a:pPr>
            <a:r>
              <a:rPr lang="en-US" dirty="0" smtClean="0"/>
              <a:t>1. Ai </a:t>
            </a:r>
            <a:r>
              <a:rPr lang="en-US" dirty="0" err="1"/>
              <a:t>incercat</a:t>
            </a:r>
            <a:r>
              <a:rPr lang="en-US" dirty="0"/>
              <a:t> </a:t>
            </a:r>
            <a:r>
              <a:rPr lang="en-US" dirty="0" err="1"/>
              <a:t>vreodata</a:t>
            </a:r>
            <a:r>
              <a:rPr lang="en-US" dirty="0"/>
              <a:t> </a:t>
            </a:r>
            <a:r>
              <a:rPr lang="en-US" dirty="0" err="1"/>
              <a:t>sa</a:t>
            </a:r>
            <a:r>
              <a:rPr lang="en-US" dirty="0"/>
              <a:t> </a:t>
            </a:r>
            <a:r>
              <a:rPr lang="en-US" dirty="0" err="1"/>
              <a:t>fumezi</a:t>
            </a:r>
            <a:r>
              <a:rPr lang="en-US" dirty="0"/>
              <a:t>?</a:t>
            </a:r>
            <a:endParaRPr lang="en-GB" dirty="0"/>
          </a:p>
          <a:p>
            <a:pPr>
              <a:buNone/>
            </a:pPr>
            <a:r>
              <a:rPr lang="ro-RO" dirty="0"/>
              <a:t>		</a:t>
            </a:r>
            <a:r>
              <a:rPr lang="ro-RO" dirty="0">
                <a:sym typeface="Wingdings"/>
              </a:rPr>
              <a:t></a:t>
            </a:r>
            <a:r>
              <a:rPr lang="ro-RO" dirty="0"/>
              <a:t> da   			</a:t>
            </a:r>
            <a:r>
              <a:rPr lang="ro-RO" dirty="0">
                <a:sym typeface="Wingdings"/>
              </a:rPr>
              <a:t></a:t>
            </a:r>
            <a:r>
              <a:rPr lang="ro-RO" dirty="0"/>
              <a:t> nu    		</a:t>
            </a:r>
            <a:r>
              <a:rPr lang="ro-RO" dirty="0">
                <a:sym typeface="Wingdings"/>
              </a:rPr>
              <a:t></a:t>
            </a:r>
            <a:r>
              <a:rPr lang="ro-RO" dirty="0"/>
              <a:t>  nu, dar as vrea sa incerc   		</a:t>
            </a:r>
            <a:r>
              <a:rPr lang="ro-RO" dirty="0">
                <a:sym typeface="Wingdings"/>
              </a:rPr>
              <a:t></a:t>
            </a:r>
            <a:r>
              <a:rPr lang="ro-RO" dirty="0"/>
              <a:t> nu, si nici nu imi doresc.</a:t>
            </a:r>
            <a:endParaRPr lang="en-GB" dirty="0"/>
          </a:p>
          <a:p>
            <a:pPr>
              <a:buNone/>
            </a:pPr>
            <a:r>
              <a:rPr lang="ro-RO" dirty="0"/>
              <a:t> </a:t>
            </a:r>
            <a:endParaRPr lang="en-GB" dirty="0"/>
          </a:p>
          <a:p>
            <a:pPr lvl="0">
              <a:buNone/>
            </a:pPr>
            <a:r>
              <a:rPr lang="en-GB" dirty="0" smtClean="0"/>
              <a:t>2. </a:t>
            </a:r>
            <a:r>
              <a:rPr lang="ro-RO" dirty="0" smtClean="0"/>
              <a:t>Daca </a:t>
            </a:r>
            <a:r>
              <a:rPr lang="ro-RO" dirty="0"/>
              <a:t>da, cat de des fumezi?</a:t>
            </a:r>
            <a:endParaRPr lang="en-GB" dirty="0"/>
          </a:p>
          <a:p>
            <a:pPr>
              <a:buNone/>
            </a:pPr>
            <a:r>
              <a:rPr lang="ro-RO" dirty="0"/>
              <a:t>		</a:t>
            </a:r>
            <a:r>
              <a:rPr lang="ro-RO" dirty="0">
                <a:sym typeface="Wingdings"/>
              </a:rPr>
              <a:t></a:t>
            </a:r>
            <a:r>
              <a:rPr lang="ro-RO" dirty="0"/>
              <a:t> ocazional   		</a:t>
            </a:r>
            <a:r>
              <a:rPr lang="ro-RO" dirty="0">
                <a:sym typeface="Wingdings"/>
              </a:rPr>
              <a:t></a:t>
            </a:r>
            <a:r>
              <a:rPr lang="ro-RO" dirty="0"/>
              <a:t> zilnic  </a:t>
            </a:r>
            <a:endParaRPr lang="en-GB" dirty="0"/>
          </a:p>
          <a:p>
            <a:pPr>
              <a:buNone/>
            </a:pPr>
            <a:r>
              <a:rPr lang="ro-RO" dirty="0"/>
              <a:t> </a:t>
            </a:r>
            <a:endParaRPr lang="en-GB" dirty="0"/>
          </a:p>
          <a:p>
            <a:pPr>
              <a:buNone/>
            </a:pPr>
            <a:r>
              <a:rPr lang="ro-RO" dirty="0" smtClean="0"/>
              <a:t>3</a:t>
            </a:r>
            <a:r>
              <a:rPr lang="ro-RO" dirty="0"/>
              <a:t>. Ce influenta crezi ca are anturajul tau asupra ta?</a:t>
            </a:r>
            <a:endParaRPr lang="en-GB" dirty="0"/>
          </a:p>
          <a:p>
            <a:pPr>
              <a:buNone/>
            </a:pPr>
            <a:r>
              <a:rPr lang="ro-RO" dirty="0"/>
              <a:t>		</a:t>
            </a:r>
            <a:r>
              <a:rPr lang="ro-RO" dirty="0">
                <a:sym typeface="Wingdings"/>
              </a:rPr>
              <a:t></a:t>
            </a:r>
            <a:r>
              <a:rPr lang="ro-RO" dirty="0"/>
              <a:t> buna   		</a:t>
            </a:r>
            <a:r>
              <a:rPr lang="ro-RO" dirty="0">
                <a:sym typeface="Wingdings"/>
              </a:rPr>
              <a:t></a:t>
            </a:r>
            <a:r>
              <a:rPr lang="ro-RO" dirty="0"/>
              <a:t> destul de proasta 		</a:t>
            </a:r>
            <a:r>
              <a:rPr lang="ro-RO" dirty="0">
                <a:sym typeface="Wingdings"/>
              </a:rPr>
              <a:t></a:t>
            </a:r>
            <a:r>
              <a:rPr lang="ro-RO" dirty="0"/>
              <a:t> proasta  			</a:t>
            </a:r>
            <a:r>
              <a:rPr lang="ro-RO" dirty="0">
                <a:sym typeface="Wingdings"/>
              </a:rPr>
              <a:t></a:t>
            </a:r>
            <a:r>
              <a:rPr lang="ro-RO" dirty="0"/>
              <a:t> nu consider ca anturajul are vreo influenta asupra mea</a:t>
            </a:r>
            <a:endParaRPr lang="en-GB" dirty="0"/>
          </a:p>
          <a:p>
            <a:pPr>
              <a:buNone/>
            </a:pPr>
            <a:r>
              <a:rPr lang="ro-RO" dirty="0"/>
              <a:t> </a:t>
            </a:r>
            <a:endParaRPr lang="en-GB" dirty="0"/>
          </a:p>
          <a:p>
            <a:pPr>
              <a:buNone/>
            </a:pPr>
            <a:r>
              <a:rPr lang="ro-RO" dirty="0" smtClean="0"/>
              <a:t> </a:t>
            </a:r>
            <a:r>
              <a:rPr lang="ro-RO" dirty="0"/>
              <a:t>4.  Consideri ca ai prieteni care te pot sfatui de bine, daca tu vreodata o sa alegi sa mergi pe cai gresite?</a:t>
            </a:r>
            <a:endParaRPr lang="en-GB" dirty="0"/>
          </a:p>
          <a:p>
            <a:pPr>
              <a:buNone/>
            </a:pPr>
            <a:r>
              <a:rPr lang="ro-RO" dirty="0"/>
              <a:t>		</a:t>
            </a:r>
            <a:r>
              <a:rPr lang="ro-RO" dirty="0">
                <a:sym typeface="Wingdings"/>
              </a:rPr>
              <a:t></a:t>
            </a:r>
            <a:r>
              <a:rPr lang="ro-RO" dirty="0"/>
              <a:t>  da   		</a:t>
            </a:r>
            <a:r>
              <a:rPr lang="ro-RO" dirty="0">
                <a:sym typeface="Wingdings"/>
              </a:rPr>
              <a:t></a:t>
            </a:r>
            <a:r>
              <a:rPr lang="ro-RO" dirty="0"/>
              <a:t>  nu</a:t>
            </a:r>
            <a:endParaRPr lang="en-GB" dirty="0"/>
          </a:p>
          <a:p>
            <a:pPr>
              <a:buNone/>
            </a:pPr>
            <a:r>
              <a:rPr lang="ro-RO" dirty="0"/>
              <a:t> </a:t>
            </a:r>
            <a:endParaRPr lang="en-GB" dirty="0"/>
          </a:p>
          <a:p>
            <a:pPr>
              <a:buNone/>
            </a:pPr>
            <a:r>
              <a:rPr lang="ro-RO" dirty="0"/>
              <a:t> 5. Ai fost vreodata tentat sa consumi droguri ?</a:t>
            </a:r>
            <a:endParaRPr lang="en-GB" dirty="0"/>
          </a:p>
          <a:p>
            <a:pPr>
              <a:buNone/>
            </a:pPr>
            <a:r>
              <a:rPr lang="ro-RO" dirty="0"/>
              <a:t>		</a:t>
            </a:r>
            <a:r>
              <a:rPr lang="ro-RO" dirty="0">
                <a:sym typeface="Wingdings"/>
              </a:rPr>
              <a:t></a:t>
            </a:r>
            <a:r>
              <a:rPr lang="ro-RO" dirty="0"/>
              <a:t> da 			</a:t>
            </a:r>
            <a:r>
              <a:rPr lang="ro-RO" dirty="0">
                <a:sym typeface="Wingdings"/>
              </a:rPr>
              <a:t></a:t>
            </a:r>
            <a:r>
              <a:rPr lang="ro-RO" dirty="0"/>
              <a:t> nu  </a:t>
            </a:r>
            <a:endParaRPr lang="en-GB" dirty="0"/>
          </a:p>
          <a:p>
            <a:pPr>
              <a:buNone/>
            </a:pPr>
            <a:r>
              <a:rPr lang="ro-RO" dirty="0" smtClean="0"/>
              <a:t> </a:t>
            </a:r>
            <a:r>
              <a:rPr lang="ro-RO" dirty="0"/>
              <a:t>6. Daca nu, crezi ca anturajul te-ar putea determina sa o faci?</a:t>
            </a:r>
            <a:endParaRPr lang="en-GB" dirty="0"/>
          </a:p>
          <a:p>
            <a:pPr>
              <a:buNone/>
            </a:pPr>
            <a:r>
              <a:rPr lang="ro-RO" dirty="0"/>
              <a:t>		</a:t>
            </a:r>
            <a:r>
              <a:rPr lang="ro-RO" dirty="0">
                <a:sym typeface="Wingdings"/>
              </a:rPr>
              <a:t></a:t>
            </a:r>
            <a:r>
              <a:rPr lang="ro-RO" dirty="0"/>
              <a:t>da			</a:t>
            </a:r>
            <a:r>
              <a:rPr lang="ro-RO" dirty="0">
                <a:sym typeface="Wingdings"/>
              </a:rPr>
              <a:t></a:t>
            </a:r>
            <a:r>
              <a:rPr lang="ro-RO" dirty="0"/>
              <a:t> nu</a:t>
            </a:r>
            <a:endParaRPr lang="en-GB" dirty="0"/>
          </a:p>
          <a:p>
            <a:pPr>
              <a:buNone/>
            </a:pPr>
            <a:r>
              <a:rPr lang="ro-RO" dirty="0"/>
              <a:t> </a:t>
            </a:r>
            <a:endParaRPr lang="en-GB" dirty="0"/>
          </a:p>
          <a:p>
            <a:pPr>
              <a:buNone/>
            </a:pPr>
            <a:r>
              <a:rPr lang="en-GB" dirty="0" smtClean="0"/>
              <a:t> 7</a:t>
            </a:r>
            <a:r>
              <a:rPr lang="ro-RO" dirty="0" smtClean="0"/>
              <a:t>. </a:t>
            </a:r>
            <a:r>
              <a:rPr lang="ro-RO" dirty="0"/>
              <a:t>Daca te droghezi, esti constient de ce urmari poate avea acest fapt asupra vietii si sanatatii tale?</a:t>
            </a:r>
            <a:endParaRPr lang="en-GB" dirty="0"/>
          </a:p>
          <a:p>
            <a:pPr>
              <a:buNone/>
            </a:pPr>
            <a:r>
              <a:rPr lang="ro-RO" dirty="0"/>
              <a:t>		</a:t>
            </a:r>
            <a:r>
              <a:rPr lang="ro-RO" dirty="0">
                <a:sym typeface="Wingdings"/>
              </a:rPr>
              <a:t></a:t>
            </a:r>
            <a:r>
              <a:rPr lang="ro-RO" dirty="0"/>
              <a:t>  da 			</a:t>
            </a:r>
            <a:r>
              <a:rPr lang="ro-RO" dirty="0">
                <a:sym typeface="Wingdings"/>
              </a:rPr>
              <a:t></a:t>
            </a:r>
            <a:r>
              <a:rPr lang="ro-RO" dirty="0"/>
              <a:t>  nu   </a:t>
            </a:r>
            <a:r>
              <a:rPr lang="ro-RO" dirty="0">
                <a:sym typeface="Wingdings"/>
              </a:rPr>
              <a:t></a:t>
            </a:r>
            <a:r>
              <a:rPr lang="ro-RO" dirty="0"/>
              <a:t> nu m-am gandit la asta pana acum</a:t>
            </a:r>
            <a:endParaRPr lang="en-GB" dirty="0"/>
          </a:p>
          <a:p>
            <a:pPr>
              <a:buNone/>
            </a:pPr>
            <a:r>
              <a:rPr lang="ro-RO" dirty="0"/>
              <a:t> </a:t>
            </a:r>
            <a:endParaRPr lang="en-GB" dirty="0"/>
          </a:p>
          <a:p>
            <a:pPr>
              <a:buNone/>
            </a:pPr>
            <a:r>
              <a:rPr lang="ro-RO" dirty="0"/>
              <a:t> </a:t>
            </a:r>
            <a:r>
              <a:rPr lang="en-GB" dirty="0" smtClean="0"/>
              <a:t>8</a:t>
            </a:r>
            <a:r>
              <a:rPr lang="ro-RO" dirty="0" smtClean="0"/>
              <a:t>. </a:t>
            </a:r>
            <a:r>
              <a:rPr lang="ro-RO" dirty="0"/>
              <a:t>La cine ai apela daca te-ai apuca de droguri pentru a te confesa/descarca?</a:t>
            </a:r>
            <a:endParaRPr lang="en-GB" dirty="0"/>
          </a:p>
          <a:p>
            <a:pPr>
              <a:buNone/>
            </a:pPr>
            <a:r>
              <a:rPr lang="ro-RO" dirty="0"/>
              <a:t>		</a:t>
            </a:r>
            <a:r>
              <a:rPr lang="ro-RO" dirty="0">
                <a:sym typeface="Wingdings"/>
              </a:rPr>
              <a:t></a:t>
            </a:r>
            <a:r>
              <a:rPr lang="ro-RO" dirty="0"/>
              <a:t> familie		</a:t>
            </a:r>
            <a:r>
              <a:rPr lang="ro-RO" dirty="0">
                <a:sym typeface="Wingdings"/>
              </a:rPr>
              <a:t></a:t>
            </a:r>
            <a:r>
              <a:rPr lang="ro-RO" dirty="0"/>
              <a:t> prieteni 		</a:t>
            </a:r>
            <a:r>
              <a:rPr lang="ro-RO" dirty="0">
                <a:sym typeface="Wingdings"/>
              </a:rPr>
              <a:t></a:t>
            </a:r>
            <a:r>
              <a:rPr lang="ro-RO" dirty="0"/>
              <a:t> psihologul scolar</a:t>
            </a:r>
            <a:endParaRPr lang="en-GB" dirty="0"/>
          </a:p>
          <a:p>
            <a:pPr>
              <a:buNone/>
            </a:pPr>
            <a:r>
              <a:rPr lang="ro-RO" dirty="0"/>
              <a:t> </a:t>
            </a:r>
            <a:r>
              <a:rPr lang="en-GB" dirty="0" smtClean="0"/>
              <a:t>9</a:t>
            </a:r>
            <a:r>
              <a:rPr lang="ro-RO" dirty="0" smtClean="0"/>
              <a:t>. </a:t>
            </a:r>
            <a:r>
              <a:rPr lang="ro-RO" dirty="0"/>
              <a:t>Daca esti consumator de droguri, care din urmatoarele senzatii iti sunt familiare ? </a:t>
            </a:r>
            <a:endParaRPr lang="en-GB" dirty="0"/>
          </a:p>
          <a:p>
            <a:pPr>
              <a:buNone/>
            </a:pPr>
            <a:r>
              <a:rPr lang="en-GB" dirty="0" smtClean="0"/>
              <a:t>                               </a:t>
            </a:r>
            <a:r>
              <a:rPr lang="ro-RO" dirty="0" smtClean="0"/>
              <a:t>Panica       </a:t>
            </a:r>
            <a:r>
              <a:rPr lang="ro-RO" dirty="0"/>
              <a:t>Teama        Incredere in sine    Extaz      Euforie       Putere</a:t>
            </a:r>
            <a:endParaRPr lang="en-GB" dirty="0"/>
          </a:p>
          <a:p>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TotalTime>
  <Words>656</Words>
  <Application>Microsoft Office PowerPoint</Application>
  <PresentationFormat>On-screen Show (4:3)</PresentationFormat>
  <Paragraphs>50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Despre vicii și beneficii: Tutun, alcool și ciocolată! </vt:lpstr>
      <vt:lpstr>Tutunul, un viciu… ardent </vt:lpstr>
      <vt:lpstr>Slide 3</vt:lpstr>
      <vt:lpstr>Alcoolul şi substanţele interzise </vt:lpstr>
      <vt:lpstr>Slide 5</vt:lpstr>
      <vt:lpstr>Vicii, dar şi beneficii! </vt:lpstr>
      <vt:lpstr>Chestionar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Despre vicii și beneficii: Tutun, alcool și ciocolată!</dc:title>
  <dc:creator>elev</dc:creator>
  <cp:lastModifiedBy>elev</cp:lastModifiedBy>
  <cp:revision>2</cp:revision>
  <dcterms:created xsi:type="dcterms:W3CDTF">2017-05-29T07:06:37Z</dcterms:created>
  <dcterms:modified xsi:type="dcterms:W3CDTF">2017-05-29T07:23:16Z</dcterms:modified>
</cp:coreProperties>
</file>