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65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4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2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000"/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ement trans="32000" crackSpacing="76"/>
                    </a14:imgEffect>
                  </a14:imgLayer>
                </a14:imgProps>
              </a:ext>
            </a:extLst>
          </a:blip>
          <a:srcRect/>
          <a:stretch>
            <a:fillRect t="-7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A2EF-2D2D-44CA-9EE7-BD3FA474A82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A6E3-BBF5-4E58-8495-74204C1D4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6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o.wikipedia.org/wiki/Dependen%C8%9B%C4%8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1194"/>
            <a:ext cx="9144000" cy="13716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Drogurile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225" y="2229842"/>
            <a:ext cx="9448800" cy="4283500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Nume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r>
              <a:rPr lang="en-US" dirty="0" err="1" smtClean="0">
                <a:solidFill>
                  <a:schemeClr val="bg1"/>
                </a:solidFill>
              </a:rPr>
              <a:t>Chelm</a:t>
            </a:r>
            <a:r>
              <a:rPr lang="en-US" dirty="0" smtClean="0">
                <a:solidFill>
                  <a:schemeClr val="bg1"/>
                </a:solidFill>
              </a:rPr>
              <a:t> Denis-Andrei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Clasa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xD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Liceul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Teoretic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Informatic</a:t>
            </a:r>
            <a:r>
              <a:rPr lang="ro-RO" dirty="0" smtClean="0">
                <a:solidFill>
                  <a:schemeClr val="bg1"/>
                </a:solidFill>
              </a:rPr>
              <a:t>ă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Grigore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Moisil</a:t>
            </a:r>
            <a:r>
              <a:rPr lang="en-US" dirty="0" smtClean="0">
                <a:solidFill>
                  <a:schemeClr val="bg1"/>
                </a:solidFill>
              </a:rPr>
              <a:t>”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18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3086" y="1491176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ro-RO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Drogurile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practic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sunt</a:t>
            </a:r>
            <a:r>
              <a:rPr lang="en-US" dirty="0">
                <a:solidFill>
                  <a:schemeClr val="bg1"/>
                </a:solidFill>
              </a:rPr>
              <a:t> simple </a:t>
            </a:r>
            <a:r>
              <a:rPr lang="en-US" dirty="0" err="1">
                <a:solidFill>
                  <a:schemeClr val="bg1"/>
                </a:solidFill>
              </a:rPr>
              <a:t>substanțe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ro-RO" dirty="0" err="1">
                <a:solidFill>
                  <a:schemeClr val="bg1"/>
                </a:solidFill>
              </a:rPr>
              <a:t>ș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-au </a:t>
            </a:r>
            <a:r>
              <a:rPr lang="en-US" dirty="0" err="1">
                <a:solidFill>
                  <a:schemeClr val="bg1"/>
                </a:solidFill>
              </a:rPr>
              <a:t>găsit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receptori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organismul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</a:t>
            </a:r>
            <a:r>
              <a:rPr lang="en-US" dirty="0">
                <a:solidFill>
                  <a:schemeClr val="bg1"/>
                </a:solidFill>
              </a:rPr>
              <a:t>, care </a:t>
            </a:r>
            <a:r>
              <a:rPr lang="en-US" dirty="0" err="1">
                <a:solidFill>
                  <a:schemeClr val="bg1"/>
                </a:solidFill>
              </a:rPr>
              <a:t>acționează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grăbirea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încetinirea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modificarea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proceselor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anumit</a:t>
            </a:r>
            <a:r>
              <a:rPr lang="en-US" dirty="0">
                <a:solidFill>
                  <a:schemeClr val="bg1"/>
                </a:solidFill>
              </a:rPr>
              <a:t> organ. </a:t>
            </a:r>
            <a:r>
              <a:rPr lang="en-US" dirty="0" err="1">
                <a:solidFill>
                  <a:schemeClr val="bg1"/>
                </a:solidFill>
              </a:rPr>
              <a:t>Dependența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noțiune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generalizată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există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persoane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dependente</a:t>
            </a:r>
            <a:r>
              <a:rPr lang="en-US" dirty="0">
                <a:solidFill>
                  <a:schemeClr val="bg1"/>
                </a:solidFill>
              </a:rPr>
              <a:t> de internet, de fast food </a:t>
            </a:r>
            <a:r>
              <a:rPr lang="en-US" dirty="0" err="1">
                <a:solidFill>
                  <a:schemeClr val="bg1"/>
                </a:solidFill>
              </a:rPr>
              <a:t>asta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deoarece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substanță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en-US" dirty="0" err="1">
                <a:solidFill>
                  <a:schemeClr val="bg1"/>
                </a:solidFill>
              </a:rPr>
              <a:t>îți</a:t>
            </a:r>
            <a:r>
              <a:rPr lang="en-US" dirty="0">
                <a:solidFill>
                  <a:schemeClr val="bg1"/>
                </a:solidFill>
              </a:rPr>
              <a:t> induce o stare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puțin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falsă</a:t>
            </a:r>
            <a:r>
              <a:rPr lang="en-US" dirty="0">
                <a:solidFill>
                  <a:schemeClr val="bg1"/>
                </a:solidFill>
              </a:rPr>
              <a:t> de bine </a:t>
            </a:r>
            <a:r>
              <a:rPr lang="en-US" dirty="0" err="1">
                <a:solidFill>
                  <a:schemeClr val="bg1"/>
                </a:solidFill>
              </a:rPr>
              <a:t>iți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activează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recompensare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creierului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en-US" dirty="0" err="1">
                <a:solidFill>
                  <a:schemeClr val="bg1"/>
                </a:solidFill>
              </a:rPr>
              <a:t>eliberează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anumite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substanțe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dopamina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serotonina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responsabile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starea</a:t>
            </a:r>
            <a:r>
              <a:rPr lang="en-US" dirty="0">
                <a:solidFill>
                  <a:schemeClr val="bg1"/>
                </a:solidFill>
              </a:rPr>
              <a:t> ta de spirit. </a:t>
            </a:r>
            <a:r>
              <a:rPr lang="en-US" dirty="0" err="1">
                <a:solidFill>
                  <a:schemeClr val="bg1"/>
                </a:solidFill>
              </a:rPr>
              <a:t>Acest</a:t>
            </a:r>
            <a:r>
              <a:rPr lang="en-US" dirty="0">
                <a:solidFill>
                  <a:schemeClr val="bg1"/>
                </a:solidFill>
              </a:rPr>
              <a:t> tip de </a:t>
            </a:r>
            <a:r>
              <a:rPr lang="en-US" dirty="0" err="1">
                <a:solidFill>
                  <a:schemeClr val="bg1"/>
                </a:solidFill>
              </a:rPr>
              <a:t>dependență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numește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dependență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psihică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dependența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fizică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implică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sevrajul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en-US" dirty="0" err="1">
                <a:solidFill>
                  <a:schemeClr val="bg1"/>
                </a:solidFill>
              </a:rPr>
              <a:t>intervine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odată</a:t>
            </a:r>
            <a:r>
              <a:rPr lang="en-US" dirty="0">
                <a:solidFill>
                  <a:schemeClr val="bg1"/>
                </a:solidFill>
              </a:rPr>
              <a:t> cu </a:t>
            </a:r>
            <a:r>
              <a:rPr lang="en-US" dirty="0" err="1">
                <a:solidFill>
                  <a:schemeClr val="bg1"/>
                </a:solidFill>
              </a:rPr>
              <a:t>retragerea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substanței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acest</a:t>
            </a:r>
            <a:r>
              <a:rPr lang="en-US" dirty="0">
                <a:solidFill>
                  <a:schemeClr val="bg1"/>
                </a:solidFill>
              </a:rPr>
              <a:t> tip de </a:t>
            </a:r>
            <a:r>
              <a:rPr lang="en-US" dirty="0" err="1">
                <a:solidFill>
                  <a:schemeClr val="bg1"/>
                </a:solidFill>
                <a:hlinkClick r:id="rId2" tooltip="Dependență"/>
              </a:rPr>
              <a:t>dependență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îl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intalnim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rândul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drogurilor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tari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heroina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amfetamina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metadona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nicotina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alcool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cocaina</a:t>
            </a:r>
            <a:r>
              <a:rPr lang="en-US" dirty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36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bg1"/>
                </a:solidFill>
              </a:rPr>
              <a:t>I.Cele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mai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populare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droguri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4625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Acestea</a:t>
            </a:r>
            <a:r>
              <a:rPr lang="en-US" dirty="0" smtClean="0">
                <a:solidFill>
                  <a:schemeClr val="bg1"/>
                </a:solidFill>
              </a:rPr>
              <a:t> pot fi </a:t>
            </a:r>
            <a:r>
              <a:rPr lang="ro-RO" dirty="0" smtClean="0">
                <a:solidFill>
                  <a:schemeClr val="bg1"/>
                </a:solidFill>
              </a:rPr>
              <a:t>în toate cele 3 stări de agregare iar câteva dintre ele sunt: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cofeina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Canabis(aka marijuana)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Etanol(alcool produs prin fermntare de drojdie)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Tutun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cocaina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405" y="2227994"/>
            <a:ext cx="2128995" cy="19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7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lang="ro-RO" b="1" dirty="0" smtClean="0">
                <a:solidFill>
                  <a:schemeClr val="bg1"/>
                </a:solidFill>
              </a:rPr>
              <a:t>II.Moduri de administrare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87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3200" dirty="0">
                <a:solidFill>
                  <a:schemeClr val="bg1"/>
                </a:solidFill>
              </a:rPr>
              <a:t>	</a:t>
            </a:r>
            <a:r>
              <a:rPr lang="ro-RO" sz="3200" dirty="0" smtClean="0">
                <a:solidFill>
                  <a:schemeClr val="bg1"/>
                </a:solidFill>
              </a:rPr>
              <a:t>	Drogurile se pot administra prin multe moduri </a:t>
            </a:r>
          </a:p>
          <a:p>
            <a:pPr marL="0" indent="0">
              <a:buNone/>
            </a:pPr>
            <a:r>
              <a:rPr lang="ro-RO" sz="3200" dirty="0" smtClean="0">
                <a:solidFill>
                  <a:schemeClr val="bg1"/>
                </a:solidFill>
              </a:rPr>
              <a:t>	-Joint (iarba)</a:t>
            </a:r>
          </a:p>
          <a:p>
            <a:pPr marL="0" indent="0">
              <a:buNone/>
            </a:pPr>
            <a:r>
              <a:rPr lang="ro-RO" sz="3200" dirty="0" smtClean="0">
                <a:solidFill>
                  <a:schemeClr val="bg1"/>
                </a:solidFill>
              </a:rPr>
              <a:t>	-Bong(iarba)</a:t>
            </a:r>
          </a:p>
          <a:p>
            <a:pPr marL="0" indent="0">
              <a:buNone/>
            </a:pPr>
            <a:r>
              <a:rPr lang="ro-RO" sz="3200" dirty="0" smtClean="0">
                <a:solidFill>
                  <a:schemeClr val="bg1"/>
                </a:solidFill>
              </a:rPr>
              <a:t>	-Intravenos(droguri lichide)</a:t>
            </a:r>
          </a:p>
          <a:p>
            <a:pPr marL="0" indent="0">
              <a:buNone/>
            </a:pPr>
            <a:r>
              <a:rPr lang="ro-RO" sz="3200" dirty="0" smtClean="0">
                <a:solidFill>
                  <a:schemeClr val="bg1"/>
                </a:solidFill>
              </a:rPr>
              <a:t>	-Prizat(prafuri)</a:t>
            </a:r>
          </a:p>
          <a:p>
            <a:pPr marL="0" indent="0">
              <a:buNone/>
            </a:pPr>
            <a:r>
              <a:rPr lang="ro-RO" sz="3200" dirty="0" smtClean="0">
                <a:solidFill>
                  <a:schemeClr val="bg1"/>
                </a:solidFill>
              </a:rPr>
              <a:t>	-Oral(pastile)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7" y="2441361"/>
            <a:ext cx="2381893" cy="29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6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1293028"/>
          </a:xfrm>
        </p:spPr>
        <p:txBody>
          <a:bodyPr/>
          <a:lstStyle/>
          <a:p>
            <a:pPr algn="l"/>
            <a:r>
              <a:rPr lang="ro-RO" b="1" dirty="0" smtClean="0">
                <a:solidFill>
                  <a:schemeClr val="bg1"/>
                </a:solidFill>
              </a:rPr>
              <a:t>III.Procentajul modurilor de administrare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9" y="1180487"/>
            <a:ext cx="7419962" cy="5564972"/>
          </a:xfrm>
          <a:noFill/>
        </p:spPr>
      </p:pic>
    </p:spTree>
    <p:extLst>
      <p:ext uri="{BB962C8B-B14F-4D97-AF65-F5344CB8AC3E}">
        <p14:creationId xmlns:p14="http://schemas.microsoft.com/office/powerpoint/2010/main" val="3048327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24"/>
            <a:ext cx="8610600" cy="1293028"/>
          </a:xfrm>
        </p:spPr>
        <p:txBody>
          <a:bodyPr/>
          <a:lstStyle/>
          <a:p>
            <a:pPr algn="l"/>
            <a:r>
              <a:rPr lang="ro-RO" b="1" dirty="0" smtClean="0">
                <a:solidFill>
                  <a:schemeClr val="bg1"/>
                </a:solidFill>
              </a:rPr>
              <a:t>IV.Chestionar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1. Care </a:t>
            </a:r>
            <a:r>
              <a:rPr lang="en-US" dirty="0" err="1">
                <a:solidFill>
                  <a:schemeClr val="bg1"/>
                </a:solidFill>
              </a:rPr>
              <a:t>dintre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urmatoarele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substante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incadrati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categoria</a:t>
            </a:r>
            <a:r>
              <a:rPr lang="en-US" dirty="0">
                <a:solidFill>
                  <a:schemeClr val="bg1"/>
                </a:solidFill>
              </a:rPr>
              <a:t> de DROGURI 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cafea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tutun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alcool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d) marijuana e) cannabis f)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heroina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g)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opiu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h) ecstasy</a:t>
            </a:r>
            <a:r>
              <a:rPr lang="en-US" dirty="0"/>
              <a:t> </a:t>
            </a:r>
            <a:endParaRPr lang="ro-RO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 Ce </a:t>
            </a:r>
            <a:r>
              <a:rPr lang="en-US" dirty="0" err="1">
                <a:solidFill>
                  <a:schemeClr val="bg1"/>
                </a:solidFill>
              </a:rPr>
              <a:t>stiti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despre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efectele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consumului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droguri</a:t>
            </a:r>
            <a:r>
              <a:rPr lang="en-US" dirty="0">
                <a:solidFill>
                  <a:schemeClr val="bg1"/>
                </a:solidFill>
              </a:rPr>
              <a:t>? </a:t>
            </a:r>
            <a:endParaRPr lang="ro-RO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 De la cine </a:t>
            </a:r>
            <a:r>
              <a:rPr lang="en-US" dirty="0" err="1">
                <a:solidFill>
                  <a:schemeClr val="bg1"/>
                </a:solidFill>
              </a:rPr>
              <a:t>preferati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obtineti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informatii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referitoare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consecintele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consumului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droguri</a:t>
            </a:r>
            <a:r>
              <a:rPr lang="en-US" dirty="0">
                <a:solidFill>
                  <a:schemeClr val="bg1"/>
                </a:solidFill>
              </a:rPr>
              <a:t> 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parinti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profesori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prieteni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medici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alte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perso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ro-RO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4. Care este atitudinea d-voastra referitoare la fumat ?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a) acceptare b) dezaprobare c) indiferenta </a:t>
            </a:r>
            <a:endParaRPr lang="ro-RO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o-RO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Care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atitudinea</a:t>
            </a:r>
            <a:r>
              <a:rPr lang="en-US" dirty="0">
                <a:solidFill>
                  <a:schemeClr val="bg1"/>
                </a:solidFill>
              </a:rPr>
              <a:t> d-</a:t>
            </a:r>
            <a:r>
              <a:rPr lang="en-US" dirty="0" err="1">
                <a:solidFill>
                  <a:schemeClr val="bg1"/>
                </a:solidFill>
              </a:rPr>
              <a:t>voastra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referitoare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consumul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alcool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acceptare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dezaprobare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c)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indiferenta</a:t>
            </a:r>
            <a:endParaRPr lang="ro-RO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o-RO" dirty="0" smtClean="0">
                <a:solidFill>
                  <a:schemeClr val="bg1"/>
                </a:solidFill>
              </a:rPr>
              <a:t>6</a:t>
            </a:r>
            <a:r>
              <a:rPr lang="it-IT" dirty="0" smtClean="0">
                <a:solidFill>
                  <a:schemeClr val="bg1"/>
                </a:solidFill>
              </a:rPr>
              <a:t>. </a:t>
            </a:r>
            <a:r>
              <a:rPr lang="it-IT" dirty="0">
                <a:solidFill>
                  <a:schemeClr val="bg1"/>
                </a:solidFill>
              </a:rPr>
              <a:t>Consumati alcool ?</a:t>
            </a:r>
            <a:r>
              <a:rPr lang="it-IT" dirty="0"/>
              <a:t>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a) niciodata b) ocazional c) saptamanal d) zilnic </a:t>
            </a:r>
            <a:endParaRPr lang="ro-RO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o-RO" dirty="0">
                <a:solidFill>
                  <a:schemeClr val="bg1"/>
                </a:solidFill>
              </a:rPr>
              <a:t>7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Care </a:t>
            </a:r>
            <a:r>
              <a:rPr lang="en-US" dirty="0" err="1">
                <a:solidFill>
                  <a:schemeClr val="bg1"/>
                </a:solidFill>
              </a:rPr>
              <a:t>credeti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sunt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cauzele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en-US" dirty="0" err="1">
                <a:solidFill>
                  <a:schemeClr val="bg1"/>
                </a:solidFill>
              </a:rPr>
              <a:t>conduc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consumul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droguri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fumat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alcool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substante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psihotrope</a:t>
            </a:r>
            <a:r>
              <a:rPr lang="en-US" dirty="0">
                <a:solidFill>
                  <a:schemeClr val="bg1"/>
                </a:solidFill>
              </a:rPr>
              <a:t>) ?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anturajul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stresul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curiozitatea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aventura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placerea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probleme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familie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o-RO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o-RO" dirty="0">
                <a:solidFill>
                  <a:schemeClr val="bg1"/>
                </a:solidFill>
              </a:rPr>
              <a:t>8</a:t>
            </a:r>
            <a:r>
              <a:rPr lang="it-IT" dirty="0" smtClean="0">
                <a:solidFill>
                  <a:schemeClr val="bg1"/>
                </a:solidFill>
              </a:rPr>
              <a:t>. </a:t>
            </a:r>
            <a:r>
              <a:rPr lang="it-IT" dirty="0">
                <a:solidFill>
                  <a:schemeClr val="bg1"/>
                </a:solidFill>
              </a:rPr>
              <a:t>Stiati ca detinerea si consumul de droguri se pedepsesc conform legii?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a) Da b) Nu </a:t>
            </a:r>
            <a:endParaRPr lang="ro-RO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o-RO" dirty="0" smtClean="0">
                <a:solidFill>
                  <a:schemeClr val="bg1"/>
                </a:solidFill>
              </a:rPr>
              <a:t>9</a:t>
            </a:r>
            <a:r>
              <a:rPr lang="it-IT" dirty="0" smtClean="0">
                <a:solidFill>
                  <a:schemeClr val="bg1"/>
                </a:solidFill>
              </a:rPr>
              <a:t>. </a:t>
            </a:r>
            <a:r>
              <a:rPr lang="it-IT" dirty="0">
                <a:solidFill>
                  <a:schemeClr val="bg1"/>
                </a:solidFill>
              </a:rPr>
              <a:t>Ati fi interesat sa participati la o campanie antidrog?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a) Da b)Nu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96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05" y="1740670"/>
            <a:ext cx="5562600" cy="3238500"/>
          </a:xfrm>
        </p:spPr>
      </p:pic>
    </p:spTree>
    <p:extLst>
      <p:ext uri="{BB962C8B-B14F-4D97-AF65-F5344CB8AC3E}">
        <p14:creationId xmlns:p14="http://schemas.microsoft.com/office/powerpoint/2010/main" val="295883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</TotalTime>
  <Words>275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Drogurile</vt:lpstr>
      <vt:lpstr>PowerPoint Presentation</vt:lpstr>
      <vt:lpstr>I.Cele mai populare droguri</vt:lpstr>
      <vt:lpstr>II.Moduri de administrare</vt:lpstr>
      <vt:lpstr>III.Procentajul modurilor de administrare</vt:lpstr>
      <vt:lpstr>IV.Chestionar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</dc:creator>
  <cp:lastModifiedBy>denis</cp:lastModifiedBy>
  <cp:revision>9</cp:revision>
  <dcterms:created xsi:type="dcterms:W3CDTF">2017-05-26T12:35:13Z</dcterms:created>
  <dcterms:modified xsi:type="dcterms:W3CDTF">2017-05-26T13:52:49Z</dcterms:modified>
</cp:coreProperties>
</file>