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>
        <p:scale>
          <a:sx n="71" d="100"/>
          <a:sy n="71" d="100"/>
        </p:scale>
        <p:origin x="-134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E5D2F-62A9-49C9-BD74-0959FAE4FEEC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2E0E-95A1-4BE0-AD15-93CAAADD1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4000">
              <a:schemeClr val="bg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959F-7157-4EC5-9BA2-E59D723F3DE2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5492-1706-46CD-BCD5-5EA481EBF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Activit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ăți de prevenire a viciilor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962400"/>
            <a:ext cx="5638800" cy="1752600"/>
          </a:xfrm>
        </p:spPr>
        <p:txBody>
          <a:bodyPr>
            <a:normAutofit/>
          </a:bodyPr>
          <a:lstStyle/>
          <a:p>
            <a:pPr algn="r"/>
            <a:r>
              <a:rPr lang="ro-R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Elev: Crețu Denisa</a:t>
            </a:r>
          </a:p>
          <a:p>
            <a:pPr algn="r"/>
            <a:r>
              <a:rPr lang="ro-R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Clasa: a X-a D</a:t>
            </a:r>
          </a:p>
          <a:p>
            <a:pPr algn="r"/>
            <a:r>
              <a:rPr lang="ro-R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Profesor coordonator: Cărăușu Claudia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vi-VN" sz="1600" dirty="0" smtClean="0">
                <a:latin typeface="+mj-lt"/>
              </a:rPr>
              <a:t>.Sunteti </a:t>
            </a:r>
            <a:r>
              <a:rPr lang="vi-VN" sz="1600" dirty="0" smtClean="0">
                <a:latin typeface="+mj-lt"/>
              </a:rPr>
              <a:t>tentati de promotiile la tigari din magazine?</a:t>
            </a:r>
          </a:p>
          <a:p>
            <a:r>
              <a:rPr lang="vi-VN" sz="1600" dirty="0" smtClean="0">
                <a:latin typeface="+mj-lt"/>
              </a:rPr>
              <a:t>a) Da</a:t>
            </a:r>
          </a:p>
          <a:p>
            <a:r>
              <a:rPr lang="vi-VN" sz="1600" dirty="0" smtClean="0">
                <a:latin typeface="+mj-lt"/>
              </a:rPr>
              <a:t>b) Nu</a:t>
            </a:r>
          </a:p>
          <a:p>
            <a:pPr>
              <a:lnSpc>
                <a:spcPct val="150000"/>
              </a:lnSpc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vi-VN" sz="1600" dirty="0" smtClean="0">
                <a:latin typeface="+mj-lt"/>
              </a:rPr>
              <a:t>.Vi </a:t>
            </a:r>
            <a:r>
              <a:rPr lang="vi-VN" sz="1600" dirty="0" smtClean="0">
                <a:latin typeface="+mj-lt"/>
              </a:rPr>
              <a:t>s-a oferit vreodata un pachet de tigari gratuit de catre un reprezentatnt al unei companii </a:t>
            </a:r>
          </a:p>
          <a:p>
            <a:pPr>
              <a:lnSpc>
                <a:spcPct val="150000"/>
              </a:lnSpc>
            </a:pPr>
            <a:r>
              <a:rPr lang="vi-VN" sz="1600" dirty="0" smtClean="0">
                <a:latin typeface="+mj-lt"/>
              </a:rPr>
              <a:t>de tigari?</a:t>
            </a:r>
          </a:p>
          <a:p>
            <a:r>
              <a:rPr lang="vi-VN" sz="1600" dirty="0" smtClean="0">
                <a:latin typeface="+mj-lt"/>
              </a:rPr>
              <a:t>a) Da</a:t>
            </a:r>
          </a:p>
          <a:p>
            <a:r>
              <a:rPr lang="vi-VN" sz="1600" dirty="0" smtClean="0">
                <a:latin typeface="+mj-lt"/>
              </a:rPr>
              <a:t>b) Nu</a:t>
            </a:r>
          </a:p>
          <a:p>
            <a:r>
              <a:rPr lang="vi-VN" sz="1600" dirty="0" smtClean="0">
                <a:latin typeface="+mj-lt"/>
              </a:rPr>
              <a:t/>
            </a:r>
            <a:br>
              <a:rPr lang="vi-VN" sz="1600" dirty="0" smtClean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5146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.Credeti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ca reclamele la tutun ar trebui interzise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o-RO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Da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Nu</a:t>
            </a:r>
          </a:p>
          <a:p>
            <a:pPr>
              <a:lnSpc>
                <a:spcPct val="150000"/>
              </a:lnSpc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.In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grupul din care faceti parte exista adolescenti fumatori?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Da 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Nu</a:t>
            </a:r>
          </a:p>
          <a:p>
            <a:pPr>
              <a:lnSpc>
                <a:spcPct val="150000"/>
              </a:lnSpc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.Ati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fost vreodata tentat sa va apucati de fumat la indemnul celorlalti?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Da 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Nu</a:t>
            </a:r>
          </a:p>
          <a:p>
            <a:pPr>
              <a:lnSpc>
                <a:spcPct val="150000"/>
              </a:lnSpc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.Credeti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ca adolescentii care fumeaza au mai multi prieteni?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Da 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Nu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915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1200" dirty="0" smtClean="0"/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.Credeti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ca fumatul ii ajuta pe oameni sa se simta mai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bine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au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mai putin bine la petreceri 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sau la alte intalniri sociale?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Bine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Mai putin bine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c) Nu difera de nefumatori</a:t>
            </a:r>
          </a:p>
          <a:p>
            <a:pPr>
              <a:spcBef>
                <a:spcPts val="1200"/>
              </a:spcBef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.Sunteti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fumator?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Da 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Nu</a:t>
            </a:r>
          </a:p>
          <a:p>
            <a:pPr>
              <a:spcBef>
                <a:spcPts val="1200"/>
              </a:spcBef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.Cand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ati incercat prima data o tigara?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Nu am fumat niciodata 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12/13 ani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c) 14/15 ani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d) 16 ani sau mai tarziu</a:t>
            </a:r>
          </a:p>
          <a:p>
            <a:pPr>
              <a:spcBef>
                <a:spcPts val="1200"/>
              </a:spcBef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.Credeti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ca ati fi in stare sa renuntati la fumat daca ati dori?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Nu am fumat niciodata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M-am lasat deja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c) Da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d) Nu</a:t>
            </a:r>
          </a:p>
          <a:p>
            <a:pPr>
              <a:spcBef>
                <a:spcPts val="1200"/>
              </a:spcBef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.Ati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primit vreodata ajutor sau sfaturi pentru a va lasa de fumat?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a) Nu am fumat nicidata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b) De la prieteni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c) De la un membru al familiei</a:t>
            </a:r>
          </a:p>
          <a:p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d) Printr-un program sau de la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profesionisti</a:t>
            </a:r>
            <a:endParaRPr lang="vi-V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De ce tinerii fumează, consumă droguri sau alcool?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vi-VN" sz="2100" dirty="0" smtClean="0">
                <a:latin typeface="+mj-lt"/>
              </a:rPr>
              <a:t>Pentru </a:t>
            </a:r>
            <a:r>
              <a:rPr lang="vi-VN" sz="2100" dirty="0">
                <a:latin typeface="+mj-lt"/>
              </a:rPr>
              <a:t>că le lipseşte încrederea şi stima de sine. </a:t>
            </a:r>
            <a:endParaRPr lang="ro-RO" sz="2100" dirty="0">
              <a:latin typeface="+mj-lt"/>
            </a:endParaRPr>
          </a:p>
          <a:p>
            <a:r>
              <a:rPr lang="vi-VN" sz="2100" dirty="0" smtClean="0">
                <a:latin typeface="+mj-lt"/>
              </a:rPr>
              <a:t>Se </a:t>
            </a:r>
            <a:r>
              <a:rPr lang="vi-VN" sz="2100" dirty="0">
                <a:latin typeface="+mj-lt"/>
              </a:rPr>
              <a:t>simt încurajaţi pentru că şi alţii fac acelaşi </a:t>
            </a:r>
            <a:r>
              <a:rPr lang="vi-VN" sz="2100" dirty="0" smtClean="0">
                <a:latin typeface="+mj-lt"/>
              </a:rPr>
              <a:t>lucru</a:t>
            </a:r>
            <a:r>
              <a:rPr lang="ro-RO" sz="2100" dirty="0" smtClean="0">
                <a:latin typeface="+mj-lt"/>
              </a:rPr>
              <a:t>.</a:t>
            </a:r>
          </a:p>
          <a:p>
            <a:r>
              <a:rPr lang="ro-RO" sz="2100" dirty="0" smtClean="0">
                <a:latin typeface="+mj-lt"/>
              </a:rPr>
              <a:t> </a:t>
            </a:r>
            <a:r>
              <a:rPr lang="vi-VN" sz="2100" dirty="0" smtClean="0">
                <a:latin typeface="+mj-lt"/>
              </a:rPr>
              <a:t>Pentru că</a:t>
            </a:r>
            <a:r>
              <a:rPr lang="ro-RO" sz="2100" dirty="0" smtClean="0">
                <a:latin typeface="+mj-lt"/>
              </a:rPr>
              <a:t> 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așa cred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100" dirty="0">
                <a:latin typeface="+mj-lt"/>
              </a:rPr>
              <a:t>că vor scăpa de temerile </a:t>
            </a:r>
            <a:r>
              <a:rPr lang="vi-VN" sz="2100" dirty="0" smtClean="0">
                <a:latin typeface="+mj-lt"/>
              </a:rPr>
              <a:t>lor</a:t>
            </a:r>
            <a:r>
              <a:rPr lang="ro-RO" sz="2100" dirty="0" smtClean="0">
                <a:latin typeface="+mj-lt"/>
              </a:rPr>
              <a:t>.</a:t>
            </a:r>
            <a:endParaRPr lang="ro-RO" sz="2100" dirty="0">
              <a:latin typeface="+mj-lt"/>
            </a:endParaRPr>
          </a:p>
          <a:p>
            <a:r>
              <a:rPr lang="vi-VN" sz="2100" dirty="0" smtClean="0">
                <a:latin typeface="+mj-lt"/>
              </a:rPr>
              <a:t>Pentru </a:t>
            </a:r>
            <a:r>
              <a:rPr lang="vi-VN" sz="2100" dirty="0">
                <a:latin typeface="+mj-lt"/>
              </a:rPr>
              <a:t>că nu pot rezista presiunii (nu pot spune </a:t>
            </a:r>
            <a:r>
              <a:rPr lang="vi-VN" sz="2100" dirty="0" smtClean="0">
                <a:latin typeface="+mj-lt"/>
              </a:rPr>
              <a:t>nu)</a:t>
            </a:r>
            <a:r>
              <a:rPr lang="ro-RO" sz="2100" dirty="0" smtClean="0">
                <a:latin typeface="+mj-lt"/>
              </a:rPr>
              <a:t>.</a:t>
            </a:r>
          </a:p>
          <a:p>
            <a:r>
              <a:rPr lang="ro-RO" sz="2100" dirty="0">
                <a:latin typeface="+mj-lt"/>
              </a:rPr>
              <a:t>P</a:t>
            </a:r>
            <a:r>
              <a:rPr lang="vi-VN" sz="2100" dirty="0" smtClean="0">
                <a:latin typeface="+mj-lt"/>
              </a:rPr>
              <a:t>entru </a:t>
            </a:r>
            <a:r>
              <a:rPr lang="vi-VN" sz="2100" dirty="0">
                <a:latin typeface="+mj-lt"/>
              </a:rPr>
              <a:t>a se </a:t>
            </a:r>
            <a:r>
              <a:rPr lang="vi-VN" sz="2100" dirty="0" smtClean="0">
                <a:latin typeface="+mj-lt"/>
              </a:rPr>
              <a:t>relaxa</a:t>
            </a:r>
            <a:r>
              <a:rPr lang="ro-RO" sz="2100" dirty="0" smtClean="0">
                <a:latin typeface="+mj-lt"/>
              </a:rPr>
              <a:t>.</a:t>
            </a:r>
            <a:endParaRPr lang="ro-RO" sz="2100" dirty="0">
              <a:latin typeface="+mj-lt"/>
            </a:endParaRPr>
          </a:p>
          <a:p>
            <a:r>
              <a:rPr lang="vi-VN" sz="2100" dirty="0" smtClean="0">
                <a:latin typeface="+mj-lt"/>
              </a:rPr>
              <a:t> </a:t>
            </a:r>
            <a:r>
              <a:rPr lang="ro-RO" sz="2100" dirty="0" smtClean="0">
                <a:latin typeface="+mj-lt"/>
              </a:rPr>
              <a:t>P</a:t>
            </a:r>
            <a:r>
              <a:rPr lang="vi-VN" sz="2100" dirty="0" smtClean="0">
                <a:latin typeface="+mj-lt"/>
              </a:rPr>
              <a:t>entru </a:t>
            </a:r>
            <a:r>
              <a:rPr lang="vi-VN" sz="2100" dirty="0">
                <a:latin typeface="+mj-lt"/>
              </a:rPr>
              <a:t>a se simţi </a:t>
            </a:r>
            <a:r>
              <a:rPr lang="vi-VN" sz="2100" dirty="0" smtClean="0">
                <a:latin typeface="+mj-lt"/>
              </a:rPr>
              <a:t>mai bine</a:t>
            </a:r>
            <a:r>
              <a:rPr lang="ro-RO" sz="2100" dirty="0" smtClean="0">
                <a:latin typeface="+mj-lt"/>
              </a:rPr>
              <a:t>.</a:t>
            </a:r>
            <a:endParaRPr lang="ro-RO" sz="2100" dirty="0">
              <a:latin typeface="+mj-lt"/>
            </a:endParaRPr>
          </a:p>
          <a:p>
            <a:r>
              <a:rPr lang="vi-VN" sz="2100" dirty="0" smtClean="0">
                <a:latin typeface="+mj-lt"/>
              </a:rPr>
              <a:t> </a:t>
            </a:r>
            <a:r>
              <a:rPr lang="ro-RO" sz="2100" dirty="0" smtClean="0">
                <a:latin typeface="+mj-lt"/>
              </a:rPr>
              <a:t>P</a:t>
            </a:r>
            <a:r>
              <a:rPr lang="vi-VN" sz="2100" dirty="0" smtClean="0">
                <a:latin typeface="+mj-lt"/>
              </a:rPr>
              <a:t>entru </a:t>
            </a:r>
            <a:r>
              <a:rPr lang="vi-VN" sz="2100" dirty="0">
                <a:latin typeface="+mj-lt"/>
              </a:rPr>
              <a:t>a scăpa de </a:t>
            </a:r>
            <a:r>
              <a:rPr lang="vi-VN" sz="2100" dirty="0" smtClean="0">
                <a:latin typeface="+mj-lt"/>
              </a:rPr>
              <a:t>necazuri</a:t>
            </a:r>
            <a:r>
              <a:rPr lang="ro-RO" sz="2100" dirty="0" smtClean="0">
                <a:latin typeface="+mj-lt"/>
              </a:rPr>
              <a:t>.</a:t>
            </a:r>
            <a:endParaRPr lang="ro-RO" sz="2100" dirty="0">
              <a:latin typeface="+mj-lt"/>
            </a:endParaRPr>
          </a:p>
          <a:p>
            <a:r>
              <a:rPr lang="vi-VN" sz="2100" dirty="0" smtClean="0">
                <a:latin typeface="+mj-lt"/>
              </a:rPr>
              <a:t> </a:t>
            </a:r>
            <a:r>
              <a:rPr lang="ro-RO" sz="2100" dirty="0" smtClean="0">
                <a:latin typeface="+mj-lt"/>
              </a:rPr>
              <a:t>P</a:t>
            </a:r>
            <a:r>
              <a:rPr lang="vi-VN" sz="2100" dirty="0" smtClean="0">
                <a:latin typeface="+mj-lt"/>
              </a:rPr>
              <a:t>entru </a:t>
            </a:r>
            <a:r>
              <a:rPr lang="vi-VN" sz="2100" dirty="0">
                <a:latin typeface="+mj-lt"/>
              </a:rPr>
              <a:t>a fi acceptaţi şi pentru a se </a:t>
            </a:r>
            <a:r>
              <a:rPr lang="vi-VN" sz="2100" dirty="0" smtClean="0">
                <a:latin typeface="+mj-lt"/>
              </a:rPr>
              <a:t>adapta</a:t>
            </a:r>
            <a:r>
              <a:rPr lang="ro-RO" sz="2100" dirty="0" smtClean="0">
                <a:latin typeface="+mj-lt"/>
              </a:rPr>
              <a:t> </a:t>
            </a:r>
            <a:r>
              <a:rPr lang="vi-VN" sz="2100" dirty="0" smtClean="0">
                <a:latin typeface="+mj-lt"/>
              </a:rPr>
              <a:t>într-un grup</a:t>
            </a:r>
            <a:r>
              <a:rPr lang="ro-RO" sz="2100" dirty="0" smtClean="0">
                <a:latin typeface="+mj-lt"/>
              </a:rPr>
              <a:t>.</a:t>
            </a:r>
            <a:r>
              <a:rPr lang="vi-VN" sz="2100" dirty="0" smtClean="0">
                <a:latin typeface="+mj-lt"/>
              </a:rPr>
              <a:t/>
            </a:r>
            <a:br>
              <a:rPr lang="vi-VN" sz="2100" dirty="0" smtClean="0">
                <a:latin typeface="+mj-lt"/>
              </a:rPr>
            </a:br>
            <a:endParaRPr lang="en-US" sz="2100" dirty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176135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FFF"/>
              </a:clrFrom>
              <a:clrTo>
                <a:srgbClr val="F4FFFF">
                  <a:alpha val="0"/>
                </a:srgbClr>
              </a:clrTo>
            </a:clrChange>
          </a:blip>
          <a:srcRect l="10095" t="4545" r="15880"/>
          <a:stretch>
            <a:fillRect/>
          </a:stretch>
        </p:blipFill>
        <p:spPr>
          <a:xfrm>
            <a:off x="1676400" y="4876800"/>
            <a:ext cx="1676400" cy="16002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93" r="18841"/>
          <a:stretch>
            <a:fillRect/>
          </a:stretch>
        </p:blipFill>
        <p:spPr>
          <a:xfrm>
            <a:off x="3581400" y="4800600"/>
            <a:ext cx="1752600" cy="1676400"/>
          </a:xfrm>
          <a:prstGeom prst="rect">
            <a:avLst/>
          </a:prstGeom>
        </p:spPr>
      </p:pic>
      <p:pic>
        <p:nvPicPr>
          <p:cNvPr id="6" name="Picture 5" descr="depositphotos_76391307-stock-illustration-no-drinking-sign-no-alcohol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348" t="4453" r="4348" b="6482"/>
          <a:stretch>
            <a:fillRect/>
          </a:stretch>
        </p:blipFill>
        <p:spPr>
          <a:xfrm>
            <a:off x="5486400" y="4876800"/>
            <a:ext cx="16002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3429000" cy="1782762"/>
          </a:xfrm>
        </p:spPr>
        <p:txBody>
          <a:bodyPr>
            <a:normAutofit/>
          </a:bodyPr>
          <a:lstStyle/>
          <a:p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Efectele consumului de băuturi alcoolice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bauturi-alcooli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81000"/>
            <a:ext cx="40386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8600" y="3276600"/>
            <a:ext cx="8610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Alcoolul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afectează organe vitale: 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- stomacul: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% din alcool trece direct în fluxul sangvin, restul alcoolului ajunge în intestinul mic de unde va fi absorbit în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sânge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- creierul: alcoolul afectează activitatea creierului şi încetineşte acţiunile sistemului nervos. Procesul gândirii şi concentrarea sunt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afectate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- ficatul: 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poate descompune doar 15 ml alcool/oră. Dacă bei mai mult de atât, restul alcoolului va continua să circule în sânge. Alcoolul afectează, de asemenea, capacitatea ficatului de a descompune grăsimi. Această stare se numeşte ciroză a ficatului şi este cauzată de abuzul de alcool.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3505200" cy="1143000"/>
          </a:xfrm>
        </p:spPr>
        <p:txBody>
          <a:bodyPr>
            <a:normAutofit/>
          </a:bodyPr>
          <a:lstStyle/>
          <a:p>
            <a:pPr algn="l"/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Efectele fumatului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tigar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81000"/>
            <a:ext cx="4072759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4800" y="32766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+mj-lt"/>
              </a:rPr>
              <a:t>    </a:t>
            </a:r>
            <a:r>
              <a:rPr lang="vi-VN" sz="2100" dirty="0" smtClean="0">
                <a:latin typeface="+mj-lt"/>
              </a:rPr>
              <a:t>Fiecare </a:t>
            </a:r>
            <a:r>
              <a:rPr lang="vi-VN" sz="2100" dirty="0">
                <a:latin typeface="+mj-lt"/>
              </a:rPr>
              <a:t>inhalare conţine 4000 de substanţe chimice, dintre care 43 sunt cancerigene, dar cel mai periculos drog din ţigară este nicotina. Nicotina este o substanţă stimulativă toxică şi creşte activitatea sistemului nervos central, a inimii şi a altor organe. De asemenea, determină şi creşterea tensiunii arteriale</a:t>
            </a:r>
            <a:r>
              <a:rPr lang="vi-VN" sz="2100" dirty="0" smtClean="0">
                <a:latin typeface="+mj-lt"/>
              </a:rPr>
              <a:t>.</a:t>
            </a:r>
            <a:br>
              <a:rPr lang="vi-VN" sz="2100" dirty="0" smtClean="0">
                <a:latin typeface="+mj-lt"/>
              </a:rPr>
            </a:br>
            <a:r>
              <a:rPr lang="ro-RO" sz="2100" dirty="0" smtClean="0">
                <a:latin typeface="+mj-lt"/>
              </a:rPr>
              <a:t>    </a:t>
            </a:r>
            <a:r>
              <a:rPr lang="vi-VN" sz="2100" dirty="0" smtClean="0">
                <a:latin typeface="+mj-lt"/>
              </a:rPr>
              <a:t>Fumatul </a:t>
            </a:r>
            <a:r>
              <a:rPr lang="vi-VN" sz="2100" dirty="0">
                <a:latin typeface="+mj-lt"/>
              </a:rPr>
              <a:t>pasiv este reprezentat de fumul de ţigară inhalat de nonfumător. Acesta va duce, de asemenea, la inhalarea multor substanţe dăunătoare şi poate cauza iritaţia ochilor, dureri de cap şi tuse</a:t>
            </a:r>
            <a:r>
              <a:rPr lang="vi-VN" sz="2100" dirty="0" smtClean="0">
                <a:latin typeface="+mj-lt"/>
              </a:rPr>
              <a:t>.</a:t>
            </a:r>
            <a:r>
              <a:rPr lang="vi-VN" sz="2100" dirty="0">
                <a:latin typeface="+mj-lt"/>
              </a:rPr>
              <a:t> </a:t>
            </a:r>
            <a:endParaRPr lang="en-US" sz="21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3657600" cy="1752600"/>
          </a:xfrm>
        </p:spPr>
        <p:txBody>
          <a:bodyPr>
            <a:normAutofit/>
          </a:bodyPr>
          <a:lstStyle/>
          <a:p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Efectele consumului de droguri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rogur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457200"/>
            <a:ext cx="3970421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81000" y="3429000"/>
            <a:ext cx="8305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Abuzul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droguri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perioad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lung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provoac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afec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iuni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pulmonare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cardiace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accidente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vasculare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cerebrale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de cancer,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afec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iuni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ale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tului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pancreasului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stomacului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rinichilor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ale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colului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uterin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100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nu 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leziuni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creierului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   Totodată, dependența de droguri </a:t>
            </a:r>
            <a:r>
              <a:rPr lang="it-IT" sz="2100" dirty="0" smtClean="0">
                <a:latin typeface="Times New Roman" pitchFamily="18" charset="0"/>
                <a:cs typeface="Times New Roman" pitchFamily="18" charset="0"/>
              </a:rPr>
              <a:t>duce </a:t>
            </a:r>
            <a:r>
              <a:rPr lang="it-IT" sz="2100" dirty="0">
                <a:latin typeface="Times New Roman" pitchFamily="18" charset="0"/>
                <a:cs typeface="Times New Roman" pitchFamily="18" charset="0"/>
              </a:rPr>
              <a:t>la grave probleme sociale cu 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prietenii și </a:t>
            </a:r>
            <a:r>
              <a:rPr lang="it-IT" sz="2100" dirty="0" smtClean="0">
                <a:latin typeface="Times New Roman" pitchFamily="18" charset="0"/>
                <a:cs typeface="Times New Roman" pitchFamily="18" charset="0"/>
              </a:rPr>
              <a:t>membrii familiei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scăderea capacității școlare, pierderea voinței și motivației, </a:t>
            </a:r>
            <a:r>
              <a:rPr lang="pt-BR" sz="2100" dirty="0">
                <a:latin typeface="Times New Roman" pitchFamily="18" charset="0"/>
                <a:cs typeface="Times New Roman" pitchFamily="18" charset="0"/>
              </a:rPr>
              <a:t>scăderea energiei şi apariţia 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paranoiei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/>
          <a:p>
            <a:pPr algn="l"/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Sfaturi pentru a te lăsa de fumat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Înconjoară-te de persoane care îţi susţin hotărârea şi care nu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fumează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Evită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persoanele care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fumează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Bea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multă apă pentru a elimina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toxinele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Când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simţi 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evoia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 unei ţigări, mănâncă ceva sau mestecă o gumă fără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zahăr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Fă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exerciţii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fizice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Evită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cafeaua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, ceaiul şi sucurile care conţin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cofeină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Spală-te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des pe dinţi pentru a îndepărta reziduurile de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tutu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Inspiră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adânc şi relaxează-te când simţi 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nevoia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să fumez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i.</a:t>
            </a:r>
          </a:p>
          <a:p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Gândeşte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pozitiv asupra avantajelor de a fi un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nefumător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100" dirty="0" smtClean="0">
                <a:latin typeface="Times New Roman" pitchFamily="18" charset="0"/>
                <a:cs typeface="Times New Roman" pitchFamily="18" charset="0"/>
              </a:rPr>
            </a:b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Sfaturi pentru a evita dependența de droguri sau alcool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981200"/>
            <a:ext cx="79248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pas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tientizezi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drogurile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pericol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dincolo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pl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cere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 moment,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preg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tesc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suferin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ță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fizic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psihic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anturajul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amicii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povestesc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mereu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cum s-au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distrat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aminte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te-ti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mereu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dup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amuzament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sz="2100" dirty="0" err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nceput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pot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urma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lungi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maruri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pot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distruge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Cel mai indicat este să stai departe de grupurile în care se practică folosirea drogurilor.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81000" y="2133600"/>
            <a:ext cx="8229600" cy="312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   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Dacă crezi că ai o problemă cu băutu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 sau drogurile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trebuie s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prime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ș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 ajutor cât mai curând posibil. Cea mai bună abordare este să discu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ț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cu un adult în care ai încredere. Dacă nu te po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ț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apropia de părinţii t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i, discut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cu medicul t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u, cu un consilier şcolar, cu p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rintele, m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tu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ș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a, sau unchiul t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u. Poate fi greu pentru unii adolescen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ț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s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vorbeasc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cu adulţii despre aceste probleme, 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ș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de aceea exist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persoane de la care po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ț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primi un sprijin : ace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ș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tia te pot 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î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ndruma c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ă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tre un consilier de droguri şi alcool pentru evaluare 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ș</a:t>
            </a:r>
            <a:r>
              <a:rPr kumimoji="0" lang="vi-V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tratament</a:t>
            </a:r>
            <a:r>
              <a:rPr kumimoji="0" lang="ro-RO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609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Unde poți găsi ajutor pentru a renunța la aceste vicii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it-IT" sz="3300" dirty="0" smtClean="0">
                <a:latin typeface="Times New Roman" pitchFamily="18" charset="0"/>
                <a:cs typeface="Times New Roman" pitchFamily="18" charset="0"/>
              </a:rPr>
              <a:t>CHESTIONAR </a:t>
            </a:r>
            <a:r>
              <a:rPr lang="it-IT" dirty="0" smtClean="0"/>
              <a:t/>
            </a:r>
            <a:br>
              <a:rPr lang="it-IT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1600" dirty="0" smtClean="0">
                <a:latin typeface="+mj-lt"/>
              </a:rPr>
              <a:t>1. Considerati fumatul un viciu?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a) Da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b) Nu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2. Cunoasteti efectele pe termen lung ale fumatului?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a) Da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b) Nu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3. Considerati tutunul ca fiind o posibilitate de evadare din lumea reala?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a) Da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b) Nu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c) Nu stiu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4. In acest an scolar vi s-a predat in una dintre ore despre efectele fumatului?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a) Da 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b) Nu</a:t>
            </a:r>
          </a:p>
          <a:p>
            <a:pPr>
              <a:buNone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-VN" sz="1600" dirty="0" smtClean="0">
                <a:latin typeface="+mj-lt"/>
              </a:rPr>
              <a:t>. </a:t>
            </a:r>
            <a:r>
              <a:rPr lang="vi-VN" sz="1600" dirty="0" smtClean="0">
                <a:latin typeface="+mj-lt"/>
              </a:rPr>
              <a:t>In ultimele 30 de </a:t>
            </a:r>
            <a:r>
              <a:rPr lang="vi-VN" sz="1600" dirty="0" smtClean="0">
                <a:latin typeface="+mj-lt"/>
              </a:rPr>
              <a:t>zile, </a:t>
            </a:r>
            <a:r>
              <a:rPr lang="vi-VN" sz="1600" dirty="0" smtClean="0">
                <a:latin typeface="+mj-lt"/>
              </a:rPr>
              <a:t>cate mesaje impotriva fumatului ati vazut la televizor?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a) Nu ma uit la televizor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b) Multe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c) Putine</a:t>
            </a:r>
          </a:p>
          <a:p>
            <a:pPr>
              <a:buNone/>
            </a:pPr>
            <a:r>
              <a:rPr lang="vi-VN" sz="1600" dirty="0" smtClean="0">
                <a:latin typeface="+mj-lt"/>
              </a:rPr>
              <a:t>d) </a:t>
            </a:r>
            <a:r>
              <a:rPr lang="vi-VN" sz="1600" dirty="0" smtClean="0">
                <a:latin typeface="+mj-lt"/>
              </a:rPr>
              <a:t>Niciunul</a:t>
            </a:r>
            <a:endParaRPr lang="vi-VN" sz="1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810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Activități de prevenire a viciilor</vt:lpstr>
      <vt:lpstr>De ce tinerii fumează, consumă droguri sau alcool?</vt:lpstr>
      <vt:lpstr>Efectele consumului de băuturi alcoolice</vt:lpstr>
      <vt:lpstr>Efectele fumatului</vt:lpstr>
      <vt:lpstr>Efectele consumului de droguri</vt:lpstr>
      <vt:lpstr>Sfaturi pentru a te lăsa de fumat</vt:lpstr>
      <vt:lpstr>Sfaturi pentru a evita dependența de droguri sau alcool</vt:lpstr>
      <vt:lpstr>Slide 8</vt:lpstr>
      <vt:lpstr>CHESTIONAR  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Denisa</dc:creator>
  <cp:lastModifiedBy>Denisa</cp:lastModifiedBy>
  <cp:revision>25</cp:revision>
  <dcterms:created xsi:type="dcterms:W3CDTF">2017-05-28T10:29:59Z</dcterms:created>
  <dcterms:modified xsi:type="dcterms:W3CDTF">2017-05-29T17:03:21Z</dcterms:modified>
</cp:coreProperties>
</file>