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5/29/2017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5/29/2017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5/29/2017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5/29/2017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5/29/2017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ro-RO" sz="6600" dirty="0" smtClean="0"/>
              <a:t>Viciile</a:t>
            </a:r>
            <a:endParaRPr lang="ro-RO" sz="6600" dirty="0"/>
          </a:p>
        </p:txBody>
      </p:sp>
      <p:sp>
        <p:nvSpPr>
          <p:cNvPr id="3" name="Subtitle 2"/>
          <p:cNvSpPr>
            <a:spLocks noGrp="1"/>
          </p:cNvSpPr>
          <p:nvPr>
            <p:ph type="subTitle" idx="1"/>
          </p:nvPr>
        </p:nvSpPr>
        <p:spPr/>
        <p:txBody>
          <a:bodyPr/>
          <a:lstStyle/>
          <a:p>
            <a:r>
              <a:rPr lang="ro-RO" dirty="0" smtClean="0"/>
              <a:t>Proiect realizat de Lupu Florin</a:t>
            </a:r>
            <a:endParaRPr lang="ro-RO" dirty="0"/>
          </a:p>
        </p:txBody>
      </p:sp>
    </p:spTree>
    <p:extLst>
      <p:ext uri="{BB962C8B-B14F-4D97-AF65-F5344CB8AC3E}">
        <p14:creationId xmlns:p14="http://schemas.microsoft.com/office/powerpoint/2010/main" val="289383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smtClean="0"/>
              <a:t>Alcoolul</a:t>
            </a:r>
            <a:endParaRPr lang="ro-RO" dirty="0"/>
          </a:p>
        </p:txBody>
      </p:sp>
      <p:sp>
        <p:nvSpPr>
          <p:cNvPr id="3" name="Content Placeholder 2"/>
          <p:cNvSpPr>
            <a:spLocks noGrp="1"/>
          </p:cNvSpPr>
          <p:nvPr>
            <p:ph idx="1"/>
          </p:nvPr>
        </p:nvSpPr>
        <p:spPr/>
        <p:txBody>
          <a:bodyPr>
            <a:noAutofit/>
          </a:bodyPr>
          <a:lstStyle/>
          <a:p>
            <a:r>
              <a:rPr lang="ro-RO" dirty="0"/>
              <a:t>Alcoolul este un drog în stare lichida, al carui consum conduce în timp la dependenaa fizica si psihica. Alcoolismul este manifestarea constienta sau nu, prin care individul cauta satisfacerea nevoii de a consuma alcool indiferent de mijloace sau consecinte, pentru evitarea sevrajului sau a starilor psihice neplacute. Consumul este determinat de dependenta fizica si dependenta psihica. </a:t>
            </a:r>
          </a:p>
        </p:txBody>
      </p:sp>
    </p:spTree>
    <p:extLst>
      <p:ext uri="{BB962C8B-B14F-4D97-AF65-F5344CB8AC3E}">
        <p14:creationId xmlns:p14="http://schemas.microsoft.com/office/powerpoint/2010/main" val="169092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Cine este </a:t>
            </a:r>
            <a:r>
              <a:rPr lang="es-ES" dirty="0" err="1"/>
              <a:t>dependent</a:t>
            </a:r>
            <a:r>
              <a:rPr lang="es-ES" dirty="0"/>
              <a:t> de </a:t>
            </a:r>
            <a:r>
              <a:rPr lang="es-ES" dirty="0" err="1"/>
              <a:t>alcool</a:t>
            </a:r>
            <a:r>
              <a:rPr lang="es-ES" dirty="0"/>
              <a:t>? </a:t>
            </a:r>
            <a:endParaRPr lang="ro-RO" dirty="0"/>
          </a:p>
        </p:txBody>
      </p:sp>
      <p:sp>
        <p:nvSpPr>
          <p:cNvPr id="3" name="Content Placeholder 2"/>
          <p:cNvSpPr>
            <a:spLocks noGrp="1"/>
          </p:cNvSpPr>
          <p:nvPr>
            <p:ph idx="1"/>
          </p:nvPr>
        </p:nvSpPr>
        <p:spPr/>
        <p:txBody>
          <a:bodyPr>
            <a:normAutofit fontScale="92500" lnSpcReduction="10000"/>
          </a:bodyPr>
          <a:lstStyle/>
          <a:p>
            <a:r>
              <a:rPr lang="ro-RO" dirty="0"/>
              <a:t>Este dependent de alcool cel care consuma alcool în mod repetat si nu se poate opri din consum fara a suferi stari fizice sau psihice neplacute. Seneca descria alcoolismul ca fiind nebunie liber consimtita care permite sa iasa la iveala orice slabiciune. Betia se transforma în cruzime aproape nemijlocit, caci sanatatea mintii se degradeaza, iar cel atins de betie devine dezinteresat, indiferent si </a:t>
            </a:r>
            <a:r>
              <a:rPr lang="ro-RO" dirty="0" smtClean="0"/>
              <a:t>superficial.</a:t>
            </a:r>
            <a:endParaRPr lang="ro-RO" dirty="0"/>
          </a:p>
        </p:txBody>
      </p:sp>
    </p:spTree>
    <p:extLst>
      <p:ext uri="{BB962C8B-B14F-4D97-AF65-F5344CB8AC3E}">
        <p14:creationId xmlns:p14="http://schemas.microsoft.com/office/powerpoint/2010/main" val="337196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t>TUTUNUL</a:t>
            </a:r>
          </a:p>
        </p:txBody>
      </p:sp>
      <p:sp>
        <p:nvSpPr>
          <p:cNvPr id="3" name="Content Placeholder 2"/>
          <p:cNvSpPr>
            <a:spLocks noGrp="1"/>
          </p:cNvSpPr>
          <p:nvPr>
            <p:ph idx="1"/>
          </p:nvPr>
        </p:nvSpPr>
        <p:spPr/>
        <p:txBody>
          <a:bodyPr/>
          <a:lstStyle/>
          <a:p>
            <a:r>
              <a:rPr lang="ro-RO" dirty="0"/>
              <a:t>Adolescentii sunt atrasi de tigara ca un magnet, desi sunt constienti ca fumatul le face rau. Este important sa porti o discutie cu copilul tau pe tema fumatului, inainte sa il banuiesti ca s-a apucat de acest viciu periculos. Cu cat ii arati mai multe parti negative ale tigarii, cu atat sansele ca adolescentul sa se apuce de fumat scad. </a:t>
            </a:r>
          </a:p>
        </p:txBody>
      </p:sp>
    </p:spTree>
    <p:extLst>
      <p:ext uri="{BB962C8B-B14F-4D97-AF65-F5344CB8AC3E}">
        <p14:creationId xmlns:p14="http://schemas.microsoft.com/office/powerpoint/2010/main" val="236012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fr-FR" dirty="0">
                <a:latin typeface="Rockwell" pitchFamily="18" charset="0"/>
              </a:rPr>
              <a:t>De ce </a:t>
            </a:r>
            <a:r>
              <a:rPr lang="fr-FR" dirty="0" err="1">
                <a:latin typeface="Rockwell" pitchFamily="18" charset="0"/>
              </a:rPr>
              <a:t>incep</a:t>
            </a:r>
            <a:r>
              <a:rPr lang="fr-FR" dirty="0">
                <a:latin typeface="Rockwell" pitchFamily="18" charset="0"/>
              </a:rPr>
              <a:t> </a:t>
            </a:r>
            <a:r>
              <a:rPr lang="fr-FR" dirty="0" err="1">
                <a:latin typeface="Rockwell" pitchFamily="18" charset="0"/>
              </a:rPr>
              <a:t>adolescentii</a:t>
            </a:r>
            <a:r>
              <a:rPr lang="fr-FR" dirty="0">
                <a:latin typeface="Rockwell" pitchFamily="18" charset="0"/>
              </a:rPr>
              <a:t> sa </a:t>
            </a:r>
            <a:r>
              <a:rPr lang="fr-FR" dirty="0" err="1">
                <a:latin typeface="Rockwell" pitchFamily="18" charset="0"/>
              </a:rPr>
              <a:t>fumeze</a:t>
            </a:r>
            <a:r>
              <a:rPr lang="fr-FR" dirty="0"/>
              <a:t>? </a:t>
            </a:r>
            <a:endParaRPr lang="ro-RO" dirty="0"/>
          </a:p>
        </p:txBody>
      </p:sp>
      <p:sp>
        <p:nvSpPr>
          <p:cNvPr id="3" name="Content Placeholder 2"/>
          <p:cNvSpPr>
            <a:spLocks noGrp="1"/>
          </p:cNvSpPr>
          <p:nvPr>
            <p:ph idx="1"/>
          </p:nvPr>
        </p:nvSpPr>
        <p:spPr/>
        <p:txBody>
          <a:bodyPr>
            <a:normAutofit/>
          </a:bodyPr>
          <a:lstStyle/>
          <a:p>
            <a:r>
              <a:rPr lang="ro-RO" sz="2400" dirty="0"/>
              <a:t>Pentru adolescenti, tigara este o dovada a independentei lor, o dovada a faptului ca fac ce vor si ca nu le este teama sa treaca peste interdictii. Anturajul are o influenta covarsitoare asupra adolescentului. Daca este nefumator, intr-un cerc de prieteni fumatori, </a:t>
            </a:r>
            <a:r>
              <a:rPr lang="ro-RO" sz="2400" dirty="0" smtClean="0"/>
              <a:t>sansele </a:t>
            </a:r>
            <a:r>
              <a:rPr lang="ro-RO" sz="2400" dirty="0"/>
              <a:t>sa incerce si el sa fumeze sunt foarte mari</a:t>
            </a:r>
            <a:r>
              <a:rPr lang="ro-RO" sz="2400" dirty="0" smtClean="0"/>
              <a:t>.</a:t>
            </a:r>
          </a:p>
          <a:p>
            <a:r>
              <a:rPr lang="ro-RO" sz="2400" dirty="0"/>
              <a:t>Multi adolescenti fumeaza prima tigara din curiozitate, deoarece vor sa vada ce senzatii le ofera. Chiar daca nu le place gustul, isi vor da seama ca tigara poate fi biletul lor catre socializare, catre apropierea de alte grupuri.</a:t>
            </a:r>
          </a:p>
        </p:txBody>
      </p:sp>
    </p:spTree>
    <p:extLst>
      <p:ext uri="{BB962C8B-B14F-4D97-AF65-F5344CB8AC3E}">
        <p14:creationId xmlns:p14="http://schemas.microsoft.com/office/powerpoint/2010/main" val="245244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smtClean="0"/>
              <a:t>Drogurile</a:t>
            </a:r>
            <a:endParaRPr lang="ro-RO" dirty="0"/>
          </a:p>
        </p:txBody>
      </p:sp>
      <p:sp>
        <p:nvSpPr>
          <p:cNvPr id="3" name="Content Placeholder 2"/>
          <p:cNvSpPr>
            <a:spLocks noGrp="1"/>
          </p:cNvSpPr>
          <p:nvPr>
            <p:ph idx="1"/>
          </p:nvPr>
        </p:nvSpPr>
        <p:spPr/>
        <p:txBody>
          <a:bodyPr>
            <a:normAutofit/>
          </a:bodyPr>
          <a:lstStyle/>
          <a:p>
            <a:r>
              <a:rPr lang="vi-VN" dirty="0"/>
              <a:t>În accepţia clasică, drogul este substanţa care, fiind absorbită de un organism viu, îi modifică una sau mai multe funcţii (OMS – Organizaţia Mondială a Sănătăţii); în sens farmacologic, drogul este o substanţă utilizată sau nu în medicină, a cărei folosire abuzivă poate crea dependenţă fizică şi psihică sau tulburări grave ale activităţii mintale, ale percepţiei şi ale comportamentului. </a:t>
            </a:r>
            <a:endParaRPr lang="ro-RO" dirty="0">
              <a:latin typeface="Rockwell" pitchFamily="18" charset="0"/>
            </a:endParaRPr>
          </a:p>
        </p:txBody>
      </p:sp>
    </p:spTree>
    <p:extLst>
      <p:ext uri="{BB962C8B-B14F-4D97-AF65-F5344CB8AC3E}">
        <p14:creationId xmlns:p14="http://schemas.microsoft.com/office/powerpoint/2010/main" val="213899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effectLst/>
                <a:latin typeface="Rockwell" pitchFamily="18" charset="0"/>
              </a:rPr>
              <a:t>Ce efecte au drogurile?</a:t>
            </a:r>
            <a:endParaRPr lang="ro-RO" dirty="0">
              <a:latin typeface="Rockwell" pitchFamily="18" charset="0"/>
            </a:endParaRPr>
          </a:p>
        </p:txBody>
      </p:sp>
      <p:sp>
        <p:nvSpPr>
          <p:cNvPr id="3" name="Content Placeholder 2"/>
          <p:cNvSpPr>
            <a:spLocks noGrp="1"/>
          </p:cNvSpPr>
          <p:nvPr>
            <p:ph idx="1"/>
          </p:nvPr>
        </p:nvSpPr>
        <p:spPr/>
        <p:txBody>
          <a:bodyPr>
            <a:normAutofit fontScale="92500" lnSpcReduction="20000"/>
          </a:bodyPr>
          <a:lstStyle/>
          <a:p>
            <a:pPr fontAlgn="base"/>
            <a:r>
              <a:rPr lang="vi-VN" dirty="0"/>
              <a:t>provoacă foarte ușor dependența</a:t>
            </a:r>
          </a:p>
          <a:p>
            <a:pPr fontAlgn="base"/>
            <a:r>
              <a:rPr lang="vi-VN" dirty="0"/>
              <a:t>afectează organele corpului: inimă, ficat, rinichi</a:t>
            </a:r>
          </a:p>
          <a:p>
            <a:pPr fontAlgn="base"/>
            <a:r>
              <a:rPr lang="vi-VN" dirty="0"/>
              <a:t>provoacă dureri ale mușchilor, crampe, dureri în zona inimii</a:t>
            </a:r>
          </a:p>
          <a:p>
            <a:pPr fontAlgn="base"/>
            <a:r>
              <a:rPr lang="vi-VN" dirty="0"/>
              <a:t>provoacă halucinații (sunt văzute, auzite, simțite lucruri care nu există în realitate)</a:t>
            </a:r>
          </a:p>
          <a:p>
            <a:pPr fontAlgn="base"/>
            <a:r>
              <a:rPr lang="vi-VN" dirty="0"/>
              <a:t>dau o senzație de anxietate, stări de depresie, agitație crescută</a:t>
            </a:r>
          </a:p>
          <a:p>
            <a:pPr fontAlgn="base"/>
            <a:r>
              <a:rPr lang="vi-VN" dirty="0"/>
              <a:t>provoacă sângerări</a:t>
            </a:r>
          </a:p>
          <a:p>
            <a:pPr fontAlgn="base"/>
            <a:r>
              <a:rPr lang="vi-VN" dirty="0"/>
              <a:t>pot provoca boli mintale</a:t>
            </a:r>
          </a:p>
          <a:p>
            <a:pPr fontAlgn="base"/>
            <a:r>
              <a:rPr lang="vi-VN" dirty="0"/>
              <a:t>opresc creșterea în înălțime și dezvoltarea corpului</a:t>
            </a:r>
          </a:p>
          <a:p>
            <a:endParaRPr lang="ro-RO" dirty="0"/>
          </a:p>
        </p:txBody>
      </p:sp>
    </p:spTree>
    <p:extLst>
      <p:ext uri="{BB962C8B-B14F-4D97-AF65-F5344CB8AC3E}">
        <p14:creationId xmlns:p14="http://schemas.microsoft.com/office/powerpoint/2010/main" val="191811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smtClean="0"/>
              <a:t>Chestionar</a:t>
            </a:r>
            <a:endParaRPr lang="ro-RO" dirty="0"/>
          </a:p>
        </p:txBody>
      </p:sp>
      <p:sp>
        <p:nvSpPr>
          <p:cNvPr id="3" name="Content Placeholder 2"/>
          <p:cNvSpPr>
            <a:spLocks noGrp="1"/>
          </p:cNvSpPr>
          <p:nvPr>
            <p:ph idx="1"/>
          </p:nvPr>
        </p:nvSpPr>
        <p:spPr/>
        <p:txBody>
          <a:bodyPr/>
          <a:lstStyle/>
          <a:p>
            <a:r>
              <a:rPr lang="ro-RO" dirty="0" smtClean="0"/>
              <a:t>Ai vreunul dintre aceste vici?</a:t>
            </a:r>
          </a:p>
          <a:p>
            <a:r>
              <a:rPr lang="ro-RO" dirty="0" smtClean="0"/>
              <a:t>Care este acela?</a:t>
            </a:r>
          </a:p>
          <a:p>
            <a:r>
              <a:rPr lang="ro-RO" dirty="0" smtClean="0"/>
              <a:t>Ce te-a facut sa te apuci?</a:t>
            </a:r>
          </a:p>
          <a:p>
            <a:r>
              <a:rPr lang="ro-RO" dirty="0" smtClean="0"/>
              <a:t>Esti dependent?</a:t>
            </a:r>
          </a:p>
          <a:p>
            <a:r>
              <a:rPr lang="ro-RO" dirty="0" smtClean="0"/>
              <a:t>Cum poti renunta la acest viciu?</a:t>
            </a:r>
          </a:p>
          <a:p>
            <a:r>
              <a:rPr lang="ro-RO" smtClean="0"/>
              <a:t>Care sunt consecintele in cazul in care nu reusesti sa renunti?</a:t>
            </a:r>
          </a:p>
          <a:p>
            <a:endParaRPr lang="ro-RO"/>
          </a:p>
        </p:txBody>
      </p:sp>
    </p:spTree>
    <p:extLst>
      <p:ext uri="{BB962C8B-B14F-4D97-AF65-F5344CB8AC3E}">
        <p14:creationId xmlns:p14="http://schemas.microsoft.com/office/powerpoint/2010/main" val="2378309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60</TotalTime>
  <Words>500</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Foundry</vt:lpstr>
      <vt:lpstr>Viciile</vt:lpstr>
      <vt:lpstr>Alcoolul</vt:lpstr>
      <vt:lpstr>Cine este dependent de alcool? </vt:lpstr>
      <vt:lpstr>TUTUNUL</vt:lpstr>
      <vt:lpstr>De ce incep adolescentii sa fumeze? </vt:lpstr>
      <vt:lpstr>Drogurile</vt:lpstr>
      <vt:lpstr>Ce efecte au drogurile?</vt:lpstr>
      <vt:lpstr>Chestionar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Florin Lupu</dc:creator>
  <cp:lastModifiedBy>Florin Lupu</cp:lastModifiedBy>
  <cp:revision>7</cp:revision>
  <dcterms:created xsi:type="dcterms:W3CDTF">2006-08-16T00:00:00Z</dcterms:created>
  <dcterms:modified xsi:type="dcterms:W3CDTF">2017-05-29T12:59:39Z</dcterms:modified>
</cp:coreProperties>
</file>