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9"/>
  </p:notesMasterIdLst>
  <p:handoutMasterIdLst>
    <p:handoutMasterId r:id="rId10"/>
  </p:handoutMasterIdLst>
  <p:sldIdLst>
    <p:sldId id="256" r:id="rId3"/>
    <p:sldId id="257" r:id="rId4"/>
    <p:sldId id="258" r:id="rId5"/>
    <p:sldId id="259" r:id="rId6"/>
    <p:sldId id="260" r:id="rId7"/>
    <p:sldId id="261"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63" autoAdjust="0"/>
  </p:normalViewPr>
  <p:slideViewPr>
    <p:cSldViewPr>
      <p:cViewPr varScale="1">
        <p:scale>
          <a:sx n="74" d="100"/>
          <a:sy n="74" d="100"/>
        </p:scale>
        <p:origin x="582"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5/29/2017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5/29/2017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5/29/2017</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romanialibera.ro/stil-de-viata/familie/viciile-care-ne-distrug-sanatatea-219338" TargetMode="External"/><Relationship Id="rId2" Type="http://schemas.openxmlformats.org/officeDocument/2006/relationships/hyperlink" Target="https://ro.wikipedia.org/wiki/Viciu" TargetMode="External"/><Relationship Id="rId1" Type="http://schemas.openxmlformats.org/officeDocument/2006/relationships/slideLayout" Target="../slideLayouts/slideLayout2.xml"/><Relationship Id="rId5" Type="http://schemas.openxmlformats.org/officeDocument/2006/relationships/hyperlink" Target="https://blogulimaginesibrand.wordpress.com/2012/04/02/prefer-un-viciu-interesant-decat-o-virtute-plictisitoare/" TargetMode="External"/><Relationship Id="rId4" Type="http://schemas.openxmlformats.org/officeDocument/2006/relationships/hyperlink" Target="http://www.aspectediplomatice.ro/index.php?option=com_content&amp;view=article&amp;id=3501:patologii-care-ne-pot-distruge-viaa-dependena-de-jocurile-de-noroc&amp;catid=30:the-community&amp;Itemid=12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41884" y="740535"/>
            <a:ext cx="4571999" cy="424732"/>
          </a:xfrm>
          <a:prstGeom prst="rect">
            <a:avLst/>
          </a:prstGeom>
          <a:noFill/>
        </p:spPr>
        <p:txBody>
          <a:bodyPr wrap="square" rtlCol="0">
            <a:spAutoFit/>
          </a:bodyPr>
          <a:lstStyle/>
          <a:p>
            <a:pPr>
              <a:lnSpc>
                <a:spcPct val="90000"/>
              </a:lnSpc>
            </a:pPr>
            <a:r>
              <a:rPr lang="ro-RO" sz="2400" dirty="0" smtClean="0">
                <a:solidFill>
                  <a:schemeClr val="bg1"/>
                </a:solidFill>
              </a:rPr>
              <a:t>Danila Gabriel-Sebastian</a:t>
            </a:r>
            <a:endParaRPr lang="en-US" sz="2400" dirty="0">
              <a:solidFill>
                <a:schemeClr val="bg1"/>
              </a:solidFill>
            </a:endParaRPr>
          </a:p>
        </p:txBody>
      </p:sp>
      <p:sp>
        <p:nvSpPr>
          <p:cNvPr id="7" name="TextBox 6"/>
          <p:cNvSpPr txBox="1"/>
          <p:nvPr/>
        </p:nvSpPr>
        <p:spPr>
          <a:xfrm>
            <a:off x="6238428" y="740535"/>
            <a:ext cx="4571999" cy="424732"/>
          </a:xfrm>
          <a:prstGeom prst="rect">
            <a:avLst/>
          </a:prstGeom>
          <a:noFill/>
        </p:spPr>
        <p:txBody>
          <a:bodyPr wrap="square" rtlCol="0">
            <a:spAutoFit/>
          </a:bodyPr>
          <a:lstStyle/>
          <a:p>
            <a:pPr algn="r">
              <a:lnSpc>
                <a:spcPct val="90000"/>
              </a:lnSpc>
            </a:pPr>
            <a:r>
              <a:rPr lang="ro-RO" sz="2400" dirty="0">
                <a:solidFill>
                  <a:schemeClr val="bg1"/>
                </a:solidFill>
              </a:rPr>
              <a:t> </a:t>
            </a:r>
            <a:r>
              <a:rPr lang="ro-RO" sz="2400" dirty="0" smtClean="0">
                <a:solidFill>
                  <a:schemeClr val="bg1"/>
                </a:solidFill>
              </a:rPr>
              <a:t>30 mai 2017</a:t>
            </a:r>
            <a:endParaRPr lang="en-US" sz="2400" dirty="0">
              <a:solidFill>
                <a:schemeClr val="bg1"/>
              </a:solidFill>
            </a:endParaRPr>
          </a:p>
        </p:txBody>
      </p:sp>
      <p:sp>
        <p:nvSpPr>
          <p:cNvPr id="5" name="Subtitle 4"/>
          <p:cNvSpPr>
            <a:spLocks noGrp="1"/>
          </p:cNvSpPr>
          <p:nvPr>
            <p:ph type="subTitle" idx="1"/>
          </p:nvPr>
        </p:nvSpPr>
        <p:spPr/>
        <p:txBody>
          <a:bodyPr/>
          <a:lstStyle/>
          <a:p>
            <a:r>
              <a:rPr lang="ro-RO" dirty="0" smtClean="0"/>
              <a:t>„Prefer </a:t>
            </a:r>
            <a:r>
              <a:rPr lang="ro-RO" dirty="0"/>
              <a:t>un viciu interesant în locul unei virtuţi </a:t>
            </a:r>
            <a:r>
              <a:rPr lang="ro-RO" dirty="0" smtClean="0"/>
              <a:t>plictisitoare”</a:t>
            </a:r>
          </a:p>
          <a:p>
            <a:r>
              <a:rPr lang="ro-RO" dirty="0"/>
              <a:t> </a:t>
            </a:r>
            <a:r>
              <a:rPr lang="ro-RO" dirty="0"/>
              <a:t>                                                              ~</a:t>
            </a:r>
            <a:r>
              <a:rPr lang="ro-RO" dirty="0" smtClean="0"/>
              <a:t>Molière~</a:t>
            </a:r>
            <a:endParaRPr lang="en-US" dirty="0"/>
          </a:p>
        </p:txBody>
      </p:sp>
      <p:sp>
        <p:nvSpPr>
          <p:cNvPr id="4" name="Title 3"/>
          <p:cNvSpPr>
            <a:spLocks noGrp="1"/>
          </p:cNvSpPr>
          <p:nvPr>
            <p:ph type="ctrTitle"/>
          </p:nvPr>
        </p:nvSpPr>
        <p:spPr/>
        <p:txBody>
          <a:bodyPr/>
          <a:lstStyle/>
          <a:p>
            <a:r>
              <a:rPr lang="ro-RO" dirty="0" smtClean="0"/>
              <a:t>Viciile</a:t>
            </a:r>
            <a:endParaRPr lang="en-US" dirty="0"/>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56131">
            <a:off x="7295849" y="-453689"/>
            <a:ext cx="5412432" cy="3399684"/>
          </a:xfrm>
          <a:prstGeom prst="rect">
            <a:avLst/>
          </a:prstGeom>
        </p:spPr>
      </p:pic>
      <p:sp>
        <p:nvSpPr>
          <p:cNvPr id="2" name="Content Placeholder 1"/>
          <p:cNvSpPr>
            <a:spLocks noGrp="1"/>
          </p:cNvSpPr>
          <p:nvPr>
            <p:ph idx="1"/>
          </p:nvPr>
        </p:nvSpPr>
        <p:spPr/>
        <p:txBody>
          <a:bodyPr>
            <a:normAutofit/>
          </a:bodyPr>
          <a:lstStyle/>
          <a:p>
            <a:r>
              <a:rPr lang="ro-RO" sz="1800" dirty="0"/>
              <a:t>Fumul de tutun conţine peste 250 de substanţe toxice. O dată cu inhalarea fumului unei ţigări, introduci în organism o soluţie de curăţat unghiile (acetonă), una de decolorat părul (amoniac) şi una de diluat vopselurile casnice şi industriale (toluen). </a:t>
            </a:r>
            <a:endParaRPr lang="ro-RO" sz="1800" dirty="0" smtClean="0"/>
          </a:p>
          <a:p>
            <a:r>
              <a:rPr lang="ro-RO" sz="1800" dirty="0"/>
              <a:t>O</a:t>
            </a:r>
            <a:r>
              <a:rPr lang="ro-RO" sz="1800" dirty="0" smtClean="0"/>
              <a:t> </a:t>
            </a:r>
            <a:r>
              <a:rPr lang="ro-RO" sz="1800" dirty="0"/>
              <a:t>dată asimilată în sânge, nicotina, substanţa activă din ţigări, ajunge rapid la creier, unde facilitează eliberarea endorfinelor, substanţe naturale care asigură organismului o stare de relaxare. Când nivelul de nicotină din sânge scade, fumătorul începe să resimtă o stare uşoară de sevraj creată de lipsa acestei substanţe din </a:t>
            </a:r>
            <a:r>
              <a:rPr lang="ro-RO" sz="1800" dirty="0" smtClean="0"/>
              <a:t>organism</a:t>
            </a:r>
            <a:r>
              <a:rPr lang="ro-RO" sz="1800" dirty="0"/>
              <a:t> </a:t>
            </a:r>
            <a:r>
              <a:rPr lang="ro-RO" sz="1800" dirty="0" smtClean="0"/>
              <a:t>.</a:t>
            </a:r>
          </a:p>
          <a:p>
            <a:r>
              <a:rPr lang="ro-RO" sz="1800" dirty="0" smtClean="0"/>
              <a:t>Exista posibilitatea , cu suport de la personalul calificat , sa se renunte la dependenta de nicotina + mijloace terapeutice precum :  guma cu nicotina  ( 1984-dupa un an de tratament 30% au reusit sa renunte la fumat ); plasturile cu nicotina ( 1990 – dupa un an 20% ) si sprayurile nazale cu nicotina .</a:t>
            </a:r>
          </a:p>
        </p:txBody>
      </p:sp>
      <p:sp>
        <p:nvSpPr>
          <p:cNvPr id="3" name="Title 2"/>
          <p:cNvSpPr>
            <a:spLocks noGrp="1"/>
          </p:cNvSpPr>
          <p:nvPr>
            <p:ph type="title"/>
          </p:nvPr>
        </p:nvSpPr>
        <p:spPr>
          <a:xfrm>
            <a:off x="1550879" y="404664"/>
            <a:ext cx="9143998" cy="1008112"/>
          </a:xfrm>
        </p:spPr>
        <p:txBody>
          <a:bodyPr>
            <a:normAutofit fontScale="90000"/>
          </a:bodyPr>
          <a:lstStyle/>
          <a:p>
            <a:r>
              <a:rPr lang="ro-RO" b="1" dirty="0" smtClean="0">
                <a:solidFill>
                  <a:schemeClr val="tx1"/>
                </a:solidFill>
              </a:rPr>
              <a:t>Fumatul</a:t>
            </a:r>
            <a:r>
              <a:rPr lang="ro-RO" dirty="0" smtClean="0"/>
              <a:t/>
            </a:r>
            <a:br>
              <a:rPr lang="ro-RO" dirty="0" smtClean="0"/>
            </a:br>
            <a:r>
              <a:rPr lang="ro-RO" sz="2000" i="1" dirty="0" smtClean="0"/>
              <a:t>E uşor să te laşi de fumat. Am făcut-o de sute de ori."</a:t>
            </a:r>
            <a:r>
              <a:rPr lang="ro-RO" sz="2000" b="1" i="1" dirty="0" smtClean="0"/>
              <a:t> MARK TWAIN</a:t>
            </a:r>
            <a:r>
              <a:rPr lang="ro-RO" dirty="0"/>
              <a:t/>
            </a:r>
            <a:br>
              <a:rPr lang="ro-RO" dirty="0"/>
            </a:br>
            <a:endParaRPr lang="ro-RO" dirty="0"/>
          </a:p>
        </p:txBody>
      </p:sp>
      <p:sp>
        <p:nvSpPr>
          <p:cNvPr id="5" name="TextBox 4"/>
          <p:cNvSpPr txBox="1"/>
          <p:nvPr/>
        </p:nvSpPr>
        <p:spPr>
          <a:xfrm>
            <a:off x="4870276" y="5987534"/>
            <a:ext cx="3600400" cy="369332"/>
          </a:xfrm>
          <a:prstGeom prst="rect">
            <a:avLst/>
          </a:prstGeom>
          <a:noFill/>
        </p:spPr>
        <p:txBody>
          <a:bodyPr wrap="square" rtlCol="0">
            <a:spAutoFit/>
          </a:bodyPr>
          <a:lstStyle/>
          <a:p>
            <a:pPr>
              <a:lnSpc>
                <a:spcPct val="90000"/>
              </a:lnSpc>
            </a:pPr>
            <a:r>
              <a:rPr lang="ro-RO" sz="2000" b="1" i="1" dirty="0"/>
              <a:t>30%</a:t>
            </a:r>
            <a:r>
              <a:rPr lang="ro-RO" sz="2000" i="1" dirty="0"/>
              <a:t> din români fumează</a:t>
            </a:r>
            <a:endParaRPr lang="ro-RO" sz="2000" dirty="0"/>
          </a:p>
        </p:txBody>
      </p:sp>
    </p:spTree>
    <p:extLst>
      <p:ext uri="{BB962C8B-B14F-4D97-AF65-F5344CB8AC3E}">
        <p14:creationId xmlns:p14="http://schemas.microsoft.com/office/powerpoint/2010/main" val="3301640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054358">
            <a:off x="8554635" y="356625"/>
            <a:ext cx="3024194" cy="6048387"/>
          </a:xfrm>
          <a:prstGeom prst="rect">
            <a:avLst/>
          </a:prstGeom>
        </p:spPr>
      </p:pic>
      <p:sp>
        <p:nvSpPr>
          <p:cNvPr id="2" name="Content Placeholder 1"/>
          <p:cNvSpPr>
            <a:spLocks noGrp="1"/>
          </p:cNvSpPr>
          <p:nvPr>
            <p:ph idx="1"/>
          </p:nvPr>
        </p:nvSpPr>
        <p:spPr/>
        <p:txBody>
          <a:bodyPr>
            <a:normAutofit lnSpcReduction="10000"/>
          </a:bodyPr>
          <a:lstStyle/>
          <a:p>
            <a:r>
              <a:rPr lang="ro-RO" sz="1800" dirty="0"/>
              <a:t>Oamenii consumă alcool ca să obţină un beneficiu psihologic: să poată adormi, să le scadă inhibiţiile, pentru că sunt depresivi sau timizi. </a:t>
            </a:r>
            <a:endParaRPr lang="ro-RO" sz="1800" dirty="0" smtClean="0"/>
          </a:p>
          <a:p>
            <a:r>
              <a:rPr lang="ro-RO" sz="1800" dirty="0" smtClean="0"/>
              <a:t>Riscul </a:t>
            </a:r>
            <a:r>
              <a:rPr lang="ro-RO" sz="1800" dirty="0"/>
              <a:t>de dependenţă creşte şi la cei cu tulburări de personalitate, cum sunt impulsivii, sau la cei cu tulburări </a:t>
            </a:r>
            <a:r>
              <a:rPr lang="ro-RO" sz="1800" dirty="0" smtClean="0"/>
              <a:t>anxioase.</a:t>
            </a:r>
          </a:p>
          <a:p>
            <a:r>
              <a:rPr lang="ro-RO" sz="1800" dirty="0"/>
              <a:t>Dependenţa de alcool poate avea şi cauze genetice, la cei cu rude de gradul I care au făcut abuz de alcool, însă riscul creşte cu 50% la cei care au fost obişnuiţi să bea înainte de vârsta de 15 ani. Pericolul de a deveni dependent de alcool apare mai ales la cei cu vârsta între 30 şi 40 de ani, pentru că stresul de la serviciu, responsabilităţile de acasă sau problemele de sănătate cresc gradul de vulnerabilitate</a:t>
            </a:r>
            <a:r>
              <a:rPr lang="ro-RO" sz="1800" dirty="0" smtClean="0"/>
              <a:t>.</a:t>
            </a:r>
          </a:p>
          <a:p>
            <a:r>
              <a:rPr lang="ro-RO" sz="1800" b="1" dirty="0" smtClean="0"/>
              <a:t>Masuri de prevenire a alcoolismului </a:t>
            </a:r>
            <a:r>
              <a:rPr lang="ro-RO" sz="1300" dirty="0" smtClean="0"/>
              <a:t>: restrângerea </a:t>
            </a:r>
            <a:r>
              <a:rPr lang="ro-RO" sz="1300" dirty="0"/>
              <a:t>productiei de băuturi alcoolice mai ales a celor concentrate, limitarea productiei ilicite, mentinerea unor preturi ridicate, realizarea unor cantităti sporite si variate de băuturi nealcoolice si difuzarea largă a acestora, interzicerea reclamei care se face la băuturile alcoolice prin mijloce mass-media sau prin etichete si ambalaje atrăgătoare, restrângerea spatiilor de expunere a băuturilor alcoolice, interzicerea vânzării de băuturi alcoolice la copii si adolescenti, reducerea numărului de unităti în care se consumă în exclusivitate băuturi alcoolice si neautorizarea functionării acestora în vecinătatea scolilor, căminelor, institutiilor, intreprinderilor etc. </a:t>
            </a:r>
          </a:p>
        </p:txBody>
      </p:sp>
      <p:sp>
        <p:nvSpPr>
          <p:cNvPr id="3" name="Title 2"/>
          <p:cNvSpPr>
            <a:spLocks noGrp="1"/>
          </p:cNvSpPr>
          <p:nvPr>
            <p:ph type="title"/>
          </p:nvPr>
        </p:nvSpPr>
        <p:spPr/>
        <p:txBody>
          <a:bodyPr>
            <a:normAutofit fontScale="90000"/>
          </a:bodyPr>
          <a:lstStyle/>
          <a:p>
            <a:r>
              <a:rPr lang="ro-RO" b="1" dirty="0" smtClean="0">
                <a:solidFill>
                  <a:schemeClr val="tx1"/>
                </a:solidFill>
              </a:rPr>
              <a:t>Alcoolul</a:t>
            </a:r>
            <a:r>
              <a:rPr lang="ro-RO" dirty="0" smtClean="0"/>
              <a:t/>
            </a:r>
            <a:br>
              <a:rPr lang="ro-RO" dirty="0" smtClean="0"/>
            </a:br>
            <a:r>
              <a:rPr lang="ro-RO" sz="2000" i="1" dirty="0"/>
              <a:t>"Omul inteligent este forţat să se îmbete pentru a putea petrece timp cu proştii." </a:t>
            </a:r>
            <a:r>
              <a:rPr lang="ro-RO" sz="2000" b="1" i="1" dirty="0"/>
              <a:t>ERNEST HEMINGWAY</a:t>
            </a:r>
            <a:endParaRPr lang="ro-RO" sz="2000" dirty="0"/>
          </a:p>
        </p:txBody>
      </p:sp>
      <p:sp>
        <p:nvSpPr>
          <p:cNvPr id="4" name="TextBox 3"/>
          <p:cNvSpPr txBox="1"/>
          <p:nvPr/>
        </p:nvSpPr>
        <p:spPr>
          <a:xfrm>
            <a:off x="2422004" y="6188299"/>
            <a:ext cx="7848872" cy="341632"/>
          </a:xfrm>
          <a:prstGeom prst="rect">
            <a:avLst/>
          </a:prstGeom>
          <a:noFill/>
        </p:spPr>
        <p:txBody>
          <a:bodyPr wrap="square" rtlCol="0">
            <a:spAutoFit/>
          </a:bodyPr>
          <a:lstStyle/>
          <a:p>
            <a:pPr>
              <a:lnSpc>
                <a:spcPct val="90000"/>
              </a:lnSpc>
            </a:pPr>
            <a:r>
              <a:rPr lang="ro-RO" b="1" dirty="0"/>
              <a:t>62% </a:t>
            </a:r>
            <a:r>
              <a:rPr lang="ro-RO" dirty="0"/>
              <a:t>din românii adulţi cu studii superioare consumă alcool frecvent</a:t>
            </a:r>
            <a:endParaRPr lang="ro-RO" dirty="0"/>
          </a:p>
        </p:txBody>
      </p:sp>
    </p:spTree>
    <p:extLst>
      <p:ext uri="{BB962C8B-B14F-4D97-AF65-F5344CB8AC3E}">
        <p14:creationId xmlns:p14="http://schemas.microsoft.com/office/powerpoint/2010/main" val="1576258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028" y="219907"/>
            <a:ext cx="6552728" cy="6552728"/>
          </a:xfrm>
          <a:prstGeom prst="rect">
            <a:avLst/>
          </a:prstGeom>
        </p:spPr>
      </p:pic>
      <p:sp>
        <p:nvSpPr>
          <p:cNvPr id="2" name="Content Placeholder 1"/>
          <p:cNvSpPr>
            <a:spLocks noGrp="1"/>
          </p:cNvSpPr>
          <p:nvPr>
            <p:ph idx="1"/>
          </p:nvPr>
        </p:nvSpPr>
        <p:spPr/>
        <p:txBody>
          <a:bodyPr>
            <a:normAutofit/>
          </a:bodyPr>
          <a:lstStyle/>
          <a:p>
            <a:r>
              <a:rPr lang="ro-RO" sz="1800" dirty="0"/>
              <a:t>Printre români, consumul de droguri </a:t>
            </a:r>
            <a:r>
              <a:rPr lang="ro-RO" sz="1800" dirty="0" smtClean="0"/>
              <a:t>debutează si de </a:t>
            </a:r>
            <a:r>
              <a:rPr lang="ro-RO" sz="1800" dirty="0"/>
              <a:t>la 14 ani sau chiar mai puţin. Tinerii români îşi cumpără droguri din discoteci, din cartierul unde locuiesc sau din împrejurimile </a:t>
            </a:r>
            <a:r>
              <a:rPr lang="ro-RO" sz="1800" dirty="0" smtClean="0"/>
              <a:t>şcolii.</a:t>
            </a:r>
          </a:p>
          <a:p>
            <a:r>
              <a:rPr lang="ro-RO" sz="1800" dirty="0" smtClean="0"/>
              <a:t>Heroina </a:t>
            </a:r>
            <a:r>
              <a:rPr lang="ro-RO" sz="1800" dirty="0"/>
              <a:t>este drogul din cauza căruia s-a solicitat de cele mai multe ori asistenţă medicală, în timp ce cannabisul este cel mai consumat halucinogen, potrivit Raportului Naţional privind Situaţia Drogurilor în România, 2010, realizat de Agenţia Naţională Antidrog</a:t>
            </a:r>
            <a:r>
              <a:rPr lang="ro-RO" sz="1800" dirty="0" smtClean="0"/>
              <a:t>.</a:t>
            </a:r>
          </a:p>
          <a:p>
            <a:r>
              <a:rPr lang="ro-RO" sz="1800" dirty="0" smtClean="0"/>
              <a:t>Prevenirea consumului de droguri : </a:t>
            </a:r>
            <a:r>
              <a:rPr lang="it-IT" sz="1800" b="1" dirty="0"/>
              <a:t>Reducerea cererii</a:t>
            </a:r>
            <a:r>
              <a:rPr lang="it-IT" sz="1800" dirty="0"/>
              <a:t> = se refera la dezvoltarea de competente individuale si sociale utile pentru dezvoltarea unei vieti fara o problematica legata de </a:t>
            </a:r>
            <a:r>
              <a:rPr lang="it-IT" sz="1800" dirty="0" smtClean="0"/>
              <a:t>droguri</a:t>
            </a:r>
            <a:r>
              <a:rPr lang="ro-RO" sz="1800" dirty="0" smtClean="0"/>
              <a:t> ; </a:t>
            </a:r>
            <a:r>
              <a:rPr lang="it-IT" sz="1800" b="1" dirty="0"/>
              <a:t>Reducerea riscurilor asociate consumului de droguri</a:t>
            </a:r>
            <a:r>
              <a:rPr lang="it-IT" sz="1800" dirty="0"/>
              <a:t> = prevenirea drogodependentei va fi orientata atat catre evitarea dependentei cat si a altor tulburari </a:t>
            </a:r>
            <a:r>
              <a:rPr lang="it-IT" sz="1800" dirty="0" smtClean="0"/>
              <a:t>asociate</a:t>
            </a:r>
            <a:r>
              <a:rPr lang="ro-RO" sz="1800" dirty="0" smtClean="0"/>
              <a:t> ; </a:t>
            </a:r>
            <a:r>
              <a:rPr lang="it-IT" sz="1800" b="1" dirty="0"/>
              <a:t>Reducerea ofertei de droguri si a promovarii drogurilor</a:t>
            </a:r>
            <a:r>
              <a:rPr lang="it-IT" sz="1800" dirty="0"/>
              <a:t> = scaderea disponibilitatii si accesului drogurilor pe piata de </a:t>
            </a:r>
            <a:r>
              <a:rPr lang="it-IT" sz="1800" dirty="0" smtClean="0"/>
              <a:t>consum</a:t>
            </a:r>
            <a:r>
              <a:rPr lang="ro-RO" sz="1800" dirty="0" smtClean="0"/>
              <a:t> .</a:t>
            </a:r>
            <a:endParaRPr lang="ro-RO" sz="1800" dirty="0"/>
          </a:p>
        </p:txBody>
      </p:sp>
      <p:sp>
        <p:nvSpPr>
          <p:cNvPr id="3" name="Title 2"/>
          <p:cNvSpPr>
            <a:spLocks noGrp="1"/>
          </p:cNvSpPr>
          <p:nvPr>
            <p:ph type="title"/>
          </p:nvPr>
        </p:nvSpPr>
        <p:spPr/>
        <p:txBody>
          <a:bodyPr>
            <a:normAutofit fontScale="90000"/>
          </a:bodyPr>
          <a:lstStyle/>
          <a:p>
            <a:r>
              <a:rPr lang="ro-RO" b="1" dirty="0">
                <a:solidFill>
                  <a:schemeClr val="tx1"/>
                </a:solidFill>
              </a:rPr>
              <a:t>Drogurile</a:t>
            </a:r>
            <a:r>
              <a:rPr lang="ro-RO" dirty="0"/>
              <a:t/>
            </a:r>
            <a:br>
              <a:rPr lang="ro-RO" dirty="0"/>
            </a:br>
            <a:r>
              <a:rPr lang="ro-RO" sz="2000" dirty="0"/>
              <a:t>"Ah, înţeapă-mă de 100 de ori şi-ţi voi mulţumi de 100 de ori, Sfântă Morfină" </a:t>
            </a:r>
            <a:r>
              <a:rPr lang="ro-RO" sz="2000" b="1" dirty="0"/>
              <a:t>JULES VERNE</a:t>
            </a:r>
          </a:p>
        </p:txBody>
      </p:sp>
      <p:sp>
        <p:nvSpPr>
          <p:cNvPr id="4" name="TextBox 3"/>
          <p:cNvSpPr txBox="1"/>
          <p:nvPr/>
        </p:nvSpPr>
        <p:spPr>
          <a:xfrm>
            <a:off x="549796" y="6440168"/>
            <a:ext cx="11557283" cy="341632"/>
          </a:xfrm>
          <a:prstGeom prst="rect">
            <a:avLst/>
          </a:prstGeom>
          <a:noFill/>
        </p:spPr>
        <p:txBody>
          <a:bodyPr wrap="square" rtlCol="0">
            <a:spAutoFit/>
          </a:bodyPr>
          <a:lstStyle/>
          <a:p>
            <a:pPr>
              <a:lnSpc>
                <a:spcPct val="90000"/>
              </a:lnSpc>
            </a:pPr>
            <a:r>
              <a:rPr lang="ro-RO" b="1" dirty="0"/>
              <a:t>aproximativ 30.000</a:t>
            </a:r>
            <a:r>
              <a:rPr lang="ro-RO" dirty="0"/>
              <a:t> de români sunt dependenţi de droguri; </a:t>
            </a:r>
            <a:r>
              <a:rPr lang="ro-RO" b="1" dirty="0"/>
              <a:t>17.000</a:t>
            </a:r>
            <a:r>
              <a:rPr lang="ro-RO" dirty="0"/>
              <a:t> dintre aceştia locuiesc în </a:t>
            </a:r>
            <a:r>
              <a:rPr lang="ro-RO" b="1" dirty="0"/>
              <a:t>Bucureşti</a:t>
            </a:r>
            <a:r>
              <a:rPr lang="ro-RO" dirty="0"/>
              <a:t>.</a:t>
            </a:r>
            <a:endParaRPr lang="ro-RO" dirty="0"/>
          </a:p>
        </p:txBody>
      </p:sp>
    </p:spTree>
    <p:extLst>
      <p:ext uri="{BB962C8B-B14F-4D97-AF65-F5344CB8AC3E}">
        <p14:creationId xmlns:p14="http://schemas.microsoft.com/office/powerpoint/2010/main" val="1449434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2147" y="3984933"/>
            <a:ext cx="2857500" cy="2857500"/>
          </a:xfrm>
          <a:prstGeom prst="rect">
            <a:avLst/>
          </a:prstGeom>
        </p:spPr>
      </p:pic>
      <p:sp>
        <p:nvSpPr>
          <p:cNvPr id="2" name="Content Placeholder 1"/>
          <p:cNvSpPr>
            <a:spLocks noGrp="1"/>
          </p:cNvSpPr>
          <p:nvPr>
            <p:ph idx="1"/>
          </p:nvPr>
        </p:nvSpPr>
        <p:spPr>
          <a:xfrm>
            <a:off x="1522414" y="1905000"/>
            <a:ext cx="9144000" cy="3036168"/>
          </a:xfrm>
        </p:spPr>
        <p:txBody>
          <a:bodyPr>
            <a:normAutofit/>
          </a:bodyPr>
          <a:lstStyle/>
          <a:p>
            <a:r>
              <a:rPr lang="ro-RO" sz="1800" dirty="0"/>
              <a:t>Pentru un dependent de jocurile de noroc, nu suma câştigată este importantă, ci câştigul ca simbol al faptului că a învins. Aşa se explică de ce un dependent de jocuri nu se opreşte atunci când câştigă bani, ci se interesează la ce altă masă ar putea să se aşeze ca să-şi dubleze suma</a:t>
            </a:r>
            <a:r>
              <a:rPr lang="ro-RO" sz="1800" dirty="0" smtClean="0"/>
              <a:t>.</a:t>
            </a:r>
          </a:p>
          <a:p>
            <a:r>
              <a:rPr lang="ro-RO" sz="1800" dirty="0"/>
              <a:t>„E vorba de risc şi de emoţia până se aşază bila la ruletă sau până arată dealerul cărţile. Se declanşează o cantitate de neurotransmiţători, printre care adrenalina, care măreşte capacitatea de acţiune a psihicului. Organismul se obişnuieşte să funcţioneze aşa. E foarte posibil să se ascundă, de fapt, un complex de timiditate", explică Augustin Cambosie, vicepreşedintele Federaţiei Române de Psihoterapie</a:t>
            </a:r>
            <a:r>
              <a:rPr lang="ro-RO" sz="1800" dirty="0" smtClean="0"/>
              <a:t>.</a:t>
            </a:r>
          </a:p>
          <a:p>
            <a:endParaRPr lang="ro-RO" sz="1800" dirty="0"/>
          </a:p>
        </p:txBody>
      </p:sp>
      <p:sp>
        <p:nvSpPr>
          <p:cNvPr id="3" name="Title 2"/>
          <p:cNvSpPr>
            <a:spLocks noGrp="1"/>
          </p:cNvSpPr>
          <p:nvPr>
            <p:ph type="title"/>
          </p:nvPr>
        </p:nvSpPr>
        <p:spPr/>
        <p:txBody>
          <a:bodyPr>
            <a:normAutofit fontScale="90000"/>
          </a:bodyPr>
          <a:lstStyle/>
          <a:p>
            <a:r>
              <a:rPr lang="ro-RO" b="1" dirty="0">
                <a:solidFill>
                  <a:schemeClr val="tx1"/>
                </a:solidFill>
              </a:rPr>
              <a:t>Jocurile de noroc</a:t>
            </a:r>
            <a:r>
              <a:rPr lang="ro-RO" dirty="0"/>
              <a:t/>
            </a:r>
            <a:br>
              <a:rPr lang="ro-RO" dirty="0"/>
            </a:br>
            <a:r>
              <a:rPr lang="ro-RO" sz="2000" dirty="0"/>
              <a:t>"Într-un pariu există două mari plăceri: aceea de a câştiga şi aceea de a pierde."  </a:t>
            </a:r>
            <a:r>
              <a:rPr lang="ro-RO" sz="2000" b="1" dirty="0"/>
              <a:t>PROVERB FRANCEZ</a:t>
            </a:r>
          </a:p>
        </p:txBody>
      </p:sp>
      <p:sp>
        <p:nvSpPr>
          <p:cNvPr id="4" name="TextBox 3"/>
          <p:cNvSpPr txBox="1"/>
          <p:nvPr/>
        </p:nvSpPr>
        <p:spPr>
          <a:xfrm>
            <a:off x="1737929" y="5006003"/>
            <a:ext cx="8712968" cy="1338828"/>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ro-RO" b="1" dirty="0"/>
              <a:t>500 milioane de euro </a:t>
            </a:r>
            <a:r>
              <a:rPr lang="ro-RO" dirty="0"/>
              <a:t>este suma jucată de români la jocurile de noroc </a:t>
            </a:r>
            <a:r>
              <a:rPr lang="ro-RO" dirty="0" smtClean="0"/>
              <a:t>online</a:t>
            </a:r>
          </a:p>
          <a:p>
            <a:pPr marL="285750" indent="-285750">
              <a:lnSpc>
                <a:spcPct val="90000"/>
              </a:lnSpc>
              <a:buFont typeface="Arial" panose="020B0604020202020204" pitchFamily="34" charset="0"/>
              <a:buChar char="•"/>
            </a:pPr>
            <a:r>
              <a:rPr lang="ro-RO" b="1" dirty="0"/>
              <a:t>aproximativ 80% </a:t>
            </a:r>
            <a:r>
              <a:rPr lang="ro-RO" dirty="0"/>
              <a:t>din populaţia adultă a României a jucat cel puţin o dată un joc de noroc</a:t>
            </a:r>
            <a:r>
              <a:rPr lang="ro-RO" dirty="0" smtClean="0"/>
              <a:t>.</a:t>
            </a:r>
          </a:p>
          <a:p>
            <a:pPr marL="285750" indent="-285750">
              <a:lnSpc>
                <a:spcPct val="90000"/>
              </a:lnSpc>
              <a:buFont typeface="Arial" panose="020B0604020202020204" pitchFamily="34" charset="0"/>
              <a:buChar char="•"/>
            </a:pPr>
            <a:r>
              <a:rPr lang="ro-RO" b="1" dirty="0"/>
              <a:t>unu din zece </a:t>
            </a:r>
            <a:r>
              <a:rPr lang="ro-RO" dirty="0"/>
              <a:t>jucători ajunge dependent</a:t>
            </a:r>
            <a:endParaRPr lang="ro-RO" dirty="0"/>
          </a:p>
        </p:txBody>
      </p:sp>
    </p:spTree>
    <p:extLst>
      <p:ext uri="{BB962C8B-B14F-4D97-AF65-F5344CB8AC3E}">
        <p14:creationId xmlns:p14="http://schemas.microsoft.com/office/powerpoint/2010/main" val="3314987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miley Face 3"/>
          <p:cNvSpPr/>
          <p:nvPr/>
        </p:nvSpPr>
        <p:spPr>
          <a:xfrm rot="890939">
            <a:off x="8546871" y="3586048"/>
            <a:ext cx="3312368" cy="3076029"/>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solidFill>
                <a:schemeClr val="tx1"/>
              </a:solidFill>
            </a:endParaRPr>
          </a:p>
        </p:txBody>
      </p:sp>
      <p:sp>
        <p:nvSpPr>
          <p:cNvPr id="2" name="Content Placeholder 1"/>
          <p:cNvSpPr>
            <a:spLocks noGrp="1"/>
          </p:cNvSpPr>
          <p:nvPr>
            <p:ph idx="1"/>
          </p:nvPr>
        </p:nvSpPr>
        <p:spPr/>
        <p:txBody>
          <a:bodyPr/>
          <a:lstStyle/>
          <a:p>
            <a:r>
              <a:rPr lang="ro-RO" dirty="0">
                <a:hlinkClick r:id="rId2"/>
              </a:rPr>
              <a:t>https://</a:t>
            </a:r>
            <a:r>
              <a:rPr lang="ro-RO" dirty="0" smtClean="0">
                <a:hlinkClick r:id="rId2"/>
              </a:rPr>
              <a:t>ro.wikipedia.org/wiki/Viciu</a:t>
            </a:r>
            <a:endParaRPr lang="ro-RO" dirty="0" smtClean="0"/>
          </a:p>
          <a:p>
            <a:r>
              <a:rPr lang="ro-RO" dirty="0">
                <a:hlinkClick r:id="rId3"/>
              </a:rPr>
              <a:t>http://</a:t>
            </a:r>
            <a:r>
              <a:rPr lang="ro-RO" dirty="0" smtClean="0">
                <a:hlinkClick r:id="rId3"/>
              </a:rPr>
              <a:t>romanialibera.ro/stil-de-viata/familie/viciile-care-ne-distrug-sanatatea-219338</a:t>
            </a:r>
            <a:endParaRPr lang="ro-RO" dirty="0" smtClean="0"/>
          </a:p>
          <a:p>
            <a:r>
              <a:rPr lang="ro-RO" dirty="0">
                <a:hlinkClick r:id="rId4"/>
              </a:rPr>
              <a:t>http://</a:t>
            </a:r>
            <a:r>
              <a:rPr lang="ro-RO" dirty="0" smtClean="0">
                <a:hlinkClick r:id="rId4"/>
              </a:rPr>
              <a:t>www.aspectediplomatice.ro/index.php?option=com_content&amp;view=article&amp;id=3501:patologii-care-ne-pot-distruge-viaa-dependena-de-jocurile-de-noroc&amp;catid=30:the-community&amp;Itemid=123</a:t>
            </a:r>
            <a:endParaRPr lang="ro-RO" dirty="0" smtClean="0"/>
          </a:p>
          <a:p>
            <a:r>
              <a:rPr lang="ro-RO" dirty="0">
                <a:hlinkClick r:id="rId5"/>
              </a:rPr>
              <a:t>https://blogulimaginesibrand.wordpress.com/2012/04/02/prefer-un-viciu-interesant-decat-o-virtute-plictisitoare</a:t>
            </a:r>
            <a:r>
              <a:rPr lang="ro-RO" dirty="0" smtClean="0">
                <a:hlinkClick r:id="rId5"/>
              </a:rPr>
              <a:t>/</a:t>
            </a:r>
            <a:r>
              <a:rPr lang="ro-RO" dirty="0" smtClean="0"/>
              <a:t> </a:t>
            </a:r>
          </a:p>
        </p:txBody>
      </p:sp>
      <p:sp>
        <p:nvSpPr>
          <p:cNvPr id="3" name="Title 2"/>
          <p:cNvSpPr>
            <a:spLocks noGrp="1"/>
          </p:cNvSpPr>
          <p:nvPr>
            <p:ph type="title"/>
          </p:nvPr>
        </p:nvSpPr>
        <p:spPr/>
        <p:txBody>
          <a:bodyPr/>
          <a:lstStyle/>
          <a:p>
            <a:r>
              <a:rPr lang="ro-RO" dirty="0" smtClean="0"/>
              <a:t>Surse de inspiratie</a:t>
            </a:r>
            <a:endParaRPr lang="ro-RO" dirty="0"/>
          </a:p>
        </p:txBody>
      </p:sp>
    </p:spTree>
    <p:extLst>
      <p:ext uri="{BB962C8B-B14F-4D97-AF65-F5344CB8AC3E}">
        <p14:creationId xmlns:p14="http://schemas.microsoft.com/office/powerpoint/2010/main" val="638563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789</Words>
  <Application>Microsoft Office PowerPoint</Application>
  <PresentationFormat>Custom</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Student presentation</vt:lpstr>
      <vt:lpstr>Viciile</vt:lpstr>
      <vt:lpstr>Fumatul E uşor să te laşi de fumat. Am făcut-o de sute de ori." MARK TWAIN </vt:lpstr>
      <vt:lpstr>Alcoolul "Omul inteligent este forţat să se îmbete pentru a putea petrece timp cu proştii." ERNEST HEMINGWAY</vt:lpstr>
      <vt:lpstr>Drogurile "Ah, înţeapă-mă de 100 de ori şi-ţi voi mulţumi de 100 de ori, Sfântă Morfină" JULES VERNE</vt:lpstr>
      <vt:lpstr>Jocurile de noroc "Într-un pariu există două mari plăceri: aceea de a câştiga şi aceea de a pierde."  PROVERB FRANCEZ</vt:lpstr>
      <vt:lpstr>Surse de inspiratie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2017-05-29T17:23:08Z</dcterms:created>
  <dcterms:modified xsi:type="dcterms:W3CDTF">2017-05-29T18:18:36Z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