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4" r:id="rId3"/>
    <p:sldId id="265" r:id="rId4"/>
    <p:sldId id="266" r:id="rId5"/>
    <p:sldId id="268" r:id="rId6"/>
    <p:sldId id="267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3F7D8B9-74CF-4EBA-B41F-0BA870567D42}">
          <p14:sldIdLst>
            <p14:sldId id="256"/>
            <p14:sldId id="264"/>
            <p14:sldId id="265"/>
            <p14:sldId id="266"/>
            <p14:sldId id="268"/>
            <p14:sldId id="267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-1074" y="-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D4DFA57-0A6A-48B5-97F6-D39C43AB1848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CED02A5-F98D-466D-B668-8C06ACDE8A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7582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FA57-0A6A-48B5-97F6-D39C43AB1848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02A5-F98D-466D-B668-8C06ACDE8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2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FA57-0A6A-48B5-97F6-D39C43AB1848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02A5-F98D-466D-B668-8C06ACDE8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9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FA57-0A6A-48B5-97F6-D39C43AB1848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02A5-F98D-466D-B668-8C06ACDE8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8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FA57-0A6A-48B5-97F6-D39C43AB1848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02A5-F98D-466D-B668-8C06ACDE8A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379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FA57-0A6A-48B5-97F6-D39C43AB1848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02A5-F98D-466D-B668-8C06ACDE8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FA57-0A6A-48B5-97F6-D39C43AB1848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02A5-F98D-466D-B668-8C06ACDE8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0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FA57-0A6A-48B5-97F6-D39C43AB1848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02A5-F98D-466D-B668-8C06ACDE8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FA57-0A6A-48B5-97F6-D39C43AB1848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02A5-F98D-466D-B668-8C06ACDE8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7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FA57-0A6A-48B5-97F6-D39C43AB1848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02A5-F98D-466D-B668-8C06ACDE8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73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FA57-0A6A-48B5-97F6-D39C43AB1848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02A5-F98D-466D-B668-8C06ACDE8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0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D4DFA57-0A6A-48B5-97F6-D39C43AB1848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CED02A5-F98D-466D-B668-8C06ACDE8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4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9822" y="439837"/>
            <a:ext cx="9566546" cy="2290254"/>
          </a:xfrm>
        </p:spPr>
        <p:txBody>
          <a:bodyPr>
            <a:normAutofit/>
          </a:bodyPr>
          <a:lstStyle/>
          <a:p>
            <a:pPr algn="ctr"/>
            <a:r>
              <a:rPr lang="ro-RO" sz="54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Efectele nocive ale </a:t>
            </a:r>
            <a:r>
              <a:rPr lang="ro-RO" sz="54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drogurilor asupra organismului</a:t>
            </a:r>
            <a:endParaRPr lang="en-US" sz="5400" b="1" dirty="0">
              <a:solidFill>
                <a:schemeClr val="tx1">
                  <a:lumMod val="20000"/>
                  <a:lumOff val="80000"/>
                </a:schemeClr>
              </a:solidFill>
              <a:latin typeface="Ubuntu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37" r="1552"/>
          <a:stretch/>
        </p:blipFill>
        <p:spPr>
          <a:xfrm>
            <a:off x="7956906" y="3052711"/>
            <a:ext cx="2842474" cy="287718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00404" y="6107848"/>
            <a:ext cx="5508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40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o-RO" sz="240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Simbol convențional </a:t>
            </a:r>
            <a:r>
              <a:rPr lang="ro-RO" sz="240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interzicere)</a:t>
            </a:r>
            <a:endParaRPr lang="en-US" sz="2400" dirty="0">
              <a:solidFill>
                <a:schemeClr val="tx1">
                  <a:lumMod val="20000"/>
                  <a:lumOff val="80000"/>
                </a:schemeClr>
              </a:solidFill>
              <a:latin typeface="Ubuntu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4496" y="4298678"/>
            <a:ext cx="54283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Proiect</a:t>
            </a: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realizat</a:t>
            </a: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de</a:t>
            </a:r>
            <a:r>
              <a:rPr lang="en-US" sz="2000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:</a:t>
            </a: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Leonard H</a:t>
            </a:r>
            <a:r>
              <a:rPr lang="ro-RO" sz="200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îngănescu</a:t>
            </a:r>
          </a:p>
          <a:p>
            <a:endParaRPr lang="en-US" sz="2000" dirty="0" smtClean="0">
              <a:solidFill>
                <a:schemeClr val="tx1">
                  <a:lumMod val="20000"/>
                  <a:lumOff val="80000"/>
                </a:schemeClr>
              </a:solidFill>
              <a:latin typeface="Ubuntu" pitchFamily="34" charset="0"/>
            </a:endParaRPr>
          </a:p>
          <a:p>
            <a:r>
              <a:rPr lang="en-US" sz="2000" dirty="0" err="1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Clasa</a:t>
            </a: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a X-a D</a:t>
            </a:r>
          </a:p>
          <a:p>
            <a:endParaRPr lang="ro-RO" sz="2000" dirty="0" smtClean="0">
              <a:solidFill>
                <a:schemeClr val="tx1">
                  <a:lumMod val="20000"/>
                  <a:lumOff val="80000"/>
                </a:schemeClr>
              </a:solidFill>
              <a:latin typeface="Ubuntu" pitchFamily="34" charset="0"/>
            </a:endParaRPr>
          </a:p>
          <a:p>
            <a:r>
              <a:rPr lang="ro-RO" sz="200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Îndrumător</a:t>
            </a: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: Claudia C</a:t>
            </a:r>
            <a:r>
              <a:rPr lang="ro-RO" sz="200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ărăușu</a:t>
            </a:r>
            <a:endParaRPr lang="ro-RO" sz="2000" dirty="0">
              <a:solidFill>
                <a:schemeClr val="tx1">
                  <a:lumMod val="20000"/>
                  <a:lumOff val="80000"/>
                </a:schemeClr>
              </a:solidFill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5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2" y="539312"/>
            <a:ext cx="3767327" cy="834072"/>
          </a:xfrm>
        </p:spPr>
        <p:txBody>
          <a:bodyPr>
            <a:normAutofit/>
          </a:bodyPr>
          <a:lstStyle/>
          <a:p>
            <a:r>
              <a:rPr lang="ro-RO" sz="5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Drogurile</a:t>
            </a:r>
            <a:endParaRPr lang="en-US" sz="5400" b="1" dirty="0">
              <a:solidFill>
                <a:schemeClr val="tx2">
                  <a:lumMod val="20000"/>
                  <a:lumOff val="8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494" y="1723946"/>
            <a:ext cx="748799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o-RO" sz="2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	Substanţe </a:t>
            </a:r>
            <a:r>
              <a:rPr lang="ro-RO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naturale sau sintetice care introduse în organism îi modifică funcţionarea, modifică imaginea asupra propriei persoane şi asupra realităţii înconjurătoare. </a:t>
            </a:r>
            <a:r>
              <a:rPr lang="ro-RO" sz="2000" dirty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Folosirea repetată </a:t>
            </a:r>
            <a:r>
              <a:rPr lang="ro-RO" sz="2000" dirty="0" err="1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crează</a:t>
            </a:r>
            <a:r>
              <a:rPr lang="ro-RO" sz="2000" dirty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sz="2000" dirty="0" err="1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dependenţă</a:t>
            </a:r>
            <a:r>
              <a:rPr lang="ro-RO" sz="2000" dirty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fizică ori psihică </a:t>
            </a:r>
            <a:r>
              <a:rPr lang="ro-RO" sz="20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şi</a:t>
            </a:r>
            <a:r>
              <a:rPr lang="ro-RO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tulburări grave ale </a:t>
            </a:r>
            <a:r>
              <a:rPr lang="ro-RO" sz="20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activităţii</a:t>
            </a:r>
            <a:r>
              <a:rPr lang="ro-RO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mentale </a:t>
            </a:r>
            <a:r>
              <a:rPr lang="ro-RO" sz="20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şi</a:t>
            </a:r>
            <a:r>
              <a:rPr lang="ro-RO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ale comportamentului.</a:t>
            </a:r>
          </a:p>
          <a:p>
            <a:pPr marL="0" indent="0">
              <a:buNone/>
            </a:pPr>
            <a:r>
              <a:rPr lang="ro-RO" sz="2000" b="1" dirty="0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	Dependența </a:t>
            </a:r>
            <a:r>
              <a:rPr lang="ro-RO" sz="2000" b="1" dirty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droguri este momentul </a:t>
            </a:r>
            <a:r>
              <a:rPr lang="ro-RO" sz="2000" b="1" dirty="0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când </a:t>
            </a:r>
            <a:r>
              <a:rPr lang="ro-RO" sz="2000" b="1" dirty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simte puternic senzaţia de a continua utilizarea drogului, ignorând ceea ce se întîmplă la nivel fizic, psihologic şi social.</a:t>
            </a:r>
          </a:p>
          <a:p>
            <a:pPr marL="0" indent="0">
              <a:buNone/>
            </a:pPr>
            <a:r>
              <a:rPr lang="ro-RO" sz="2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	Intoxiacația </a:t>
            </a:r>
            <a:r>
              <a:rPr lang="ro-RO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acută este o urgenţă medicală, datorită nivelului ridicat al drogului în sânge, care afectează creierul şi celelalte organe, şi poate provoca </a:t>
            </a:r>
            <a:r>
              <a:rPr lang="ro-RO" sz="2000" dirty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pierderea cunoştinţei, scăderea tensiunii arteriale şi a temperaturii corpului, comă, oprirea respiraţiei sau deces</a:t>
            </a:r>
            <a:r>
              <a:rPr lang="ro-RO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sz="2000" dirty="0">
              <a:latin typeface="Ubuntu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484" y="4320532"/>
            <a:ext cx="3130744" cy="18753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484" y="930946"/>
            <a:ext cx="3116097" cy="175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8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408" y="756744"/>
            <a:ext cx="7757078" cy="566310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o-RO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	Drogurile </a:t>
            </a:r>
            <a:r>
              <a:rPr lang="ro-RO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împart d</a:t>
            </a:r>
            <a:r>
              <a:rPr lang="en-US" sz="24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upă</a:t>
            </a:r>
            <a:r>
              <a:rPr lang="en-US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efectul</a:t>
            </a: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produs</a:t>
            </a: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asupra</a:t>
            </a: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creierului</a:t>
            </a:r>
            <a:r>
              <a:rPr lang="ro-RO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halucinogene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ro-RO" sz="2400" b="1" dirty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deprimante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stimulante</a:t>
            </a:r>
            <a:r>
              <a:rPr lang="ro-RO" sz="2400" b="1" dirty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o-RO" sz="2400" b="1" dirty="0" smtClean="0">
              <a:solidFill>
                <a:schemeClr val="accent3">
                  <a:lumMod val="75000"/>
                </a:schemeClr>
              </a:solidFill>
              <a:latin typeface="Ubuntu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ro-RO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pPr marL="0" indent="0">
              <a:buNone/>
            </a:pPr>
            <a:r>
              <a:rPr lang="ro-RO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După</a:t>
            </a:r>
            <a:r>
              <a:rPr lang="en-US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originea</a:t>
            </a: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produsului</a:t>
            </a:r>
            <a:r>
              <a:rPr lang="ro-RO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o-RO" sz="2400" b="1" dirty="0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naturale, sintetice </a:t>
            </a:r>
            <a:r>
              <a:rPr lang="ro-RO" sz="2400" b="1" dirty="0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o-RO" sz="2400" b="1" dirty="0" smtClean="0">
              <a:solidFill>
                <a:schemeClr val="accent3">
                  <a:lumMod val="75000"/>
                </a:schemeClr>
              </a:solidFill>
              <a:latin typeface="Ubuntu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o-RO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	Cele </a:t>
            </a:r>
            <a:r>
              <a:rPr lang="ro-RO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 folosite droguri în lume </a:t>
            </a:r>
            <a:r>
              <a:rPr lang="ro-RO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sunt:</a:t>
            </a:r>
            <a:r>
              <a:rPr lang="ro-RO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sz="2400" b="1" dirty="0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mfetamină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ro-RO" sz="2400" b="1" dirty="0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metamfetamină,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cocaină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opiu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morfină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heroină</a:t>
            </a:r>
            <a:r>
              <a:rPr lang="ro-RO" sz="2400" b="1" dirty="0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cstas</a:t>
            </a:r>
            <a:r>
              <a:rPr lang="ro-RO" sz="2400" b="1" dirty="0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y,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LSD,</a:t>
            </a:r>
            <a:r>
              <a:rPr lang="ro-RO" sz="2400" b="1" dirty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sz="2400" b="1" dirty="0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spice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mescalină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DMT</a:t>
            </a:r>
            <a:r>
              <a:rPr lang="ro-RO" sz="2400" b="1" dirty="0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eter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endParaRPr lang="ro-RO" sz="2400" b="1" dirty="0" smtClean="0">
              <a:solidFill>
                <a:schemeClr val="accent3">
                  <a:lumMod val="75000"/>
                </a:schemeClr>
              </a:solidFill>
              <a:latin typeface="Ubuntu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cloroform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metadonă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ro-RO" sz="2400" b="1" dirty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sz="2400" b="1" dirty="0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lorpromazină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theobromină</a:t>
            </a:r>
            <a:r>
              <a:rPr lang="ro-RO" sz="2400" b="1" dirty="0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o-RO" sz="2400" b="1" dirty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ro-RO" sz="2400" b="1" dirty="0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lcool,  tutun .</a:t>
            </a:r>
            <a:endParaRPr lang="en-US" sz="2400" b="1" dirty="0">
              <a:solidFill>
                <a:schemeClr val="accent3">
                  <a:lumMod val="75000"/>
                </a:schemeClr>
              </a:solidFill>
              <a:latin typeface="Ubuntu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20000"/>
                  <a:lumOff val="80000"/>
                </a:schemeClr>
              </a:solidFill>
              <a:latin typeface="Ubuntu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486" y="2963418"/>
            <a:ext cx="3200400" cy="34564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486" y="310869"/>
            <a:ext cx="32004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0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868" y="283780"/>
            <a:ext cx="9619826" cy="5513387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ro-RO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Oamenii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folosesc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droguri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pentru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a-</a:t>
            </a:r>
            <a:r>
              <a:rPr lang="ro-RO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ș</a:t>
            </a:r>
            <a:r>
              <a:rPr lang="en-US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schimba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ro-RO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â</a:t>
            </a:r>
            <a:r>
              <a:rPr lang="en-US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ndirea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comportamentul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ș</a:t>
            </a:r>
            <a:r>
              <a:rPr lang="en-US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</a:t>
            </a:r>
            <a:r>
              <a:rPr lang="ro-RO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ț</a:t>
            </a:r>
            <a:r>
              <a:rPr lang="en-US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urile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Aceste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feluri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substan</a:t>
            </a:r>
            <a:r>
              <a:rPr lang="ro-RO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ț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e 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numesc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psihoactive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ș</a:t>
            </a:r>
            <a:r>
              <a:rPr lang="en-US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alcoolul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ș</a:t>
            </a:r>
            <a:r>
              <a:rPr lang="en-US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tutunul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la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fel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ș</a:t>
            </a:r>
            <a:r>
              <a:rPr lang="en-US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drogurile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naturale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ș</a:t>
            </a:r>
            <a:r>
              <a:rPr lang="en-US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produse</a:t>
            </a:r>
            <a:r>
              <a:rPr lang="ro-RO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sintetice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o-RO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Î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trecut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majoritatea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drogurilor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folosite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erau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produse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din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plante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naturale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ro-RO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ș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ca tufa de coca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pentru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cocain</a:t>
            </a:r>
            <a:r>
              <a:rPr lang="ro-RO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ă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opiu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mac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pentru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heroin</a:t>
            </a:r>
            <a:r>
              <a:rPr lang="ro-RO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ă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si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cannabis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pentru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ha</a:t>
            </a:r>
            <a:r>
              <a:rPr lang="ro-RO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ș</a:t>
            </a:r>
            <a:r>
              <a:rPr lang="en-US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ro-RO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ș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si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marijuana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o-RO" b="1" dirty="0" smtClean="0">
              <a:solidFill>
                <a:schemeClr val="tx2">
                  <a:lumMod val="20000"/>
                  <a:lumOff val="80000"/>
                </a:schemeClr>
              </a:solidFill>
              <a:latin typeface="Ubuntu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ro-RO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Prevalen</a:t>
            </a:r>
            <a:r>
              <a:rPr lang="ro-RO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ț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abuzului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diferitor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droguri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variaza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î</a:t>
            </a:r>
            <a:r>
              <a:rPr lang="en-US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ntre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regiuni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ș</a:t>
            </a:r>
            <a:r>
              <a:rPr lang="en-US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chiar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î</a:t>
            </a:r>
            <a:r>
              <a:rPr lang="en-US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ntre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ț</a:t>
            </a:r>
            <a:r>
              <a:rPr lang="ro-RO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ă</a:t>
            </a:r>
            <a:r>
              <a:rPr lang="en-US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ri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î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ro-RO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î</a:t>
            </a:r>
            <a:r>
              <a:rPr lang="en-US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ntreaga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lume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</a:t>
            </a:r>
            <a:r>
              <a:rPr lang="ro-RO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ă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rile </a:t>
            </a:r>
            <a:r>
              <a:rPr lang="ro-RO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ndic</a:t>
            </a:r>
            <a:r>
              <a:rPr lang="ro-RO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ă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c</a:t>
            </a:r>
            <a:r>
              <a:rPr lang="ro-RO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ă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drogul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numit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</a:t>
            </a:r>
            <a:r>
              <a:rPr lang="ro-RO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abis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este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cel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abuzat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drog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î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toate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ro-RO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ărț</a:t>
            </a:r>
            <a:r>
              <a:rPr lang="en-US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ile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lumii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pe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care </a:t>
            </a:r>
            <a:r>
              <a:rPr lang="ro-RO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îl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consum</a:t>
            </a:r>
            <a:r>
              <a:rPr lang="ro-RO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ă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estimativ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141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milioane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oameni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2.4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procente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din </a:t>
            </a:r>
            <a:r>
              <a:rPr lang="en-US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popula</a:t>
            </a:r>
            <a:r>
              <a:rPr lang="ro-RO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ț</a:t>
            </a:r>
            <a:r>
              <a:rPr lang="en-US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ia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globului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</a:t>
            </a:r>
            <a:r>
              <a:rPr lang="ro-RO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Î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 particular, un </a:t>
            </a:r>
            <a:r>
              <a:rPr lang="en-US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</a:t>
            </a:r>
            <a:r>
              <a:rPr lang="ro-RO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ă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r 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mare de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oameni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tineri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experimenteaz</a:t>
            </a:r>
            <a:r>
              <a:rPr lang="ro-RO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ă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cu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canabis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o-RO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î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unele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ț</a:t>
            </a:r>
            <a:r>
              <a:rPr lang="ro-RO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ă</a:t>
            </a:r>
            <a:r>
              <a:rPr lang="en-US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ri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at</a:t>
            </a:r>
            <a:r>
              <a:rPr lang="ro-RO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â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t 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37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procente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din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copiii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ro-RO" b="1" dirty="0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ș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coal</a:t>
            </a:r>
            <a:r>
              <a:rPr lang="ro-RO" b="1" dirty="0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ă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b="1" dirty="0" err="1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ș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adul</a:t>
            </a:r>
            <a:r>
              <a:rPr lang="ro-RO" b="1" dirty="0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ț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ii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tineri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au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folosit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drogul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</a:t>
            </a:r>
            <a:r>
              <a:rPr lang="en-US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</a:t>
            </a:r>
            <a:r>
              <a:rPr lang="ro-RO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ă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î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ultimul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</a:t>
            </a:r>
            <a:r>
              <a:rPr lang="ro-RO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ș</a:t>
            </a:r>
            <a:r>
              <a:rPr lang="en-US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10-25% o data </a:t>
            </a:r>
            <a:r>
              <a:rPr lang="ro-RO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î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ultima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lun</a:t>
            </a:r>
            <a:r>
              <a:rPr lang="ro-RO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ă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o-RO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Î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general,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abuzul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cannabis 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spore</a:t>
            </a:r>
            <a:r>
              <a:rPr lang="ro-RO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ș</a:t>
            </a:r>
            <a:r>
              <a:rPr lang="en-US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te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î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multe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ță</a:t>
            </a:r>
            <a:r>
              <a:rPr lang="en-US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ri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stabiliz</a:t>
            </a:r>
            <a:r>
              <a:rPr lang="ro-RO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â</a:t>
            </a:r>
            <a:r>
              <a:rPr lang="en-US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ndu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-se </a:t>
            </a:r>
            <a:r>
              <a:rPr lang="ro-RO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î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ro-RO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ț</a:t>
            </a:r>
            <a:r>
              <a:rPr lang="ro-RO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ă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rile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atins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nivel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î</a:t>
            </a:r>
            <a:r>
              <a:rPr lang="en-US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nalt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61" y="4314324"/>
            <a:ext cx="3967175" cy="23074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374" y="4418482"/>
            <a:ext cx="3792320" cy="227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5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79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44714" y="-662781"/>
            <a:ext cx="9692640" cy="1325562"/>
          </a:xfrm>
        </p:spPr>
        <p:txBody>
          <a:bodyPr/>
          <a:lstStyle/>
          <a:p>
            <a:r>
              <a:rPr lang="ro-RO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Piața Drogurilor în Europa: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07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601580"/>
            <a:ext cx="8595360" cy="557855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o-RO" sz="2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 </a:t>
            </a:r>
            <a:r>
              <a:rPr lang="en-US" sz="20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falsa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denumire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“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etnobotanice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se </a:t>
            </a:r>
            <a:r>
              <a:rPr lang="en-US" sz="20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comercializează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diferite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substanţe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0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provenienţă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vegetală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chimică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şi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combinaţii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ale </a:t>
            </a:r>
            <a:r>
              <a:rPr lang="en-US" sz="20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acestora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fiind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în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fapt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unele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dintre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cele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toxice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produse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cunoscute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până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acum</a:t>
            </a: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o-RO" sz="2000" dirty="0" smtClean="0">
              <a:solidFill>
                <a:schemeClr val="tx2">
                  <a:lumMod val="20000"/>
                  <a:lumOff val="80000"/>
                </a:schemeClr>
              </a:solidFill>
              <a:latin typeface="Ubuntu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o-RO" sz="2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Aceste</a:t>
            </a: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0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substanţe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determină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grave </a:t>
            </a:r>
            <a:r>
              <a:rPr lang="en-US" sz="20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consecinţe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asupra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stării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0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sănătate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sz="20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utilizatorilor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datorită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potenţialului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rapid de a produce </a:t>
            </a:r>
            <a:r>
              <a:rPr lang="en-US" sz="20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dependenţă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şi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sz="20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afectării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funcţiilor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normale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sz="20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tuturor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organelor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şi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sistemelor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corpului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uman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în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special </a:t>
            </a:r>
            <a:r>
              <a:rPr lang="en-US" sz="20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gravele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tulburări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aduse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funcţiilor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sistemului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nervos</a:t>
            </a: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o-RO" sz="2000" b="1" dirty="0" smtClean="0">
              <a:solidFill>
                <a:schemeClr val="tx2">
                  <a:lumMod val="20000"/>
                  <a:lumOff val="80000"/>
                </a:schemeClr>
              </a:solidFill>
              <a:latin typeface="Ubuntu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o-RO" sz="2000" b="1" dirty="0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b="1" dirty="0" err="1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Depresia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anxietatea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b="1" dirty="0" err="1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stresul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timiditatea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b="1" dirty="0" err="1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tulbur</a:t>
            </a:r>
            <a:r>
              <a:rPr lang="ro-RO" sz="2000" b="1" dirty="0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ă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rile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personalitate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o-RO" sz="2000" b="1" dirty="0" err="1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î</a:t>
            </a:r>
            <a:r>
              <a:rPr lang="en-US" sz="2000" b="1" dirty="0" err="1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ncrederea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scazut</a:t>
            </a:r>
            <a:r>
              <a:rPr lang="ro-RO" sz="2000" b="1" dirty="0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ă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sz="2000" b="1" dirty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î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sine, </a:t>
            </a:r>
            <a:r>
              <a:rPr lang="en-US" sz="2000" b="1" dirty="0" err="1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decep</a:t>
            </a:r>
            <a:r>
              <a:rPr lang="ro-RO" sz="2000" b="1" dirty="0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ț</a:t>
            </a:r>
            <a:r>
              <a:rPr lang="en-US" sz="2000" b="1" dirty="0" err="1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iile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b="1" dirty="0" err="1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frustr</a:t>
            </a:r>
            <a:r>
              <a:rPr lang="ro-RO" sz="2000" b="1" dirty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ă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rile </a:t>
            </a:r>
            <a:r>
              <a:rPr lang="ro-RO" sz="2000" b="1" dirty="0" err="1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ș</a:t>
            </a:r>
            <a:r>
              <a:rPr lang="en-US" sz="2000" b="1" dirty="0" err="1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dezam</a:t>
            </a:r>
            <a:r>
              <a:rPr lang="ro-RO" sz="2000" b="1" dirty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ă</a:t>
            </a:r>
            <a:r>
              <a:rPr lang="en-US" sz="2000" b="1" dirty="0" err="1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girile</a:t>
            </a:r>
            <a:r>
              <a:rPr lang="en-US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sz="20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îș</a:t>
            </a:r>
            <a:r>
              <a:rPr lang="en-US" sz="20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pot </a:t>
            </a:r>
            <a:r>
              <a:rPr lang="en-US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ro-RO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ă</a:t>
            </a:r>
            <a:r>
              <a:rPr lang="en-US" sz="20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si</a:t>
            </a:r>
            <a:r>
              <a:rPr lang="en-US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rezolvare</a:t>
            </a:r>
            <a:r>
              <a:rPr lang="ro-RO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ro-RO" sz="2000" b="1" dirty="0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ă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ro-RO" sz="2000" b="1" dirty="0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ă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sz="2000" b="1" dirty="0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ț</a:t>
            </a:r>
            <a:r>
              <a:rPr lang="en-US" sz="2000" b="1" dirty="0" err="1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ig</a:t>
            </a:r>
            <a:r>
              <a:rPr lang="ro-RO" sz="2000" b="1" dirty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ă</a:t>
            </a:r>
            <a:r>
              <a:rPr lang="en-US" sz="2000" b="1" dirty="0" err="1" smtClean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ri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alcool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alte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droguri</a:t>
            </a:r>
            <a:r>
              <a:rPr 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Putem</a:t>
            </a:r>
            <a:r>
              <a:rPr 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ro-RO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ă</a:t>
            </a:r>
            <a:r>
              <a:rPr lang="en-US" sz="20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si</a:t>
            </a:r>
            <a:r>
              <a:rPr lang="en-US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î</a:t>
            </a:r>
            <a:r>
              <a:rPr lang="en-US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n ad</a:t>
            </a:r>
            <a:r>
              <a:rPr lang="ro-RO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â</a:t>
            </a:r>
            <a:r>
              <a:rPr lang="en-US" sz="20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ncul</a:t>
            </a:r>
            <a:r>
              <a:rPr lang="en-US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nostru</a:t>
            </a:r>
            <a:r>
              <a:rPr 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capacitatea</a:t>
            </a:r>
            <a:r>
              <a:rPr 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a le </a:t>
            </a:r>
            <a:r>
              <a:rPr lang="en-US" sz="20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</a:t>
            </a:r>
            <a:r>
              <a:rPr lang="ro-RO" sz="20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ă</a:t>
            </a:r>
            <a:r>
              <a:rPr lang="ro-RO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ș</a:t>
            </a:r>
            <a:r>
              <a:rPr lang="en-US" sz="20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ș</a:t>
            </a:r>
            <a:r>
              <a:rPr lang="en-US" sz="20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a ne face </a:t>
            </a:r>
            <a:r>
              <a:rPr lang="en-US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vi</a:t>
            </a:r>
            <a:r>
              <a:rPr lang="ro-RO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aț</a:t>
            </a:r>
            <a:r>
              <a:rPr lang="en-US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ro-RO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mai</a:t>
            </a:r>
            <a:r>
              <a:rPr lang="en-US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frumoas</a:t>
            </a:r>
            <a:r>
              <a:rPr lang="ro-RO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ă</a:t>
            </a:r>
            <a:r>
              <a:rPr lang="en-US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Ubuntu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000" b="1" dirty="0">
              <a:solidFill>
                <a:schemeClr val="tx2">
                  <a:lumMod val="20000"/>
                  <a:lumOff val="80000"/>
                </a:schemeClr>
              </a:solidFill>
              <a:latin typeface="Ubuntu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84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623848"/>
            <a:ext cx="95223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1. De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unde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ați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aflat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pentru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prima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dată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de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droguri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?</a:t>
            </a:r>
            <a:endParaRPr lang="ro-RO" dirty="0">
              <a:solidFill>
                <a:schemeClr val="tx1">
                  <a:lumMod val="20000"/>
                  <a:lumOff val="80000"/>
                </a:schemeClr>
              </a:solidFill>
              <a:latin typeface="Ubuntu" pitchFamily="34" charset="0"/>
            </a:endParaRPr>
          </a:p>
          <a:p>
            <a:pPr lvl="0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a)   radio-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tv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;     b)  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părinți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;            c) 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prieteni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;           d) 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internet.</a:t>
            </a:r>
          </a:p>
          <a:p>
            <a:pPr lvl="0"/>
            <a:endParaRPr lang="ro-RO" dirty="0">
              <a:solidFill>
                <a:schemeClr val="tx1">
                  <a:lumMod val="20000"/>
                  <a:lumOff val="80000"/>
                </a:schemeClr>
              </a:solidFill>
              <a:latin typeface="Ubuntu" pitchFamily="34" charset="0"/>
            </a:endParaRPr>
          </a:p>
          <a:p>
            <a:pPr lvl="0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2.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Cunoașteți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care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sunt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drogurile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?</a:t>
            </a:r>
            <a:endParaRPr lang="ro-RO" dirty="0">
              <a:solidFill>
                <a:schemeClr val="tx1">
                  <a:lumMod val="20000"/>
                  <a:lumOff val="80000"/>
                </a:schemeClr>
              </a:solidFill>
              <a:latin typeface="Ubuntu" pitchFamily="34" charset="0"/>
            </a:endParaRPr>
          </a:p>
          <a:p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a)   da ……………………………………………………………………;</a:t>
            </a:r>
            <a:endParaRPr lang="ro-RO" dirty="0">
              <a:solidFill>
                <a:schemeClr val="tx1">
                  <a:lumMod val="20000"/>
                  <a:lumOff val="80000"/>
                </a:schemeClr>
              </a:solidFill>
              <a:latin typeface="Ubuntu" pitchFamily="34" charset="0"/>
            </a:endParaRPr>
          </a:p>
          <a:p>
            <a:pPr marL="342900" indent="-342900">
              <a:buAutoNum type="alphaLcParenR" startAt="2"/>
            </a:pP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nu.</a:t>
            </a:r>
          </a:p>
          <a:p>
            <a:endParaRPr lang="en-US" dirty="0" smtClean="0">
              <a:solidFill>
                <a:schemeClr val="tx1">
                  <a:lumMod val="20000"/>
                  <a:lumOff val="80000"/>
                </a:schemeClr>
              </a:solidFill>
              <a:latin typeface="Ubuntu" pitchFamily="34" charset="0"/>
            </a:endParaRPr>
          </a:p>
          <a:p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3. 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Aveți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cunoștințe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care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consumă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droguri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?</a:t>
            </a:r>
            <a:endParaRPr lang="ro-RO" dirty="0">
              <a:solidFill>
                <a:schemeClr val="tx1">
                  <a:lumMod val="20000"/>
                  <a:lumOff val="80000"/>
                </a:schemeClr>
              </a:solidFill>
              <a:latin typeface="Ubuntu" pitchFamily="34" charset="0"/>
            </a:endParaRPr>
          </a:p>
          <a:p>
            <a:pPr marL="342900" indent="-342900">
              <a:buAutoNum type="alphaLcParenR"/>
            </a:pP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da;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				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b)   nu.</a:t>
            </a:r>
          </a:p>
          <a:p>
            <a:endParaRPr lang="ro-RO" dirty="0">
              <a:solidFill>
                <a:schemeClr val="tx1">
                  <a:lumMod val="20000"/>
                  <a:lumOff val="80000"/>
                </a:schemeClr>
              </a:solidFill>
              <a:latin typeface="Ubuntu" pitchFamily="34" charset="0"/>
            </a:endParaRPr>
          </a:p>
          <a:p>
            <a:pPr lvl="0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4.  Vi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s-au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oferit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vreodată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droguri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gratuit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pentru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a le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consuma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?</a:t>
            </a:r>
            <a:endParaRPr lang="ro-RO" dirty="0">
              <a:solidFill>
                <a:schemeClr val="tx1">
                  <a:lumMod val="20000"/>
                  <a:lumOff val="80000"/>
                </a:schemeClr>
              </a:solidFill>
              <a:latin typeface="Ubuntu" pitchFamily="34" charset="0"/>
            </a:endParaRPr>
          </a:p>
          <a:p>
            <a:pPr marL="342900" indent="-342900">
              <a:buAutoNum type="alphaLcParenR"/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da;				 b)   nu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.</a:t>
            </a:r>
          </a:p>
          <a:p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Ubuntu" pitchFamily="34" charset="0"/>
            </a:endParaRPr>
          </a:p>
          <a:p>
            <a:pPr lvl="0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5. 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Aveți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cunoștințe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care v-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ar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putea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cumpăra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droguri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?</a:t>
            </a:r>
            <a:endParaRPr lang="ro-RO" dirty="0">
              <a:solidFill>
                <a:schemeClr val="tx1">
                  <a:lumMod val="20000"/>
                  <a:lumOff val="80000"/>
                </a:schemeClr>
              </a:solidFill>
              <a:latin typeface="Ubuntu" pitchFamily="34" charset="0"/>
            </a:endParaRPr>
          </a:p>
          <a:p>
            <a:pPr marL="342900" indent="-342900">
              <a:buAutoNum type="alphaLcParenR"/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da;				 b)   nu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.</a:t>
            </a:r>
          </a:p>
          <a:p>
            <a:endParaRPr lang="ro-RO" dirty="0">
              <a:solidFill>
                <a:schemeClr val="tx1">
                  <a:lumMod val="20000"/>
                  <a:lumOff val="80000"/>
                </a:schemeClr>
              </a:solidFill>
              <a:latin typeface="Ubuntu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152" y="299545"/>
            <a:ext cx="7252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Chestionar</a:t>
            </a:r>
            <a:endParaRPr lang="ro-RO" sz="4000" b="1" dirty="0">
              <a:solidFill>
                <a:schemeClr val="tx1">
                  <a:lumMod val="20000"/>
                  <a:lumOff val="80000"/>
                </a:schemeClr>
              </a:solidFill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241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263" y="725213"/>
            <a:ext cx="10026869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Ubuntu" pitchFamily="34" charset="0"/>
            </a:endParaRPr>
          </a:p>
          <a:p>
            <a:pPr lvl="0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6. 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Consumați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droguri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?</a:t>
            </a:r>
            <a:endParaRPr lang="ro-RO" dirty="0">
              <a:solidFill>
                <a:schemeClr val="tx1">
                  <a:lumMod val="20000"/>
                  <a:lumOff val="80000"/>
                </a:schemeClr>
              </a:solidFill>
              <a:latin typeface="Ubuntu" pitchFamily="34" charset="0"/>
            </a:endParaRPr>
          </a:p>
          <a:p>
            <a:pPr marL="342900" lvl="0" indent="-342900">
              <a:buAutoNum type="alphaLcParenR"/>
            </a:pP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ocazional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;     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b)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des;        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c)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la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petreceri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;         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d)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niciodată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.</a:t>
            </a:r>
          </a:p>
          <a:p>
            <a:pPr lvl="0"/>
            <a:endParaRPr lang="ro-RO" dirty="0">
              <a:solidFill>
                <a:schemeClr val="tx1">
                  <a:lumMod val="20000"/>
                  <a:lumOff val="80000"/>
                </a:schemeClr>
              </a:solidFill>
              <a:latin typeface="Ubuntu" pitchFamily="34" charset="0"/>
            </a:endParaRPr>
          </a:p>
          <a:p>
            <a:pPr lvl="0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7.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În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grupul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vostru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de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colegi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sau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prieteni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există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persoane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care se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droghează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?</a:t>
            </a:r>
            <a:endParaRPr lang="ro-RO" dirty="0">
              <a:solidFill>
                <a:schemeClr val="tx1">
                  <a:lumMod val="20000"/>
                  <a:lumOff val="80000"/>
                </a:schemeClr>
              </a:solidFill>
              <a:latin typeface="Ubuntu" pitchFamily="34" charset="0"/>
            </a:endParaRPr>
          </a:p>
          <a:p>
            <a:pPr marL="342900" lvl="0" indent="-342900">
              <a:buAutoNum type="alphaLcParenR"/>
            </a:pP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da;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			b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)   nu;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			c)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 nu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știu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.</a:t>
            </a:r>
          </a:p>
          <a:p>
            <a:pPr lvl="0"/>
            <a:endParaRPr lang="ro-RO" dirty="0">
              <a:solidFill>
                <a:schemeClr val="tx1">
                  <a:lumMod val="20000"/>
                  <a:lumOff val="80000"/>
                </a:schemeClr>
              </a:solidFill>
              <a:latin typeface="Ubuntu" pitchFamily="34" charset="0"/>
            </a:endParaRPr>
          </a:p>
          <a:p>
            <a:pPr lvl="0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8. 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În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familia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voastră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se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consumă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droguri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?</a:t>
            </a:r>
            <a:endParaRPr lang="ro-RO" dirty="0">
              <a:solidFill>
                <a:schemeClr val="tx1">
                  <a:lumMod val="20000"/>
                  <a:lumOff val="80000"/>
                </a:schemeClr>
              </a:solidFill>
              <a:latin typeface="Ubuntu" pitchFamily="34" charset="0"/>
            </a:endParaRPr>
          </a:p>
          <a:p>
            <a:pPr marL="342900" indent="-342900">
              <a:buAutoNum type="alphaLcParenR"/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da;				 b)   nu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.</a:t>
            </a:r>
          </a:p>
          <a:p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Ubuntu" pitchFamily="34" charset="0"/>
            </a:endParaRPr>
          </a:p>
          <a:p>
            <a:pPr lvl="0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9. 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Enumerați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riscurile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pe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care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credeți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că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le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poate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avea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consumul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de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droguri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!</a:t>
            </a:r>
            <a:endParaRPr lang="ro-RO" dirty="0">
              <a:solidFill>
                <a:schemeClr val="tx1">
                  <a:lumMod val="20000"/>
                  <a:lumOff val="80000"/>
                </a:schemeClr>
              </a:solidFill>
              <a:latin typeface="Ubuntu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……………………………………………………………………………….</a:t>
            </a:r>
            <a:endParaRPr lang="ro-RO" dirty="0">
              <a:solidFill>
                <a:schemeClr val="tx1">
                  <a:lumMod val="20000"/>
                  <a:lumOff val="80000"/>
                </a:schemeClr>
              </a:solidFill>
              <a:latin typeface="Ubuntu" pitchFamily="34" charset="0"/>
            </a:endParaRPr>
          </a:p>
          <a:p>
            <a:pPr lvl="0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10.  Cum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caracterizezi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relațiile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din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familia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ta ?</a:t>
            </a:r>
            <a:endParaRPr lang="ro-RO" dirty="0">
              <a:solidFill>
                <a:schemeClr val="tx1">
                  <a:lumMod val="20000"/>
                  <a:lumOff val="80000"/>
                </a:schemeClr>
              </a:solidFill>
              <a:latin typeface="Ubuntu" pitchFamily="34" charset="0"/>
            </a:endParaRP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 </a:t>
            </a:r>
            <a:endParaRPr lang="ro-RO" dirty="0">
              <a:solidFill>
                <a:schemeClr val="tx1">
                  <a:lumMod val="20000"/>
                  <a:lumOff val="80000"/>
                </a:schemeClr>
              </a:solidFill>
              <a:latin typeface="Ubuntu" pitchFamily="34" charset="0"/>
            </a:endParaRPr>
          </a:p>
          <a:p>
            <a:pPr lvl="0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a) 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armonioase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;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		b)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tensionate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;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		c)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indiferente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.</a:t>
            </a:r>
            <a:endParaRPr lang="ro-RO" dirty="0">
              <a:solidFill>
                <a:schemeClr val="tx1">
                  <a:lumMod val="20000"/>
                  <a:lumOff val="80000"/>
                </a:schemeClr>
              </a:solidFill>
              <a:latin typeface="Ubuntu" pitchFamily="34" charset="0"/>
            </a:endParaRP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 </a:t>
            </a:r>
            <a:endParaRPr lang="ro-RO" dirty="0">
              <a:solidFill>
                <a:schemeClr val="tx1">
                  <a:lumMod val="20000"/>
                  <a:lumOff val="80000"/>
                </a:schemeClr>
              </a:solidFill>
              <a:latin typeface="Ubuntu" pitchFamily="34" charset="0"/>
            </a:endParaRPr>
          </a:p>
          <a:p>
            <a:pPr lvl="0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11. 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Credeți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că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toate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drogurile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odată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consummate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dau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dependență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 ?</a:t>
            </a:r>
            <a:endParaRPr lang="ro-RO" dirty="0">
              <a:solidFill>
                <a:schemeClr val="tx1">
                  <a:lumMod val="20000"/>
                  <a:lumOff val="80000"/>
                </a:schemeClr>
              </a:solidFill>
              <a:latin typeface="Ubuntu" pitchFamily="34" charset="0"/>
            </a:endParaRPr>
          </a:p>
          <a:p>
            <a:pPr marL="342900" lvl="0" indent="-342900">
              <a:buAutoNum type="alphaLcParenR"/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da;			b)   nu;			c)   nu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știu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2196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17986" y="1103586"/>
            <a:ext cx="78039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Fi</a:t>
            </a:r>
            <a:r>
              <a:rPr lang="ro-RO" sz="660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ți responsabili!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40069" y="3011213"/>
            <a:ext cx="40832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NU</a:t>
            </a:r>
            <a:endParaRPr lang="ro-RO" sz="20000" dirty="0">
              <a:solidFill>
                <a:schemeClr val="tx1">
                  <a:lumMod val="20000"/>
                  <a:lumOff val="80000"/>
                </a:schemeClr>
              </a:solidFill>
              <a:latin typeface="Ubuntu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23338" y="3729701"/>
            <a:ext cx="54706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4000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consumați drogrui, indiferent de felul </a:t>
            </a:r>
            <a:r>
              <a:rPr lang="ro-RO" sz="400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acestora</a:t>
            </a:r>
            <a:r>
              <a:rPr lang="ro-RO" sz="4000" dirty="0">
                <a:solidFill>
                  <a:schemeClr val="tx1">
                    <a:lumMod val="20000"/>
                    <a:lumOff val="80000"/>
                  </a:schemeClr>
                </a:solidFill>
                <a:latin typeface="Ubuntu" pitchFamily="34" charset="0"/>
              </a:rPr>
              <a:t>!</a:t>
            </a:r>
            <a:endParaRPr lang="ro-RO" sz="4000" dirty="0">
              <a:solidFill>
                <a:schemeClr val="tx1">
                  <a:lumMod val="20000"/>
                  <a:lumOff val="80000"/>
                </a:schemeClr>
              </a:solidFill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05959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3">
      <a:dk1>
        <a:srgbClr val="000000"/>
      </a:dk1>
      <a:lt1>
        <a:srgbClr val="3A3A3F"/>
      </a:lt1>
      <a:dk2>
        <a:srgbClr val="343437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0070C0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TC103457515[[fn=View]]</Template>
  <TotalTime>445</TotalTime>
  <Words>136</Words>
  <Application>Microsoft Office PowerPoint</Application>
  <PresentationFormat>Custom</PresentationFormat>
  <Paragraphs>60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View</vt:lpstr>
      <vt:lpstr>Efectele nocive ale drogurilor asupra organismului</vt:lpstr>
      <vt:lpstr>Drogurile</vt:lpstr>
      <vt:lpstr>PowerPoint Presentation</vt:lpstr>
      <vt:lpstr>PowerPoint Presentation</vt:lpstr>
      <vt:lpstr>Piața Drogurilor în Europa: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Iatco</dc:creator>
  <cp:lastModifiedBy>LH</cp:lastModifiedBy>
  <cp:revision>42</cp:revision>
  <dcterms:created xsi:type="dcterms:W3CDTF">2014-05-18T17:44:43Z</dcterms:created>
  <dcterms:modified xsi:type="dcterms:W3CDTF">2017-05-29T14:29:59Z</dcterms:modified>
</cp:coreProperties>
</file>