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60" r:id="rId3"/>
    <p:sldId id="258" r:id="rId4"/>
    <p:sldId id="282" r:id="rId5"/>
    <p:sldId id="261" r:id="rId6"/>
    <p:sldId id="262" r:id="rId7"/>
    <p:sldId id="280" r:id="rId8"/>
    <p:sldId id="283" r:id="rId9"/>
  </p:sldIdLst>
  <p:sldSz cx="9144000" cy="5143500" type="screen16x9"/>
  <p:notesSz cx="6858000" cy="9144000"/>
  <p:embeddedFontLst>
    <p:embeddedFont>
      <p:font typeface="Montserrat" charset="0"/>
      <p:regular r:id="rId11"/>
      <p:bold r:id="rId12"/>
    </p:embeddedFont>
    <p:embeddedFont>
      <p:font typeface="Karla"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B2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A2359A6-536D-4781-9E82-F4C7AC2BC425}">
  <a:tblStyle styleId="{AA2359A6-536D-4781-9E82-F4C7AC2BC425}"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4" d="100"/>
          <a:sy n="104" d="100"/>
        </p:scale>
        <p:origin x="-384"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0382688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8" name="Shape 3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0" name="Shape 10"/>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1" name="Shape 11"/>
          <p:cNvSpPr txBox="1">
            <a:spLocks noGrp="1"/>
          </p:cNvSpPr>
          <p:nvPr>
            <p:ph type="ctrTitle"/>
          </p:nvPr>
        </p:nvSpPr>
        <p:spPr>
          <a:xfrm>
            <a:off x="648300" y="3175950"/>
            <a:ext cx="3530700" cy="11819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Quote">
    <p:spTree>
      <p:nvGrpSpPr>
        <p:cNvPr id="1" name="Shape 26"/>
        <p:cNvGrpSpPr/>
        <p:nvPr/>
      </p:nvGrpSpPr>
      <p:grpSpPr>
        <a:xfrm>
          <a:off x="0" y="0"/>
          <a:ext cx="0" cy="0"/>
          <a:chOff x="0" y="0"/>
          <a:chExt cx="0" cy="0"/>
        </a:xfrm>
      </p:grpSpPr>
      <p:sp>
        <p:nvSpPr>
          <p:cNvPr id="27" name="Shape 27"/>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28" name="Shape 28"/>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29" name="Shape 29"/>
          <p:cNvSpPr txBox="1"/>
          <p:nvPr/>
        </p:nvSpPr>
        <p:spPr>
          <a:xfrm>
            <a:off x="799645" y="697674"/>
            <a:ext cx="1957200" cy="653699"/>
          </a:xfrm>
          <a:prstGeom prst="rect">
            <a:avLst/>
          </a:prstGeom>
          <a:noFill/>
          <a:ln>
            <a:noFill/>
          </a:ln>
        </p:spPr>
        <p:txBody>
          <a:bodyPr lIns="91425" tIns="91425" rIns="91425" bIns="91425" anchor="t" anchorCtr="0">
            <a:noAutofit/>
          </a:bodyPr>
          <a:lstStyle/>
          <a:p>
            <a:pPr lvl="0">
              <a:spcBef>
                <a:spcPts val="0"/>
              </a:spcBef>
              <a:buNone/>
            </a:pPr>
            <a:r>
              <a:rPr lang="en" sz="12000">
                <a:solidFill>
                  <a:srgbClr val="CCCCCC"/>
                </a:solidFill>
                <a:latin typeface="Montserrat"/>
                <a:ea typeface="Montserrat"/>
                <a:cs typeface="Montserrat"/>
                <a:sym typeface="Montserrat"/>
              </a:rPr>
              <a:t>“</a:t>
            </a:r>
          </a:p>
        </p:txBody>
      </p:sp>
      <p:sp>
        <p:nvSpPr>
          <p:cNvPr id="30" name="Shape 30"/>
          <p:cNvSpPr txBox="1">
            <a:spLocks noGrp="1"/>
          </p:cNvSpPr>
          <p:nvPr>
            <p:ph type="body" idx="1"/>
          </p:nvPr>
        </p:nvSpPr>
        <p:spPr>
          <a:xfrm>
            <a:off x="838250" y="1657350"/>
            <a:ext cx="5324100" cy="2255700"/>
          </a:xfrm>
          <a:prstGeom prst="rect">
            <a:avLst/>
          </a:prstGeom>
        </p:spPr>
        <p:txBody>
          <a:bodyPr lIns="91425" tIns="91425" rIns="91425" bIns="91425" anchor="t" anchorCtr="0"/>
          <a:lstStyle>
            <a:lvl1pPr lvl="0" rtl="0">
              <a:spcBef>
                <a:spcPts val="0"/>
              </a:spcBef>
              <a:buSzPct val="100000"/>
              <a:buFont typeface="Montserrat"/>
              <a:defRPr sz="2400">
                <a:latin typeface="Montserrat"/>
                <a:ea typeface="Montserrat"/>
                <a:cs typeface="Montserrat"/>
                <a:sym typeface="Montserrat"/>
              </a:defRPr>
            </a:lvl1pPr>
            <a:lvl2pPr lvl="1" rtl="0">
              <a:spcBef>
                <a:spcPts val="0"/>
              </a:spcBef>
              <a:buSzPct val="100000"/>
              <a:buFont typeface="Montserrat"/>
              <a:defRPr sz="2400">
                <a:latin typeface="Montserrat"/>
                <a:ea typeface="Montserrat"/>
                <a:cs typeface="Montserrat"/>
                <a:sym typeface="Montserrat"/>
              </a:defRPr>
            </a:lvl2pPr>
            <a:lvl3pPr lvl="2" rtl="0">
              <a:spcBef>
                <a:spcPts val="0"/>
              </a:spcBef>
              <a:buSzPct val="100000"/>
              <a:buFont typeface="Montserrat"/>
              <a:defRPr sz="2400">
                <a:latin typeface="Montserrat"/>
                <a:ea typeface="Montserrat"/>
                <a:cs typeface="Montserrat"/>
                <a:sym typeface="Montserrat"/>
              </a:defRPr>
            </a:lvl3pPr>
            <a:lvl4pPr lvl="3" rtl="0">
              <a:spcBef>
                <a:spcPts val="0"/>
              </a:spcBef>
              <a:buSzPct val="100000"/>
              <a:buFont typeface="Montserrat"/>
              <a:defRPr sz="2400">
                <a:latin typeface="Montserrat"/>
                <a:ea typeface="Montserrat"/>
                <a:cs typeface="Montserrat"/>
                <a:sym typeface="Montserrat"/>
              </a:defRPr>
            </a:lvl4pPr>
            <a:lvl5pPr lvl="4" rtl="0">
              <a:spcBef>
                <a:spcPts val="0"/>
              </a:spcBef>
              <a:buSzPct val="100000"/>
              <a:buFont typeface="Montserrat"/>
              <a:defRPr sz="2400">
                <a:latin typeface="Montserrat"/>
                <a:ea typeface="Montserrat"/>
                <a:cs typeface="Montserrat"/>
                <a:sym typeface="Montserrat"/>
              </a:defRPr>
            </a:lvl5pPr>
            <a:lvl6pPr lvl="5" rtl="0">
              <a:spcBef>
                <a:spcPts val="0"/>
              </a:spcBef>
              <a:buSzPct val="100000"/>
              <a:buFont typeface="Montserrat"/>
              <a:defRPr sz="2400">
                <a:latin typeface="Montserrat"/>
                <a:ea typeface="Montserrat"/>
                <a:cs typeface="Montserrat"/>
                <a:sym typeface="Montserrat"/>
              </a:defRPr>
            </a:lvl6pPr>
            <a:lvl7pPr lvl="6" rtl="0">
              <a:spcBef>
                <a:spcPts val="0"/>
              </a:spcBef>
              <a:buSzPct val="100000"/>
              <a:buFont typeface="Montserrat"/>
              <a:defRPr sz="2400">
                <a:latin typeface="Montserrat"/>
                <a:ea typeface="Montserrat"/>
                <a:cs typeface="Montserrat"/>
                <a:sym typeface="Montserrat"/>
              </a:defRPr>
            </a:lvl7pPr>
            <a:lvl8pPr lvl="7" rtl="0">
              <a:spcBef>
                <a:spcPts val="0"/>
              </a:spcBef>
              <a:buSzPct val="100000"/>
              <a:buFont typeface="Montserrat"/>
              <a:defRPr sz="2400">
                <a:latin typeface="Montserrat"/>
                <a:ea typeface="Montserrat"/>
                <a:cs typeface="Montserrat"/>
                <a:sym typeface="Montserrat"/>
              </a:defRPr>
            </a:lvl8pPr>
            <a:lvl9pPr lvl="8" rtl="0">
              <a:spcBef>
                <a:spcPts val="0"/>
              </a:spcBef>
              <a:buSzPct val="100000"/>
              <a:buFont typeface="Montserrat"/>
              <a:defRPr sz="2400">
                <a:latin typeface="Montserrat"/>
                <a:ea typeface="Montserrat"/>
                <a:cs typeface="Montserrat"/>
                <a:sym typeface="Montserra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1"/>
        <p:cNvGrpSpPr/>
        <p:nvPr/>
      </p:nvGrpSpPr>
      <p:grpSpPr>
        <a:xfrm>
          <a:off x="0" y="0"/>
          <a:ext cx="0" cy="0"/>
          <a:chOff x="0" y="0"/>
          <a:chExt cx="0" cy="0"/>
        </a:xfrm>
      </p:grpSpPr>
      <p:sp>
        <p:nvSpPr>
          <p:cNvPr id="32" name="Shape 32"/>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3" name="Shape 33"/>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4" name="Shape 34"/>
          <p:cNvSpPr txBox="1">
            <a:spLocks noGrp="1"/>
          </p:cNvSpPr>
          <p:nvPr>
            <p:ph type="title"/>
          </p:nvPr>
        </p:nvSpPr>
        <p:spPr>
          <a:xfrm>
            <a:off x="838350" y="893500"/>
            <a:ext cx="5324100" cy="4856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838250" y="1504950"/>
            <a:ext cx="5324100" cy="2255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
        <p:cNvGrpSpPr/>
        <p:nvPr/>
      </p:nvGrpSpPr>
      <p:grpSpPr>
        <a:xfrm>
          <a:off x="0" y="0"/>
          <a:ext cx="0" cy="0"/>
          <a:chOff x="0" y="0"/>
          <a:chExt cx="0" cy="0"/>
        </a:xfrm>
      </p:grpSpPr>
      <p:sp>
        <p:nvSpPr>
          <p:cNvPr id="58" name="Shape 58"/>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9" name="Shape 59"/>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741100"/>
            <a:ext cx="5185199" cy="474599"/>
          </a:xfrm>
          <a:prstGeom prst="rect">
            <a:avLst/>
          </a:prstGeom>
          <a:noFill/>
          <a:ln>
            <a:noFill/>
          </a:ln>
        </p:spPr>
        <p:txBody>
          <a:bodyPr lIns="91425" tIns="91425" rIns="91425" bIns="91425" anchor="b" anchorCtr="0"/>
          <a:lstStyle>
            <a:lvl1pPr lv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457200" y="1352550"/>
            <a:ext cx="5185199" cy="2255700"/>
          </a:xfrm>
          <a:prstGeom prst="rect">
            <a:avLst/>
          </a:prstGeom>
          <a:noFill/>
          <a:ln>
            <a:noFill/>
          </a:ln>
        </p:spPr>
        <p:txBody>
          <a:bodyPr lIns="91425" tIns="91425" rIns="91425" bIns="91425" anchor="t" anchorCtr="0"/>
          <a:lstStyle>
            <a:lvl1pPr lvl="0">
              <a:spcBef>
                <a:spcPts val="600"/>
              </a:spcBef>
              <a:buClr>
                <a:srgbClr val="666666"/>
              </a:buClr>
              <a:buSzPct val="100000"/>
              <a:buFont typeface="Karla"/>
              <a:buChar char="▸"/>
              <a:defRPr sz="2000">
                <a:solidFill>
                  <a:srgbClr val="666666"/>
                </a:solidFill>
                <a:latin typeface="Karla"/>
                <a:ea typeface="Karla"/>
                <a:cs typeface="Karla"/>
                <a:sym typeface="Karla"/>
              </a:defRPr>
            </a:lvl1pPr>
            <a:lvl2pPr lvl="1">
              <a:spcBef>
                <a:spcPts val="480"/>
              </a:spcBef>
              <a:buClr>
                <a:srgbClr val="666666"/>
              </a:buClr>
              <a:buSzPct val="100000"/>
              <a:buFont typeface="Karla"/>
              <a:buChar char="▹"/>
              <a:defRPr sz="2000">
                <a:solidFill>
                  <a:srgbClr val="666666"/>
                </a:solidFill>
                <a:latin typeface="Karla"/>
                <a:ea typeface="Karla"/>
                <a:cs typeface="Karla"/>
                <a:sym typeface="Karla"/>
              </a:defRPr>
            </a:lvl2pPr>
            <a:lvl3pPr lvl="2">
              <a:spcBef>
                <a:spcPts val="480"/>
              </a:spcBef>
              <a:buClr>
                <a:srgbClr val="666666"/>
              </a:buClr>
              <a:buSzPct val="100000"/>
              <a:buFont typeface="Karla"/>
              <a:buChar char="▹"/>
              <a:defRPr sz="2000">
                <a:solidFill>
                  <a:srgbClr val="666666"/>
                </a:solidFill>
                <a:latin typeface="Karla"/>
                <a:ea typeface="Karla"/>
                <a:cs typeface="Karla"/>
                <a:sym typeface="Karla"/>
              </a:defRPr>
            </a:lvl3pPr>
            <a:lvl4pPr lvl="3">
              <a:spcBef>
                <a:spcPts val="360"/>
              </a:spcBef>
              <a:buClr>
                <a:srgbClr val="666666"/>
              </a:buClr>
              <a:buSzPct val="100000"/>
              <a:buFont typeface="Karla"/>
              <a:defRPr sz="2000">
                <a:solidFill>
                  <a:srgbClr val="666666"/>
                </a:solidFill>
                <a:latin typeface="Karla"/>
                <a:ea typeface="Karla"/>
                <a:cs typeface="Karla"/>
                <a:sym typeface="Karla"/>
              </a:defRPr>
            </a:lvl4pPr>
            <a:lvl5pPr lvl="4">
              <a:spcBef>
                <a:spcPts val="360"/>
              </a:spcBef>
              <a:buClr>
                <a:srgbClr val="666666"/>
              </a:buClr>
              <a:buSzPct val="100000"/>
              <a:buFont typeface="Karla"/>
              <a:defRPr sz="2000">
                <a:solidFill>
                  <a:srgbClr val="666666"/>
                </a:solidFill>
                <a:latin typeface="Karla"/>
                <a:ea typeface="Karla"/>
                <a:cs typeface="Karla"/>
                <a:sym typeface="Karla"/>
              </a:defRPr>
            </a:lvl5pPr>
            <a:lvl6pPr lvl="5">
              <a:spcBef>
                <a:spcPts val="360"/>
              </a:spcBef>
              <a:buClr>
                <a:srgbClr val="666666"/>
              </a:buClr>
              <a:buSzPct val="100000"/>
              <a:buFont typeface="Karla"/>
              <a:defRPr sz="2000">
                <a:solidFill>
                  <a:srgbClr val="666666"/>
                </a:solidFill>
                <a:latin typeface="Karla"/>
                <a:ea typeface="Karla"/>
                <a:cs typeface="Karla"/>
                <a:sym typeface="Karla"/>
              </a:defRPr>
            </a:lvl6pPr>
            <a:lvl7pPr lvl="6">
              <a:spcBef>
                <a:spcPts val="360"/>
              </a:spcBef>
              <a:buClr>
                <a:srgbClr val="666666"/>
              </a:buClr>
              <a:buSzPct val="100000"/>
              <a:buFont typeface="Karla"/>
              <a:defRPr sz="2000">
                <a:solidFill>
                  <a:srgbClr val="666666"/>
                </a:solidFill>
                <a:latin typeface="Karla"/>
                <a:ea typeface="Karla"/>
                <a:cs typeface="Karla"/>
                <a:sym typeface="Karla"/>
              </a:defRPr>
            </a:lvl7pPr>
            <a:lvl8pPr lvl="7">
              <a:spcBef>
                <a:spcPts val="360"/>
              </a:spcBef>
              <a:buClr>
                <a:srgbClr val="666666"/>
              </a:buClr>
              <a:buSzPct val="100000"/>
              <a:buFont typeface="Karla"/>
              <a:defRPr sz="2000">
                <a:solidFill>
                  <a:srgbClr val="666666"/>
                </a:solidFill>
                <a:latin typeface="Karla"/>
                <a:ea typeface="Karla"/>
                <a:cs typeface="Karla"/>
                <a:sym typeface="Karla"/>
              </a:defRPr>
            </a:lvl8pPr>
            <a:lvl9pPr lvl="8">
              <a:spcBef>
                <a:spcPts val="360"/>
              </a:spcBef>
              <a:buClr>
                <a:srgbClr val="666666"/>
              </a:buClr>
              <a:buSzPct val="100000"/>
              <a:buFont typeface="Karla"/>
              <a:defRPr sz="2000">
                <a:solidFill>
                  <a:srgbClr val="666666"/>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30480" y="666750"/>
            <a:ext cx="3779520" cy="2443013"/>
          </a:xfrm>
          <a:prstGeom prst="rect">
            <a:avLst/>
          </a:prstGeom>
          <a:solidFill>
            <a:schemeClr val="bg1"/>
          </a:solidFill>
          <a:ln>
            <a:solidFill>
              <a:schemeClr val="bg1"/>
            </a:solidFill>
          </a:ln>
        </p:spPr>
        <p:style>
          <a:lnRef idx="2">
            <a:schemeClr val="accent4"/>
          </a:lnRef>
          <a:fillRef idx="1">
            <a:schemeClr val="lt1"/>
          </a:fillRef>
          <a:effectRef idx="0">
            <a:schemeClr val="accent4"/>
          </a:effectRef>
          <a:fontRef idx="minor">
            <a:schemeClr val="dk1"/>
          </a:fontRef>
        </p:style>
        <p:txBody>
          <a:bodyPr lIns="91425" tIns="91425" rIns="91425" bIns="91425" anchor="b" anchorCtr="0">
            <a:noAutofit/>
          </a:bodyPr>
          <a:lstStyle/>
          <a:p>
            <a:pPr lvl="0">
              <a:spcBef>
                <a:spcPts val="0"/>
              </a:spcBef>
              <a:buNone/>
            </a:pPr>
            <a:r>
              <a:rPr lang="en" smtClean="0"/>
              <a:t>Prevenirea alcoolului, drogurilor si a tutunului</a:t>
            </a:r>
            <a:endParaRPr lang="en"/>
          </a:p>
        </p:txBody>
      </p:sp>
      <p:sp>
        <p:nvSpPr>
          <p:cNvPr id="3" name="TextBox 2"/>
          <p:cNvSpPr txBox="1"/>
          <p:nvPr/>
        </p:nvSpPr>
        <p:spPr>
          <a:xfrm>
            <a:off x="5334000" y="3257550"/>
            <a:ext cx="3810000" cy="156966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a:latin typeface="Montserrat" charset="0"/>
              </a:rPr>
              <a:t>Liceul Teoretic de Informatica “Grogore Moisil</a:t>
            </a:r>
            <a:r>
              <a:rPr lang="en-US" sz="1600">
                <a:latin typeface="Montserrat" charset="0"/>
              </a:rPr>
              <a:t>” </a:t>
            </a:r>
            <a:r>
              <a:rPr lang="en-US" sz="1600" smtClean="0">
                <a:latin typeface="Montserrat" charset="0"/>
              </a:rPr>
              <a:t>Iasi</a:t>
            </a:r>
          </a:p>
          <a:p>
            <a:r>
              <a:rPr lang="en-US" sz="1600" smtClean="0">
                <a:latin typeface="Montserrat" charset="0"/>
              </a:rPr>
              <a:t>Elev: Petrache Liviu Andrei </a:t>
            </a:r>
          </a:p>
          <a:p>
            <a:r>
              <a:rPr lang="en-US" sz="1600" smtClean="0">
                <a:latin typeface="Montserrat" charset="0"/>
              </a:rPr>
              <a:t>Clasa a X-a D</a:t>
            </a:r>
          </a:p>
          <a:p>
            <a:r>
              <a:rPr lang="en-US" sz="1600" smtClean="0">
                <a:latin typeface="Montserrat" charset="0"/>
              </a:rPr>
              <a:t>Profesor coordonator: Carausu Claudia</a:t>
            </a:r>
            <a:endParaRPr lang="en-US" sz="1600">
              <a:latin typeface="Montserrat"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9800"/>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838250" y="1657350"/>
            <a:ext cx="5324100" cy="2255700"/>
          </a:xfrm>
          <a:prstGeom prst="rect">
            <a:avLst/>
          </a:prstGeom>
        </p:spPr>
        <p:txBody>
          <a:bodyPr lIns="91425" tIns="91425" rIns="91425" bIns="91425" anchor="t" anchorCtr="0">
            <a:noAutofit/>
          </a:bodyPr>
          <a:lstStyle/>
          <a:p>
            <a:pPr lvl="0">
              <a:buNone/>
            </a:pPr>
            <a:r>
              <a:rPr lang="vi-VN"/>
              <a:t>"Pentru a obţine mai multe informaţii despre cancerul la plămâni, continuă să fumezi."</a:t>
            </a:r>
            <a:r>
              <a:rPr lang="vi-VN"/>
              <a:t/>
            </a:r>
            <a:br>
              <a:rPr lang="vi-VN"/>
            </a:br>
            <a:r>
              <a:rPr lang="vi-VN"/>
              <a:t>Asociaţia Plămânilor din Columbia Britanică</a:t>
            </a:r>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85"/>
        <p:cNvGrpSpPr/>
        <p:nvPr/>
      </p:nvGrpSpPr>
      <p:grpSpPr>
        <a:xfrm>
          <a:off x="0" y="0"/>
          <a:ext cx="0" cy="0"/>
          <a:chOff x="0" y="0"/>
          <a:chExt cx="0" cy="0"/>
        </a:xfrm>
      </p:grpSpPr>
      <p:sp>
        <p:nvSpPr>
          <p:cNvPr id="2" name="TextBox 1"/>
          <p:cNvSpPr txBox="1"/>
          <p:nvPr/>
        </p:nvSpPr>
        <p:spPr>
          <a:xfrm>
            <a:off x="76200" y="514350"/>
            <a:ext cx="5638800" cy="4539704"/>
          </a:xfrm>
          <a:prstGeom prst="rect">
            <a:avLst/>
          </a:prstGeom>
          <a:noFill/>
        </p:spPr>
        <p:txBody>
          <a:bodyPr wrap="square" rtlCol="0">
            <a:spAutoFit/>
          </a:bodyPr>
          <a:lstStyle/>
          <a:p>
            <a:r>
              <a:rPr lang="en-US" sz="1700" smtClean="0">
                <a:solidFill>
                  <a:schemeClr val="tx1">
                    <a:lumMod val="50000"/>
                    <a:lumOff val="50000"/>
                  </a:schemeClr>
                </a:solidFill>
                <a:latin typeface="Montserrat" charset="0"/>
              </a:rPr>
              <a:t>	</a:t>
            </a:r>
            <a:r>
              <a:rPr lang="vi-VN" sz="1700" smtClean="0">
                <a:solidFill>
                  <a:schemeClr val="tx1">
                    <a:lumMod val="50000"/>
                    <a:lumOff val="50000"/>
                  </a:schemeClr>
                </a:solidFill>
                <a:latin typeface="Montserrat" charset="0"/>
              </a:rPr>
              <a:t>DE </a:t>
            </a:r>
            <a:r>
              <a:rPr lang="vi-VN" sz="1700">
                <a:solidFill>
                  <a:schemeClr val="tx1">
                    <a:lumMod val="50000"/>
                    <a:lumOff val="50000"/>
                  </a:schemeClr>
                </a:solidFill>
                <a:latin typeface="Montserrat" charset="0"/>
              </a:rPr>
              <a:t>CE FUMEAZĂ ADOLESCENŢII?</a:t>
            </a:r>
            <a:r>
              <a:rPr lang="vi-VN" sz="1700">
                <a:solidFill>
                  <a:schemeClr val="tx1">
                    <a:lumMod val="50000"/>
                    <a:lumOff val="50000"/>
                  </a:schemeClr>
                </a:solidFill>
                <a:latin typeface="Montserrat" charset="0"/>
              </a:rPr>
              <a:t/>
            </a:r>
            <a:br>
              <a:rPr lang="vi-VN" sz="1700">
                <a:solidFill>
                  <a:schemeClr val="tx1">
                    <a:lumMod val="50000"/>
                    <a:lumOff val="50000"/>
                  </a:schemeClr>
                </a:solidFill>
                <a:latin typeface="Montserrat" charset="0"/>
              </a:rPr>
            </a:br>
            <a:r>
              <a:rPr lang="en-US" sz="1700" smtClean="0">
                <a:solidFill>
                  <a:schemeClr val="tx1">
                    <a:lumMod val="50000"/>
                    <a:lumOff val="50000"/>
                  </a:schemeClr>
                </a:solidFill>
                <a:latin typeface="Montserrat" charset="0"/>
              </a:rPr>
              <a:t>        </a:t>
            </a:r>
            <a:r>
              <a:rPr lang="vi-VN" sz="1700" smtClean="0">
                <a:solidFill>
                  <a:schemeClr val="tx1">
                    <a:lumMod val="50000"/>
                    <a:lumOff val="50000"/>
                  </a:schemeClr>
                </a:solidFill>
                <a:latin typeface="Montserrat" charset="0"/>
              </a:rPr>
              <a:t>Deşi </a:t>
            </a:r>
            <a:r>
              <a:rPr lang="vi-VN" sz="1700">
                <a:solidFill>
                  <a:schemeClr val="tx1">
                    <a:lumMod val="50000"/>
                    <a:lumOff val="50000"/>
                  </a:schemeClr>
                </a:solidFill>
                <a:latin typeface="Montserrat" charset="0"/>
              </a:rPr>
              <a:t>presa şi şcolile îi informează permanent pe adolescenţi tot mai mulţi tineri se apucă de fumat. </a:t>
            </a:r>
            <a:r>
              <a:rPr lang="vi-VN" sz="1700">
                <a:solidFill>
                  <a:schemeClr val="tx1">
                    <a:lumMod val="50000"/>
                    <a:lumOff val="50000"/>
                  </a:schemeClr>
                </a:solidFill>
                <a:latin typeface="Montserrat" charset="0"/>
              </a:rPr>
              <a:t/>
            </a:r>
            <a:br>
              <a:rPr lang="vi-VN" sz="1700">
                <a:solidFill>
                  <a:schemeClr val="tx1">
                    <a:lumMod val="50000"/>
                    <a:lumOff val="50000"/>
                  </a:schemeClr>
                </a:solidFill>
                <a:latin typeface="Montserrat" charset="0"/>
              </a:rPr>
            </a:br>
            <a:r>
              <a:rPr lang="en-US" sz="1700" smtClean="0">
                <a:solidFill>
                  <a:schemeClr val="tx1">
                    <a:lumMod val="50000"/>
                    <a:lumOff val="50000"/>
                  </a:schemeClr>
                </a:solidFill>
                <a:latin typeface="Montserrat" charset="0"/>
              </a:rPr>
              <a:t>        </a:t>
            </a:r>
            <a:r>
              <a:rPr lang="vi-VN" sz="1700" smtClean="0">
                <a:solidFill>
                  <a:schemeClr val="tx1">
                    <a:lumMod val="50000"/>
                    <a:lumOff val="50000"/>
                  </a:schemeClr>
                </a:solidFill>
                <a:latin typeface="Montserrat" charset="0"/>
              </a:rPr>
              <a:t>De </a:t>
            </a:r>
            <a:r>
              <a:rPr lang="vi-VN" sz="1700">
                <a:solidFill>
                  <a:schemeClr val="tx1">
                    <a:lumMod val="50000"/>
                    <a:lumOff val="50000"/>
                  </a:schemeClr>
                </a:solidFill>
                <a:latin typeface="Montserrat" charset="0"/>
              </a:rPr>
              <a:t>ce se apucă adolescenţii de fumat? </a:t>
            </a:r>
            <a:r>
              <a:rPr lang="vi-VN" sz="1700">
                <a:solidFill>
                  <a:schemeClr val="tx1">
                    <a:lumMod val="50000"/>
                    <a:lumOff val="50000"/>
                  </a:schemeClr>
                </a:solidFill>
                <a:latin typeface="Montserrat" charset="0"/>
              </a:rPr>
              <a:t/>
            </a:r>
            <a:br>
              <a:rPr lang="vi-VN" sz="1700">
                <a:solidFill>
                  <a:schemeClr val="tx1">
                    <a:lumMod val="50000"/>
                    <a:lumOff val="50000"/>
                  </a:schemeClr>
                </a:solidFill>
                <a:latin typeface="Montserrat" charset="0"/>
              </a:rPr>
            </a:br>
            <a:r>
              <a:rPr lang="vi-VN" sz="1700" smtClean="0">
                <a:solidFill>
                  <a:schemeClr val="tx1">
                    <a:lumMod val="50000"/>
                    <a:lumOff val="50000"/>
                  </a:schemeClr>
                </a:solidFill>
                <a:latin typeface="Montserrat" charset="0"/>
              </a:rPr>
              <a:t>Pentru </a:t>
            </a:r>
            <a:r>
              <a:rPr lang="vi-VN" sz="1700">
                <a:solidFill>
                  <a:schemeClr val="tx1">
                    <a:lumMod val="50000"/>
                    <a:lumOff val="50000"/>
                  </a:schemeClr>
                </a:solidFill>
                <a:latin typeface="Montserrat" charset="0"/>
              </a:rPr>
              <a:t>că le lipseşte încrederea şi stima de sine.</a:t>
            </a:r>
            <a:r>
              <a:rPr lang="vi-VN" sz="1700">
                <a:solidFill>
                  <a:schemeClr val="tx1">
                    <a:lumMod val="50000"/>
                    <a:lumOff val="50000"/>
                  </a:schemeClr>
                </a:solidFill>
                <a:latin typeface="Montserrat" charset="0"/>
              </a:rPr>
              <a:t> </a:t>
            </a:r>
            <a:r>
              <a:rPr lang="vi-VN" sz="1700" smtClean="0">
                <a:solidFill>
                  <a:schemeClr val="tx1">
                    <a:lumMod val="50000"/>
                    <a:lumOff val="50000"/>
                  </a:schemeClr>
                </a:solidFill>
                <a:latin typeface="Montserrat" charset="0"/>
              </a:rPr>
              <a:t/>
            </a:r>
            <a:br>
              <a:rPr lang="vi-VN" sz="1700" smtClean="0">
                <a:solidFill>
                  <a:schemeClr val="tx1">
                    <a:lumMod val="50000"/>
                    <a:lumOff val="50000"/>
                  </a:schemeClr>
                </a:solidFill>
                <a:latin typeface="Montserrat" charset="0"/>
              </a:rPr>
            </a:br>
            <a:r>
              <a:rPr lang="vi-VN" sz="1700" smtClean="0">
                <a:solidFill>
                  <a:schemeClr val="tx1">
                    <a:lumMod val="50000"/>
                    <a:lumOff val="50000"/>
                  </a:schemeClr>
                </a:solidFill>
                <a:latin typeface="Montserrat" charset="0"/>
              </a:rPr>
              <a:t>- </a:t>
            </a:r>
            <a:r>
              <a:rPr lang="vi-VN" sz="1700">
                <a:solidFill>
                  <a:schemeClr val="tx1">
                    <a:lumMod val="50000"/>
                    <a:lumOff val="50000"/>
                  </a:schemeClr>
                </a:solidFill>
                <a:latin typeface="Montserrat" charset="0"/>
              </a:rPr>
              <a:t>Se simt încurajaţi pentru că şi alţii fac acelaşi lucru</a:t>
            </a:r>
            <a:r>
              <a:rPr lang="vi-VN" sz="1700">
                <a:solidFill>
                  <a:schemeClr val="tx1">
                    <a:lumMod val="50000"/>
                    <a:lumOff val="50000"/>
                  </a:schemeClr>
                </a:solidFill>
                <a:latin typeface="Montserrat" charset="0"/>
              </a:rPr>
              <a:t/>
            </a:r>
            <a:br>
              <a:rPr lang="vi-VN" sz="1700">
                <a:solidFill>
                  <a:schemeClr val="tx1">
                    <a:lumMod val="50000"/>
                    <a:lumOff val="50000"/>
                  </a:schemeClr>
                </a:solidFill>
                <a:latin typeface="Montserrat" charset="0"/>
              </a:rPr>
            </a:br>
            <a:r>
              <a:rPr lang="vi-VN" sz="1700" smtClean="0">
                <a:solidFill>
                  <a:schemeClr val="tx1">
                    <a:lumMod val="50000"/>
                    <a:lumOff val="50000"/>
                  </a:schemeClr>
                </a:solidFill>
                <a:latin typeface="Montserrat" charset="0"/>
              </a:rPr>
              <a:t>- </a:t>
            </a:r>
            <a:r>
              <a:rPr lang="vi-VN" sz="1700">
                <a:solidFill>
                  <a:schemeClr val="tx1">
                    <a:lumMod val="50000"/>
                    <a:lumOff val="50000"/>
                  </a:schemeClr>
                </a:solidFill>
                <a:latin typeface="Montserrat" charset="0"/>
              </a:rPr>
              <a:t>Pentru că fumatul îi face să creadă că vor scăpa de temerile lor</a:t>
            </a:r>
            <a:r>
              <a:rPr lang="vi-VN" sz="1700">
                <a:solidFill>
                  <a:schemeClr val="tx1">
                    <a:lumMod val="50000"/>
                    <a:lumOff val="50000"/>
                  </a:schemeClr>
                </a:solidFill>
                <a:latin typeface="Montserrat" charset="0"/>
              </a:rPr>
              <a:t/>
            </a:r>
            <a:br>
              <a:rPr lang="vi-VN" sz="1700">
                <a:solidFill>
                  <a:schemeClr val="tx1">
                    <a:lumMod val="50000"/>
                    <a:lumOff val="50000"/>
                  </a:schemeClr>
                </a:solidFill>
                <a:latin typeface="Montserrat" charset="0"/>
              </a:rPr>
            </a:br>
            <a:r>
              <a:rPr lang="vi-VN" sz="1700">
                <a:solidFill>
                  <a:schemeClr val="tx1">
                    <a:lumMod val="50000"/>
                    <a:lumOff val="50000"/>
                  </a:schemeClr>
                </a:solidFill>
                <a:latin typeface="Montserrat" charset="0"/>
              </a:rPr>
              <a:t>- Pentru că nu pot rezista presiunii (nu pot spune </a:t>
            </a:r>
            <a:r>
              <a:rPr lang="vi-VN" sz="1700">
                <a:solidFill>
                  <a:schemeClr val="tx1">
                    <a:lumMod val="50000"/>
                    <a:lumOff val="50000"/>
                  </a:schemeClr>
                </a:solidFill>
                <a:latin typeface="Montserrat" charset="0"/>
              </a:rPr>
              <a:t>nu</a:t>
            </a:r>
            <a:r>
              <a:rPr lang="vi-VN" sz="1700" smtClean="0">
                <a:solidFill>
                  <a:schemeClr val="tx1">
                    <a:lumMod val="50000"/>
                    <a:lumOff val="50000"/>
                  </a:schemeClr>
                </a:solidFill>
                <a:latin typeface="Montserrat" charset="0"/>
              </a:rPr>
              <a:t>)</a:t>
            </a:r>
            <a:r>
              <a:rPr lang="vi-VN" sz="1700">
                <a:solidFill>
                  <a:schemeClr val="tx1">
                    <a:lumMod val="50000"/>
                    <a:lumOff val="50000"/>
                  </a:schemeClr>
                </a:solidFill>
                <a:latin typeface="Montserrat" charset="0"/>
              </a:rPr>
              <a:t> </a:t>
            </a:r>
            <a:endParaRPr lang="en-US" sz="1700" smtClean="0">
              <a:solidFill>
                <a:schemeClr val="tx1">
                  <a:lumMod val="50000"/>
                  <a:lumOff val="50000"/>
                </a:schemeClr>
              </a:solidFill>
              <a:latin typeface="Montserrat" charset="0"/>
            </a:endParaRPr>
          </a:p>
          <a:p>
            <a:r>
              <a:rPr lang="vi-VN" sz="1700" smtClean="0">
                <a:solidFill>
                  <a:schemeClr val="tx1">
                    <a:lumMod val="50000"/>
                    <a:lumOff val="50000"/>
                  </a:schemeClr>
                </a:solidFill>
                <a:latin typeface="Montserrat" charset="0"/>
              </a:rPr>
              <a:t>- </a:t>
            </a:r>
            <a:r>
              <a:rPr lang="vi-VN" sz="1700">
                <a:solidFill>
                  <a:schemeClr val="tx1">
                    <a:lumMod val="50000"/>
                    <a:lumOff val="50000"/>
                  </a:schemeClr>
                </a:solidFill>
                <a:latin typeface="Montserrat" charset="0"/>
              </a:rPr>
              <a:t>Nu realizează faptul că fumatul dă dependenţă şi că este foarte dificil să renunţi</a:t>
            </a:r>
            <a:r>
              <a:rPr lang="vi-VN" sz="1700">
                <a:solidFill>
                  <a:schemeClr val="tx1">
                    <a:lumMod val="50000"/>
                    <a:lumOff val="50000"/>
                  </a:schemeClr>
                </a:solidFill>
                <a:latin typeface="Montserrat" charset="0"/>
              </a:rPr>
              <a:t/>
            </a:r>
            <a:br>
              <a:rPr lang="vi-VN" sz="1700">
                <a:solidFill>
                  <a:schemeClr val="tx1">
                    <a:lumMod val="50000"/>
                    <a:lumOff val="50000"/>
                  </a:schemeClr>
                </a:solidFill>
                <a:latin typeface="Montserrat" charset="0"/>
              </a:rPr>
            </a:br>
            <a:r>
              <a:rPr lang="vi-VN" sz="1700">
                <a:solidFill>
                  <a:schemeClr val="tx1">
                    <a:lumMod val="50000"/>
                    <a:lumOff val="50000"/>
                  </a:schemeClr>
                </a:solidFill>
                <a:latin typeface="Montserrat" charset="0"/>
              </a:rPr>
              <a:t>- Nu-şi dau seama de riscurile pe care le prezintă pentru sănătate fumatul, chiar de la prima ţigară fumată</a:t>
            </a:r>
            <a:endParaRPr lang="en-US" sz="1700">
              <a:solidFill>
                <a:schemeClr val="tx1">
                  <a:lumMod val="50000"/>
                  <a:lumOff val="50000"/>
                </a:schemeClr>
              </a:solidFill>
              <a:latin typeface="Montserrat"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9007" y="3121481"/>
            <a:ext cx="3564993" cy="202201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3350"/>
            <a:ext cx="8153400" cy="4185761"/>
          </a:xfrm>
          <a:prstGeom prst="rect">
            <a:avLst/>
          </a:prstGeom>
          <a:noFill/>
        </p:spPr>
        <p:txBody>
          <a:bodyPr wrap="square" rtlCol="0">
            <a:spAutoFit/>
          </a:bodyPr>
          <a:lstStyle/>
          <a:p>
            <a:r>
              <a:rPr lang="en-US" smtClean="0">
                <a:solidFill>
                  <a:schemeClr val="tx1">
                    <a:lumMod val="50000"/>
                    <a:lumOff val="50000"/>
                  </a:schemeClr>
                </a:solidFill>
                <a:latin typeface="Montserrat" charset="0"/>
              </a:rPr>
              <a:t>		</a:t>
            </a:r>
            <a:r>
              <a:rPr lang="vi-VN" smtClean="0">
                <a:solidFill>
                  <a:schemeClr val="tx1">
                    <a:lumMod val="50000"/>
                    <a:lumOff val="50000"/>
                  </a:schemeClr>
                </a:solidFill>
                <a:latin typeface="Montserrat" charset="0"/>
              </a:rPr>
              <a:t>CUM </a:t>
            </a:r>
            <a:r>
              <a:rPr lang="vi-VN">
                <a:solidFill>
                  <a:schemeClr val="tx1">
                    <a:lumMod val="50000"/>
                    <a:lumOff val="50000"/>
                  </a:schemeClr>
                </a:solidFill>
                <a:latin typeface="Montserrat" charset="0"/>
              </a:rPr>
              <a:t>SĂ RENUNŢI LA FUMAT</a:t>
            </a:r>
            <a:r>
              <a:rPr lang="vi-VN">
                <a:solidFill>
                  <a:schemeClr val="tx1">
                    <a:lumMod val="50000"/>
                    <a:lumOff val="50000"/>
                  </a:schemeClr>
                </a:solidFill>
                <a:latin typeface="Montserrat" charset="0"/>
              </a:rPr>
              <a:t/>
            </a:r>
            <a:br>
              <a:rPr lang="vi-VN">
                <a:solidFill>
                  <a:schemeClr val="tx1">
                    <a:lumMod val="50000"/>
                    <a:lumOff val="50000"/>
                  </a:schemeClr>
                </a:solidFill>
                <a:latin typeface="Montserrat" charset="0"/>
              </a:rPr>
            </a:br>
            <a:r>
              <a:rPr lang="vi-VN">
                <a:solidFill>
                  <a:schemeClr val="tx1">
                    <a:lumMod val="50000"/>
                    <a:lumOff val="50000"/>
                  </a:schemeClr>
                </a:solidFill>
                <a:latin typeface="Montserrat" charset="0"/>
              </a:rPr>
              <a:t>Din ce în ce mai mulţi oameni renunţă la tutun. Este greu, dar nu imposibil. Există mai multe metode de a renunţa. Unele persoane folosesc o serie de filtre care vor reduce gradual nivelul de nicotină, reuşind să renunţe treptat la acest drog. Alte persoane folosesc o gumă specială recomandată de doctori care conţine nicotină în grade din ce în ce mai scăzute, în final renunţând total la nicotină. Poţi găsi grupuri de suport care te vor ajuta să renunţi. Poţi să renunţi!</a:t>
            </a:r>
            <a:r>
              <a:rPr lang="vi-VN">
                <a:solidFill>
                  <a:schemeClr val="tx1">
                    <a:lumMod val="50000"/>
                    <a:lumOff val="50000"/>
                  </a:schemeClr>
                </a:solidFill>
                <a:latin typeface="Montserrat" charset="0"/>
              </a:rPr>
              <a:t/>
            </a:r>
            <a:br>
              <a:rPr lang="vi-VN">
                <a:solidFill>
                  <a:schemeClr val="tx1">
                    <a:lumMod val="50000"/>
                    <a:lumOff val="50000"/>
                  </a:schemeClr>
                </a:solidFill>
                <a:latin typeface="Montserrat" charset="0"/>
              </a:rPr>
            </a:br>
            <a:r>
              <a:rPr lang="vi-VN">
                <a:solidFill>
                  <a:schemeClr val="tx1">
                    <a:lumMod val="50000"/>
                    <a:lumOff val="50000"/>
                  </a:schemeClr>
                </a:solidFill>
                <a:latin typeface="Montserrat" charset="0"/>
              </a:rPr>
              <a:t/>
            </a:r>
            <a:br>
              <a:rPr lang="vi-VN">
                <a:solidFill>
                  <a:schemeClr val="tx1">
                    <a:lumMod val="50000"/>
                    <a:lumOff val="50000"/>
                  </a:schemeClr>
                </a:solidFill>
                <a:latin typeface="Montserrat" charset="0"/>
              </a:rPr>
            </a:br>
            <a:r>
              <a:rPr lang="en-US" smtClean="0">
                <a:solidFill>
                  <a:schemeClr val="tx1">
                    <a:lumMod val="50000"/>
                    <a:lumOff val="50000"/>
                  </a:schemeClr>
                </a:solidFill>
                <a:latin typeface="Montserrat" charset="0"/>
              </a:rPr>
              <a:t>		</a:t>
            </a:r>
            <a:r>
              <a:rPr lang="vi-VN" smtClean="0">
                <a:solidFill>
                  <a:schemeClr val="tx1">
                    <a:lumMod val="50000"/>
                    <a:lumOff val="50000"/>
                  </a:schemeClr>
                </a:solidFill>
                <a:latin typeface="Montserrat" charset="0"/>
              </a:rPr>
              <a:t>SFATURI </a:t>
            </a:r>
            <a:r>
              <a:rPr lang="vi-VN">
                <a:solidFill>
                  <a:schemeClr val="tx1">
                    <a:lumMod val="50000"/>
                    <a:lumOff val="50000"/>
                  </a:schemeClr>
                </a:solidFill>
                <a:latin typeface="Montserrat" charset="0"/>
              </a:rPr>
              <a:t>PENTRU A TE LĂSA DE FUMAT</a:t>
            </a:r>
            <a:r>
              <a:rPr lang="vi-VN">
                <a:solidFill>
                  <a:schemeClr val="tx1">
                    <a:lumMod val="50000"/>
                    <a:lumOff val="50000"/>
                  </a:schemeClr>
                </a:solidFill>
                <a:latin typeface="Montserrat" charset="0"/>
              </a:rPr>
              <a:t/>
            </a:r>
            <a:br>
              <a:rPr lang="vi-VN">
                <a:solidFill>
                  <a:schemeClr val="tx1">
                    <a:lumMod val="50000"/>
                    <a:lumOff val="50000"/>
                  </a:schemeClr>
                </a:solidFill>
                <a:latin typeface="Montserrat" charset="0"/>
              </a:rPr>
            </a:br>
            <a:r>
              <a:rPr lang="vi-VN">
                <a:solidFill>
                  <a:schemeClr val="tx1">
                    <a:lumMod val="50000"/>
                    <a:lumOff val="50000"/>
                  </a:schemeClr>
                </a:solidFill>
                <a:latin typeface="Montserrat" charset="0"/>
              </a:rPr>
              <a:t>- Înconjoară-te de persoane care îţi susţin hotărârea şi care nu fumează</a:t>
            </a:r>
            <a:r>
              <a:rPr lang="vi-VN">
                <a:solidFill>
                  <a:schemeClr val="tx1">
                    <a:lumMod val="50000"/>
                    <a:lumOff val="50000"/>
                  </a:schemeClr>
                </a:solidFill>
                <a:latin typeface="Montserrat" charset="0"/>
              </a:rPr>
              <a:t/>
            </a:r>
            <a:br>
              <a:rPr lang="vi-VN">
                <a:solidFill>
                  <a:schemeClr val="tx1">
                    <a:lumMod val="50000"/>
                    <a:lumOff val="50000"/>
                  </a:schemeClr>
                </a:solidFill>
                <a:latin typeface="Montserrat" charset="0"/>
              </a:rPr>
            </a:br>
            <a:r>
              <a:rPr lang="vi-VN">
                <a:solidFill>
                  <a:schemeClr val="tx1">
                    <a:lumMod val="50000"/>
                    <a:lumOff val="50000"/>
                  </a:schemeClr>
                </a:solidFill>
                <a:latin typeface="Montserrat" charset="0"/>
              </a:rPr>
              <a:t>- Asumă-ţi propria responsabilitate</a:t>
            </a:r>
            <a:r>
              <a:rPr lang="vi-VN">
                <a:solidFill>
                  <a:schemeClr val="tx1">
                    <a:lumMod val="50000"/>
                    <a:lumOff val="50000"/>
                  </a:schemeClr>
                </a:solidFill>
                <a:latin typeface="Montserrat" charset="0"/>
              </a:rPr>
              <a:t/>
            </a:r>
            <a:br>
              <a:rPr lang="vi-VN">
                <a:solidFill>
                  <a:schemeClr val="tx1">
                    <a:lumMod val="50000"/>
                    <a:lumOff val="50000"/>
                  </a:schemeClr>
                </a:solidFill>
                <a:latin typeface="Montserrat" charset="0"/>
              </a:rPr>
            </a:br>
            <a:r>
              <a:rPr lang="vi-VN">
                <a:solidFill>
                  <a:schemeClr val="tx1">
                    <a:lumMod val="50000"/>
                    <a:lumOff val="50000"/>
                  </a:schemeClr>
                </a:solidFill>
                <a:latin typeface="Montserrat" charset="0"/>
              </a:rPr>
              <a:t>- Evită persoanele care fumează</a:t>
            </a:r>
            <a:r>
              <a:rPr lang="vi-VN">
                <a:solidFill>
                  <a:schemeClr val="tx1">
                    <a:lumMod val="50000"/>
                    <a:lumOff val="50000"/>
                  </a:schemeClr>
                </a:solidFill>
                <a:latin typeface="Montserrat" charset="0"/>
              </a:rPr>
              <a:t/>
            </a:r>
            <a:br>
              <a:rPr lang="vi-VN">
                <a:solidFill>
                  <a:schemeClr val="tx1">
                    <a:lumMod val="50000"/>
                    <a:lumOff val="50000"/>
                  </a:schemeClr>
                </a:solidFill>
                <a:latin typeface="Montserrat" charset="0"/>
              </a:rPr>
            </a:br>
            <a:r>
              <a:rPr lang="vi-VN">
                <a:solidFill>
                  <a:schemeClr val="tx1">
                    <a:lumMod val="50000"/>
                    <a:lumOff val="50000"/>
                  </a:schemeClr>
                </a:solidFill>
                <a:latin typeface="Montserrat" charset="0"/>
              </a:rPr>
              <a:t>- Bea multă apă pentru a elimina toxinele</a:t>
            </a:r>
            <a:r>
              <a:rPr lang="vi-VN">
                <a:solidFill>
                  <a:schemeClr val="tx1">
                    <a:lumMod val="50000"/>
                    <a:lumOff val="50000"/>
                  </a:schemeClr>
                </a:solidFill>
                <a:latin typeface="Montserrat" charset="0"/>
              </a:rPr>
              <a:t/>
            </a:r>
            <a:br>
              <a:rPr lang="vi-VN">
                <a:solidFill>
                  <a:schemeClr val="tx1">
                    <a:lumMod val="50000"/>
                    <a:lumOff val="50000"/>
                  </a:schemeClr>
                </a:solidFill>
                <a:latin typeface="Montserrat" charset="0"/>
              </a:rPr>
            </a:br>
            <a:r>
              <a:rPr lang="vi-VN">
                <a:solidFill>
                  <a:schemeClr val="tx1">
                    <a:lumMod val="50000"/>
                    <a:lumOff val="50000"/>
                  </a:schemeClr>
                </a:solidFill>
                <a:latin typeface="Montserrat" charset="0"/>
              </a:rPr>
              <a:t>- Când simţi</a:t>
            </a:r>
            <a:r>
              <a:rPr lang="vi-VN">
                <a:solidFill>
                  <a:schemeClr val="tx1">
                    <a:lumMod val="50000"/>
                    <a:lumOff val="50000"/>
                  </a:schemeClr>
                </a:solidFill>
                <a:latin typeface="Montserrat" charset="0"/>
              </a:rPr>
              <a:t> </a:t>
            </a:r>
            <a:r>
              <a:rPr lang="vi-VN" smtClean="0">
                <a:solidFill>
                  <a:schemeClr val="tx1">
                    <a:lumMod val="50000"/>
                    <a:lumOff val="50000"/>
                  </a:schemeClr>
                </a:solidFill>
                <a:latin typeface="Montserrat" charset="0"/>
              </a:rPr>
              <a:t>nevoi</a:t>
            </a:r>
            <a:r>
              <a:rPr lang="en-US" smtClean="0">
                <a:solidFill>
                  <a:schemeClr val="tx1">
                    <a:lumMod val="50000"/>
                    <a:lumOff val="50000"/>
                  </a:schemeClr>
                </a:solidFill>
                <a:latin typeface="Montserrat" charset="0"/>
              </a:rPr>
              <a:t>a</a:t>
            </a:r>
            <a:r>
              <a:rPr lang="vi-VN">
                <a:solidFill>
                  <a:schemeClr val="tx1">
                    <a:lumMod val="50000"/>
                    <a:lumOff val="50000"/>
                  </a:schemeClr>
                </a:solidFill>
                <a:latin typeface="Montserrat" charset="0"/>
              </a:rPr>
              <a:t> unei ţigări, mănâncă ceva sau mestecă o gumă fără zahăr</a:t>
            </a:r>
            <a:r>
              <a:rPr lang="vi-VN">
                <a:solidFill>
                  <a:schemeClr val="tx1">
                    <a:lumMod val="50000"/>
                    <a:lumOff val="50000"/>
                  </a:schemeClr>
                </a:solidFill>
                <a:latin typeface="Montserrat" charset="0"/>
              </a:rPr>
              <a:t/>
            </a:r>
            <a:br>
              <a:rPr lang="vi-VN">
                <a:solidFill>
                  <a:schemeClr val="tx1">
                    <a:lumMod val="50000"/>
                    <a:lumOff val="50000"/>
                  </a:schemeClr>
                </a:solidFill>
                <a:latin typeface="Montserrat" charset="0"/>
              </a:rPr>
            </a:br>
            <a:r>
              <a:rPr lang="vi-VN">
                <a:solidFill>
                  <a:schemeClr val="tx1">
                    <a:lumMod val="50000"/>
                    <a:lumOff val="50000"/>
                  </a:schemeClr>
                </a:solidFill>
                <a:latin typeface="Montserrat" charset="0"/>
              </a:rPr>
              <a:t>- Fă exerciţii fizice</a:t>
            </a:r>
            <a:r>
              <a:rPr lang="vi-VN">
                <a:solidFill>
                  <a:schemeClr val="tx1">
                    <a:lumMod val="50000"/>
                    <a:lumOff val="50000"/>
                  </a:schemeClr>
                </a:solidFill>
                <a:latin typeface="Montserrat" charset="0"/>
              </a:rPr>
              <a:t/>
            </a:r>
            <a:br>
              <a:rPr lang="vi-VN">
                <a:solidFill>
                  <a:schemeClr val="tx1">
                    <a:lumMod val="50000"/>
                    <a:lumOff val="50000"/>
                  </a:schemeClr>
                </a:solidFill>
                <a:latin typeface="Montserrat" charset="0"/>
              </a:rPr>
            </a:br>
            <a:r>
              <a:rPr lang="vi-VN">
                <a:solidFill>
                  <a:schemeClr val="tx1">
                    <a:lumMod val="50000"/>
                    <a:lumOff val="50000"/>
                  </a:schemeClr>
                </a:solidFill>
                <a:latin typeface="Montserrat" charset="0"/>
              </a:rPr>
              <a:t>- Evită alcoolul, cafeaua, ceaiul şi sucurile care conţin cofeină</a:t>
            </a:r>
            <a:r>
              <a:rPr lang="vi-VN">
                <a:solidFill>
                  <a:schemeClr val="tx1">
                    <a:lumMod val="50000"/>
                    <a:lumOff val="50000"/>
                  </a:schemeClr>
                </a:solidFill>
                <a:latin typeface="Montserrat" charset="0"/>
              </a:rPr>
              <a:t/>
            </a:r>
            <a:br>
              <a:rPr lang="vi-VN">
                <a:solidFill>
                  <a:schemeClr val="tx1">
                    <a:lumMod val="50000"/>
                    <a:lumOff val="50000"/>
                  </a:schemeClr>
                </a:solidFill>
                <a:latin typeface="Montserrat" charset="0"/>
              </a:rPr>
            </a:br>
            <a:r>
              <a:rPr lang="vi-VN">
                <a:solidFill>
                  <a:schemeClr val="tx1">
                    <a:lumMod val="50000"/>
                    <a:lumOff val="50000"/>
                  </a:schemeClr>
                </a:solidFill>
                <a:latin typeface="Montserrat" charset="0"/>
              </a:rPr>
              <a:t>- Spală-te des pe dinţi pentru a îndepărta reziduurile de tutun</a:t>
            </a:r>
            <a:r>
              <a:rPr lang="vi-VN">
                <a:solidFill>
                  <a:schemeClr val="tx1">
                    <a:lumMod val="50000"/>
                    <a:lumOff val="50000"/>
                  </a:schemeClr>
                </a:solidFill>
                <a:latin typeface="Montserrat" charset="0"/>
              </a:rPr>
              <a:t/>
            </a:r>
            <a:br>
              <a:rPr lang="vi-VN">
                <a:solidFill>
                  <a:schemeClr val="tx1">
                    <a:lumMod val="50000"/>
                    <a:lumOff val="50000"/>
                  </a:schemeClr>
                </a:solidFill>
                <a:latin typeface="Montserrat" charset="0"/>
              </a:rPr>
            </a:br>
            <a:r>
              <a:rPr lang="vi-VN">
                <a:solidFill>
                  <a:schemeClr val="tx1">
                    <a:lumMod val="50000"/>
                    <a:lumOff val="50000"/>
                  </a:schemeClr>
                </a:solidFill>
                <a:latin typeface="Montserrat" charset="0"/>
              </a:rPr>
              <a:t>- Inspiră adânc şi relaxează-te când simţi nevoia să fumezi</a:t>
            </a:r>
            <a:r>
              <a:rPr lang="vi-VN">
                <a:solidFill>
                  <a:schemeClr val="tx1">
                    <a:lumMod val="50000"/>
                    <a:lumOff val="50000"/>
                  </a:schemeClr>
                </a:solidFill>
                <a:latin typeface="Montserrat" charset="0"/>
              </a:rPr>
              <a:t/>
            </a:r>
            <a:br>
              <a:rPr lang="vi-VN">
                <a:solidFill>
                  <a:schemeClr val="tx1">
                    <a:lumMod val="50000"/>
                    <a:lumOff val="50000"/>
                  </a:schemeClr>
                </a:solidFill>
                <a:latin typeface="Montserrat" charset="0"/>
              </a:rPr>
            </a:br>
            <a:r>
              <a:rPr lang="vi-VN">
                <a:solidFill>
                  <a:schemeClr val="tx1">
                    <a:lumMod val="50000"/>
                    <a:lumOff val="50000"/>
                  </a:schemeClr>
                </a:solidFill>
                <a:latin typeface="Montserrat" charset="0"/>
              </a:rPr>
              <a:t>- Gândeşte pozitiv asupra avantajelor de a fi un nefumător</a:t>
            </a:r>
            <a:endParaRPr lang="en-US">
              <a:solidFill>
                <a:schemeClr val="tx1">
                  <a:lumMod val="50000"/>
                  <a:lumOff val="50000"/>
                </a:schemeClr>
              </a:solidFill>
              <a:latin typeface="Montserrat" charset="0"/>
            </a:endParaRPr>
          </a:p>
        </p:txBody>
      </p:sp>
    </p:spTree>
    <p:extLst>
      <p:ext uri="{BB962C8B-B14F-4D97-AF65-F5344CB8AC3E}">
        <p14:creationId xmlns:p14="http://schemas.microsoft.com/office/powerpoint/2010/main" val="3561802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Shape 108"/>
        <p:cNvGrpSpPr/>
        <p:nvPr/>
      </p:nvGrpSpPr>
      <p:grpSpPr>
        <a:xfrm>
          <a:off x="0" y="0"/>
          <a:ext cx="0" cy="0"/>
          <a:chOff x="0" y="0"/>
          <a:chExt cx="0" cy="0"/>
        </a:xfrm>
      </p:grpSpPr>
      <p:sp>
        <p:nvSpPr>
          <p:cNvPr id="110" name="Shape 110"/>
          <p:cNvSpPr txBox="1">
            <a:spLocks noGrp="1"/>
          </p:cNvSpPr>
          <p:nvPr>
            <p:ph type="body" idx="1"/>
          </p:nvPr>
        </p:nvSpPr>
        <p:spPr>
          <a:xfrm>
            <a:off x="-152400" y="590550"/>
            <a:ext cx="8000950" cy="4038600"/>
          </a:xfrm>
          <a:prstGeom prst="rect">
            <a:avLst/>
          </a:prstGeom>
        </p:spPr>
        <p:txBody>
          <a:bodyPr lIns="91425" tIns="91425" rIns="91425" bIns="91425" anchor="t" anchorCtr="0">
            <a:noAutofit/>
          </a:bodyPr>
          <a:lstStyle/>
          <a:p>
            <a:pPr marL="228600" lvl="0">
              <a:buNone/>
            </a:pPr>
            <a:r>
              <a:rPr lang="en-US" smtClean="0"/>
              <a:t>	</a:t>
            </a:r>
            <a:r>
              <a:rPr lang="vi-VN" smtClean="0"/>
              <a:t>DE </a:t>
            </a:r>
            <a:r>
              <a:rPr lang="vi-VN"/>
              <a:t>CE CONSUMĂ ADOLESCENŢII BĂUTURI ALCOOLICE?</a:t>
            </a:r>
            <a:r>
              <a:rPr lang="vi-VN"/>
              <a:t/>
            </a:r>
            <a:br>
              <a:rPr lang="vi-VN"/>
            </a:br>
            <a:r>
              <a:rPr lang="vi-VN"/>
              <a:t>Apare presiunea de a bea şi poate fi dificil să spui nu, mai ales când vrei să fii acceptat într-un grup, dar alcoolul este dăunător, îţi poate distruge viaţa şi te poate omorî. Iată câtva dintre motivele pentru care consumă adolescenţi alcool:</a:t>
            </a:r>
            <a:r>
              <a:rPr lang="vi-VN"/>
              <a:t/>
            </a:r>
            <a:br>
              <a:rPr lang="vi-VN"/>
            </a:br>
            <a:r>
              <a:rPr lang="vi-VN"/>
              <a:t>- pentru a se relaxa</a:t>
            </a:r>
            <a:r>
              <a:rPr lang="vi-VN"/>
              <a:t/>
            </a:r>
            <a:br>
              <a:rPr lang="vi-VN"/>
            </a:br>
            <a:r>
              <a:rPr lang="vi-VN"/>
              <a:t>- pentru a se simţi mai bine</a:t>
            </a:r>
            <a:r>
              <a:rPr lang="vi-VN"/>
              <a:t/>
            </a:r>
            <a:br>
              <a:rPr lang="vi-VN"/>
            </a:br>
            <a:r>
              <a:rPr lang="vi-VN"/>
              <a:t>- pentru a scăpa de necazuri</a:t>
            </a:r>
            <a:r>
              <a:rPr lang="vi-VN"/>
              <a:t/>
            </a:r>
            <a:br>
              <a:rPr lang="vi-VN"/>
            </a:br>
            <a:r>
              <a:rPr lang="vi-VN"/>
              <a:t>- pentru a fi acceptaţi şi pentru a se adapta într-un grup</a:t>
            </a:r>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121"/>
        <p:cNvGrpSpPr/>
        <p:nvPr/>
      </p:nvGrpSpPr>
      <p:grpSpPr>
        <a:xfrm>
          <a:off x="0" y="0"/>
          <a:ext cx="0" cy="0"/>
          <a:chOff x="0" y="0"/>
          <a:chExt cx="0" cy="0"/>
        </a:xfrm>
      </p:grpSpPr>
      <p:sp>
        <p:nvSpPr>
          <p:cNvPr id="123" name="Shape 123"/>
          <p:cNvSpPr txBox="1">
            <a:spLocks noGrp="1"/>
          </p:cNvSpPr>
          <p:nvPr>
            <p:ph type="subTitle" idx="4294967295"/>
          </p:nvPr>
        </p:nvSpPr>
        <p:spPr>
          <a:xfrm>
            <a:off x="304800" y="-95250"/>
            <a:ext cx="8610600" cy="4876800"/>
          </a:xfrm>
          <a:prstGeom prst="rect">
            <a:avLst/>
          </a:prstGeom>
        </p:spPr>
        <p:txBody>
          <a:bodyPr lIns="91425" tIns="91425" rIns="91425" bIns="91425" anchor="t" anchorCtr="0">
            <a:noAutofit/>
          </a:bodyPr>
          <a:lstStyle/>
          <a:p>
            <a:pPr lvl="0">
              <a:spcBef>
                <a:spcPts val="0"/>
              </a:spcBef>
              <a:buNone/>
            </a:pPr>
            <a:r>
              <a:rPr lang="en-US" sz="1600">
                <a:latin typeface="Montserrat" charset="0"/>
              </a:rPr>
              <a:t>Pentru a preveni consumul de alcool in randul </a:t>
            </a:r>
            <a:r>
              <a:rPr lang="en-US" sz="1600">
                <a:latin typeface="Montserrat" charset="0"/>
              </a:rPr>
              <a:t>adolescentilor</a:t>
            </a:r>
            <a:r>
              <a:rPr lang="en-US" sz="1600" smtClean="0">
                <a:latin typeface="Montserrat" charset="0"/>
              </a:rPr>
              <a:t>:</a:t>
            </a:r>
            <a:r>
              <a:rPr lang="en-US" sz="1600">
                <a:latin typeface="Montserrat" charset="0"/>
              </a:rPr>
              <a:t/>
            </a:r>
            <a:br>
              <a:rPr lang="en-US" sz="1600">
                <a:latin typeface="Montserrat" charset="0"/>
              </a:rPr>
            </a:br>
            <a:r>
              <a:rPr lang="en-US" sz="1600" smtClean="0">
                <a:latin typeface="Montserrat" charset="0"/>
              </a:rPr>
              <a:t>-</a:t>
            </a:r>
            <a:r>
              <a:rPr lang="en-US" sz="1600"/>
              <a:t> </a:t>
            </a:r>
            <a:r>
              <a:rPr lang="en-US" sz="1600" smtClean="0"/>
              <a:t>    discutati </a:t>
            </a:r>
            <a:r>
              <a:rPr lang="en-US" sz="1600"/>
              <a:t>cu adolescentul dvs. Intrebati-l daca prietenii lui fumeaza. Riscul ca adolescentul sa fumeze este de 13 ori mai  mare daca cei mai buni prieteni ai sai fumeaza. Majoritatea adolescentilor fumeaza prima tigara cu un prieten care fumeaza deja;</a:t>
            </a:r>
            <a:r>
              <a:rPr lang="en-US" sz="1600"/>
              <a:t/>
            </a:r>
            <a:br>
              <a:rPr lang="en-US" sz="1600"/>
            </a:br>
            <a:r>
              <a:rPr lang="en-US" sz="1600"/>
              <a:t>-    aflati ce cred copiii/ elevii dvs. despre fumat. Rugati-l sa citeasca si ei aceste informatii pentru a le comenta impreuna;</a:t>
            </a:r>
            <a:r>
              <a:rPr lang="en-US" sz="1600"/>
              <a:t/>
            </a:r>
            <a:br>
              <a:rPr lang="en-US" sz="1600"/>
            </a:br>
            <a:r>
              <a:rPr lang="en-US" sz="1600"/>
              <a:t>-    ajutati-va copilul sa-si analizeze propriile pareri despre presiunile ce se pot ivi oricand si fumat. Puneti intrebari fara sa aveti un aer critic si explicati-le cum ar putea face fata situatiilor dificile;</a:t>
            </a:r>
            <a:r>
              <a:rPr lang="en-US" sz="1600"/>
              <a:t/>
            </a:r>
            <a:br>
              <a:rPr lang="en-US" sz="1600"/>
            </a:br>
            <a:r>
              <a:rPr lang="en-US" sz="1600"/>
              <a:t>-    incurajati-va adolescentul sa se bucure de energia si sanatatea pe care o au. Stilurile de viata active portretizate in multe dintre reclamele pentru tigari sunt de fapt mai reprezentative pentru nefumatori. Cei care fumeaza racesc mai usor si au alte infectii respiratorii mai frecvente;</a:t>
            </a:r>
            <a:r>
              <a:rPr lang="en-US" sz="1600"/>
              <a:t/>
            </a:r>
            <a:br>
              <a:rPr lang="en-US" sz="1600"/>
            </a:br>
            <a:r>
              <a:rPr lang="en-US" sz="1600"/>
              <a:t>-    subliniati repercursiunile sociale. Fumatul va da o respiratie urat-mirositoare si da miros parului si hainelor;</a:t>
            </a:r>
            <a:r>
              <a:rPr lang="en-US" sz="1600"/>
              <a:t/>
            </a:r>
            <a:br>
              <a:rPr lang="en-US" sz="1600"/>
            </a:br>
            <a:r>
              <a:rPr lang="en-US" sz="1600"/>
              <a:t>-    stabiliti un exemplu personal ca nefumator. Daca fumati, unul dintre cele mai bune motive pentru a va opri este pentru binele copiilor dvs.</a:t>
            </a:r>
            <a:r>
              <a:rPr lang="en-US" sz="1600"/>
              <a:t/>
            </a:r>
            <a:br>
              <a:rPr lang="en-US" sz="1600"/>
            </a:br>
            <a:r>
              <a:rPr lang="en-US" sz="1600"/>
              <a:t>-    conlucrati cu personalul din invatamant sau din unitatile </a:t>
            </a:r>
            <a:r>
              <a:rPr lang="en-US" sz="1600"/>
              <a:t>medicale</a:t>
            </a:r>
            <a:r>
              <a:rPr lang="en-US" sz="1600" smtClean="0"/>
              <a:t>.</a:t>
            </a:r>
            <a:endParaRPr lang="en" sz="1600">
              <a:latin typeface="Montserrat"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89"/>
        <p:cNvGrpSpPr/>
        <p:nvPr/>
      </p:nvGrpSpPr>
      <p:grpSpPr>
        <a:xfrm>
          <a:off x="0" y="0"/>
          <a:ext cx="0" cy="0"/>
          <a:chOff x="0" y="0"/>
          <a:chExt cx="0" cy="0"/>
        </a:xfrm>
      </p:grpSpPr>
      <p:sp>
        <p:nvSpPr>
          <p:cNvPr id="390" name="Shape 390"/>
          <p:cNvSpPr txBox="1">
            <a:spLocks noGrp="1"/>
          </p:cNvSpPr>
          <p:nvPr>
            <p:ph type="ctrTitle" idx="4294967295"/>
          </p:nvPr>
        </p:nvSpPr>
        <p:spPr>
          <a:xfrm>
            <a:off x="24384" y="11430"/>
            <a:ext cx="7138416" cy="4084320"/>
          </a:xfrm>
          <a:prstGeom prst="rect">
            <a:avLst/>
          </a:prstGeom>
        </p:spPr>
        <p:txBody>
          <a:bodyPr lIns="91425" tIns="91425" rIns="91425" bIns="91425" anchor="b" anchorCtr="0">
            <a:noAutofit/>
          </a:bodyPr>
          <a:lstStyle/>
          <a:p>
            <a:pPr lvl="0" algn="ctr"/>
            <a:r>
              <a:rPr lang="en-US" sz="1600" b="0" smtClean="0"/>
              <a:t>	</a:t>
            </a:r>
            <a:r>
              <a:rPr lang="vi-VN" sz="1600" b="0" smtClean="0"/>
              <a:t>DE </a:t>
            </a:r>
            <a:r>
              <a:rPr lang="vi-VN" sz="1600" b="0"/>
              <a:t>CE CONSUMĂ ADOLESCENŢII DROGURI ILEGALE</a:t>
            </a:r>
            <a:r>
              <a:rPr lang="vi-VN" sz="1600"/>
              <a:t/>
            </a:r>
            <a:br>
              <a:rPr lang="vi-VN" sz="1600"/>
            </a:br>
            <a:r>
              <a:rPr lang="vi-VN" sz="1600" b="0"/>
              <a:t>Motivele sunt aceleaşi ca la alcool şi tutun: pentru a se relaxa, pentru a se simţi mai bine, pentru a scăpa de depresie, pentru a scăpa de probleme, pentru a se integra într-un grup, pentru a se simţi mai siguri de ei.</a:t>
            </a:r>
            <a:r>
              <a:rPr lang="vi-VN" sz="1600"/>
              <a:t/>
            </a:r>
            <a:br>
              <a:rPr lang="vi-VN" sz="1600"/>
            </a:br>
            <a:r>
              <a:rPr lang="vi-VN" sz="1600" b="0"/>
              <a:t>Studiile arată că adolescenţii pot cădea foarte uşor victimă dependenţei de droguri. Apare din partea celorlalţi presiunea de a consuma droguri. După ce ai încercat o dată, îţi place şi devii dependent, nemaiavând posibilitatea de a alege. Drogurile dau o dependenţă foarte puternică şi, de aceea, este vital să nu începi să consumi droguri pentru că după aceea va fi foarte greu să renunţi. Nu există medicamente pentru a trata dependenţa de droguri. Drogurile provoacă dependenţă psihologică şi fiziologică. Persoana dependentă de droguri crede că drogul o va face să se simtă mai bine şi să-şi desfăşoare normal activitatea. </a:t>
            </a:r>
            <a:endParaRPr lang="en" sz="1600">
              <a:solidFill>
                <a:srgbClr val="FF572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0B2F6"/>
        </a:solidFill>
        <a:effectLst/>
      </p:bgPr>
    </p:bg>
    <p:spTree>
      <p:nvGrpSpPr>
        <p:cNvPr id="1" name=""/>
        <p:cNvGrpSpPr/>
        <p:nvPr/>
      </p:nvGrpSpPr>
      <p:grpSpPr>
        <a:xfrm>
          <a:off x="0" y="0"/>
          <a:ext cx="0" cy="0"/>
          <a:chOff x="0" y="0"/>
          <a:chExt cx="0" cy="0"/>
        </a:xfrm>
      </p:grpSpPr>
      <p:sp>
        <p:nvSpPr>
          <p:cNvPr id="2" name="TextBox 1"/>
          <p:cNvSpPr txBox="1"/>
          <p:nvPr/>
        </p:nvSpPr>
        <p:spPr>
          <a:xfrm>
            <a:off x="-3048" y="57150"/>
            <a:ext cx="7013448" cy="4185761"/>
          </a:xfrm>
          <a:prstGeom prst="rect">
            <a:avLst/>
          </a:prstGeom>
          <a:noFill/>
        </p:spPr>
        <p:txBody>
          <a:bodyPr wrap="square" rtlCol="0">
            <a:spAutoFit/>
          </a:bodyPr>
          <a:lstStyle/>
          <a:p>
            <a:r>
              <a:rPr lang="en-US" smtClean="0">
                <a:latin typeface="Montserrat" charset="0"/>
              </a:rPr>
              <a:t>		</a:t>
            </a:r>
            <a:r>
              <a:rPr lang="vi-VN" smtClean="0">
                <a:latin typeface="Montserrat" charset="0"/>
              </a:rPr>
              <a:t>RECUPERAREA</a:t>
            </a:r>
            <a:r>
              <a:rPr lang="vi-VN">
                <a:latin typeface="Montserrat" charset="0"/>
              </a:rPr>
              <a:t/>
            </a:r>
            <a:br>
              <a:rPr lang="vi-VN">
                <a:latin typeface="Montserrat" charset="0"/>
              </a:rPr>
            </a:br>
            <a:r>
              <a:rPr lang="vi-VN">
                <a:latin typeface="Montserrat" charset="0"/>
              </a:rPr>
              <a:t>Recuperarea este un proces invers celui de dependenţă. Necesită mult timp şi multă hotărâre. Durata diferă în funcţie de personalitatea fiecăruia şi de modalitatea de abordare a problemei. Există câteva trăsături comune ale procesului de recuperare:</a:t>
            </a:r>
            <a:r>
              <a:rPr lang="vi-VN">
                <a:latin typeface="Montserrat" charset="0"/>
              </a:rPr>
              <a:t/>
            </a:r>
            <a:br>
              <a:rPr lang="vi-VN">
                <a:latin typeface="Montserrat" charset="0"/>
              </a:rPr>
            </a:br>
            <a:r>
              <a:rPr lang="vi-VN">
                <a:latin typeface="Montserrat" charset="0"/>
              </a:rPr>
              <a:t>- mai întâi trebuie să recunoşti că ai o problemă şi trebuie să decizi să renunţi. Poţi face acest lucru supravegheat de un medic. Dependenţa nu poate fi “vindecată”, ea poate fi doar oprită din evoluţie cu ajutorul tău</a:t>
            </a:r>
            <a:r>
              <a:rPr lang="vi-VN">
                <a:latin typeface="Montserrat" charset="0"/>
              </a:rPr>
              <a:t/>
            </a:r>
            <a:br>
              <a:rPr lang="vi-VN">
                <a:latin typeface="Montserrat" charset="0"/>
              </a:rPr>
            </a:br>
            <a:r>
              <a:rPr lang="vi-VN">
                <a:latin typeface="Montserrat" charset="0"/>
              </a:rPr>
              <a:t>- experţii recomandă abstinenţa totală în timpul procesului de recuperare</a:t>
            </a:r>
            <a:r>
              <a:rPr lang="vi-VN">
                <a:latin typeface="Montserrat" charset="0"/>
              </a:rPr>
              <a:t/>
            </a:r>
            <a:br>
              <a:rPr lang="vi-VN">
                <a:latin typeface="Montserrat" charset="0"/>
              </a:rPr>
            </a:br>
            <a:r>
              <a:rPr lang="vi-VN">
                <a:latin typeface="Montserrat" charset="0"/>
              </a:rPr>
              <a:t>- trebuie să elimini toxina din corpul tău. Acesta se numeşte dezintoxicare. Aceasta se poate realiza numai cu ajutor medical.</a:t>
            </a:r>
            <a:r>
              <a:rPr lang="vi-VN">
                <a:latin typeface="Montserrat" charset="0"/>
              </a:rPr>
              <a:t/>
            </a:r>
            <a:br>
              <a:rPr lang="vi-VN">
                <a:latin typeface="Montserrat" charset="0"/>
              </a:rPr>
            </a:br>
            <a:r>
              <a:rPr lang="vi-VN">
                <a:latin typeface="Montserrat" charset="0"/>
              </a:rPr>
              <a:t>- majoritatea persoanelor ce parcurg procesul de recuperare reuşesc să stea departe de droguri tot restul vieţii</a:t>
            </a:r>
            <a:r>
              <a:rPr lang="vi-VN">
                <a:latin typeface="Montserrat" charset="0"/>
              </a:rPr>
              <a:t/>
            </a:r>
            <a:br>
              <a:rPr lang="vi-VN">
                <a:latin typeface="Montserrat" charset="0"/>
              </a:rPr>
            </a:br>
            <a:r>
              <a:rPr lang="vi-VN">
                <a:latin typeface="Montserrat" charset="0"/>
              </a:rPr>
              <a:t>Adolescenţii trebuie să-şi asume responsabilitatea pentru viaţa lor. Chiar dacă apare o recădere, poţi oricând decide să renunţi. Cere ajutorul părinţiilor, profesorilor, consilierilor şcolari. Caută un consilier specializat în dependenţa de droguri. Intră într-un grup de suport Vei observa că mai există şi alţii care luptă să se elibereze din ghearele dependenţei şi mai presus de toate, nu renunţa. Poţi să reuşeşti!</a:t>
            </a:r>
            <a:endParaRPr lang="en-US">
              <a:latin typeface="Montserrat" charset="0"/>
            </a:endParaRPr>
          </a:p>
        </p:txBody>
      </p:sp>
    </p:spTree>
    <p:extLst>
      <p:ext uri="{BB962C8B-B14F-4D97-AF65-F5344CB8AC3E}">
        <p14:creationId xmlns:p14="http://schemas.microsoft.com/office/powerpoint/2010/main" val="2179234879"/>
      </p:ext>
    </p:extLst>
  </p:cSld>
  <p:clrMapOvr>
    <a:masterClrMapping/>
  </p:clrMapOvr>
</p:sld>
</file>

<file path=ppt/theme/theme1.xml><?xml version="1.0" encoding="utf-8"?>
<a:theme xmlns:a="http://schemas.openxmlformats.org/drawingml/2006/main"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56</Words>
  <Application>Microsoft Office PowerPoint</Application>
  <PresentationFormat>On-screen Show (16:9)</PresentationFormat>
  <Paragraphs>13</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Montserrat</vt:lpstr>
      <vt:lpstr>Karla</vt:lpstr>
      <vt:lpstr>Arvirargus template</vt:lpstr>
      <vt:lpstr>Prevenirea alcoolului, drogurilor si a tutunului</vt:lpstr>
      <vt:lpstr>PowerPoint Presentation</vt:lpstr>
      <vt:lpstr>PowerPoint Presentation</vt:lpstr>
      <vt:lpstr>PowerPoint Presentation</vt:lpstr>
      <vt:lpstr>PowerPoint Presentation</vt:lpstr>
      <vt:lpstr>PowerPoint Presentation</vt:lpstr>
      <vt:lpstr> DE CE CONSUMĂ ADOLESCENŢII DROGURI ILEGALE Motivele sunt aceleaşi ca la alcool şi tutun: pentru a se relaxa, pentru a se simţi mai bine, pentru a scăpa de depresie, pentru a scăpa de probleme, pentru a se integra într-un grup, pentru a se simţi mai siguri de ei. Studiile arată că adolescenţii pot cădea foarte uşor victimă dependenţei de droguri. Apare din partea celorlalţi presiunea de a consuma droguri. După ce ai încercat o dată, îţi place şi devii dependent, nemaiavând posibilitatea de a alege. Drogurile dau o dependenţă foarte puternică şi, de aceea, este vital să nu începi să consumi droguri pentru că după aceea va fi foarte greu să renunţi. Nu există medicamente pentru a trata dependenţa de droguri. Drogurile provoacă dependenţă psihologică şi fiziologică. Persoana dependentă de droguri crede că drogul o va face să se simtă mai bine şi să-şi desfăşoare normal activitatea.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Prevenirea alcoolului, drogurilor si a tutunului</dc:title>
  <dc:creator>Andrewq</dc:creator>
  <cp:lastModifiedBy>Windows User</cp:lastModifiedBy>
  <cp:revision>4</cp:revision>
  <dcterms:modified xsi:type="dcterms:W3CDTF">2017-05-28T09:36:10Z</dcterms:modified>
</cp:coreProperties>
</file>