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59" r:id="rId6"/>
    <p:sldId id="262" r:id="rId7"/>
    <p:sldId id="260"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0C64C53-BA23-45E8-A98B-878F7D122353}" type="datetimeFigureOut">
              <a:rPr lang="en-US" smtClean="0"/>
              <a:t>5/29/2017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BDDD40C-985E-45F2-8F74-D0DE6559FDC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C64C53-BA23-45E8-A98B-878F7D122353}"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D40C-985E-45F2-8F74-D0DE6559FD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C64C53-BA23-45E8-A98B-878F7D122353}"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D40C-985E-45F2-8F74-D0DE6559FD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C64C53-BA23-45E8-A98B-878F7D122353}"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D40C-985E-45F2-8F74-D0DE6559FDC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0C64C53-BA23-45E8-A98B-878F7D122353}"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D40C-985E-45F2-8F74-D0DE6559FDC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0C64C53-BA23-45E8-A98B-878F7D122353}"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DD40C-985E-45F2-8F74-D0DE6559FDC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0C64C53-BA23-45E8-A98B-878F7D122353}" type="datetimeFigureOut">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DDD40C-985E-45F2-8F74-D0DE6559FDC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0C64C53-BA23-45E8-A98B-878F7D122353}" type="datetimeFigureOut">
              <a:rPr lang="en-US" smtClean="0"/>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DDD40C-985E-45F2-8F74-D0DE6559FDC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64C53-BA23-45E8-A98B-878F7D122353}" type="datetimeFigureOut">
              <a:rPr lang="en-US" smtClean="0"/>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DDD40C-985E-45F2-8F74-D0DE6559FD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0C64C53-BA23-45E8-A98B-878F7D122353}"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DD40C-985E-45F2-8F74-D0DE6559FDC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0C64C53-BA23-45E8-A98B-878F7D122353}"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BDDD40C-985E-45F2-8F74-D0DE6559FDC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0C64C53-BA23-45E8-A98B-878F7D122353}" type="datetimeFigureOut">
              <a:rPr lang="en-US" smtClean="0"/>
              <a:t>5/29/2017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BDDD40C-985E-45F2-8F74-D0DE6559FDC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828800"/>
            <a:ext cx="6400800" cy="1295400"/>
          </a:xfrm>
        </p:spPr>
        <p:txBody>
          <a:bodyPr>
            <a:normAutofit/>
          </a:bodyPr>
          <a:lstStyle/>
          <a:p>
            <a:pPr algn="ctr"/>
            <a:r>
              <a:rPr lang="ro-RO" sz="6600" b="1" dirty="0" smtClean="0">
                <a:effectLst>
                  <a:outerShdw blurRad="38100" dist="38100" dir="2700000" algn="tl">
                    <a:srgbClr val="000000">
                      <a:alpha val="43137"/>
                    </a:srgbClr>
                  </a:outerShdw>
                </a:effectLst>
              </a:rPr>
              <a:t>VICIILE</a:t>
            </a:r>
            <a:endParaRPr lang="en-US" sz="66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71600" y="3429000"/>
            <a:ext cx="6400800" cy="2286000"/>
          </a:xfrm>
        </p:spPr>
        <p:txBody>
          <a:bodyPr>
            <a:normAutofit lnSpcReduction="10000"/>
          </a:bodyPr>
          <a:lstStyle/>
          <a:p>
            <a:pPr algn="l"/>
            <a:r>
              <a:rPr lang="ro-RO" dirty="0" smtClean="0">
                <a:latin typeface="Times New Roman" pitchFamily="18" charset="0"/>
                <a:cs typeface="Times New Roman" pitchFamily="18" charset="0"/>
              </a:rPr>
              <a:t>Proiect realizat de: Maxim Andrei</a:t>
            </a:r>
          </a:p>
          <a:p>
            <a:pPr algn="l"/>
            <a:r>
              <a:rPr lang="ro-RO" dirty="0" smtClean="0">
                <a:latin typeface="Times New Roman" pitchFamily="18" charset="0"/>
                <a:cs typeface="Times New Roman" pitchFamily="18" charset="0"/>
              </a:rPr>
              <a:t>Clasa: a X-a D</a:t>
            </a:r>
          </a:p>
          <a:p>
            <a:pPr algn="l"/>
            <a:r>
              <a:rPr lang="ro-RO" dirty="0" smtClean="0">
                <a:latin typeface="Times New Roman" pitchFamily="18" charset="0"/>
                <a:cs typeface="Times New Roman" pitchFamily="18" charset="0"/>
              </a:rPr>
              <a:t>Şcoala: Liceul Teoretic de Informatică „Grigore Moisil” Iaşi</a:t>
            </a:r>
          </a:p>
          <a:p>
            <a:pPr algn="l"/>
            <a:r>
              <a:rPr lang="ro-RO" dirty="0" smtClean="0">
                <a:latin typeface="Times New Roman" pitchFamily="18" charset="0"/>
                <a:cs typeface="Times New Roman" pitchFamily="18" charset="0"/>
              </a:rPr>
              <a:t>Profesor coordonator: Cărăuşu Claudia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24746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fontScale="90000"/>
          </a:bodyPr>
          <a:lstStyle/>
          <a:p>
            <a:pPr algn="ctr"/>
            <a:r>
              <a:rPr lang="ro-RO" dirty="0" smtClean="0"/>
              <a:t/>
            </a:r>
            <a:br>
              <a:rPr lang="ro-RO" dirty="0" smtClean="0"/>
            </a:br>
            <a:r>
              <a:rPr lang="ro-RO" dirty="0" smtClean="0"/>
              <a:t>Chestionar</a:t>
            </a:r>
            <a:endParaRPr lang="en-US" dirty="0"/>
          </a:p>
        </p:txBody>
      </p:sp>
      <p:sp>
        <p:nvSpPr>
          <p:cNvPr id="3" name="Content Placeholder 2"/>
          <p:cNvSpPr>
            <a:spLocks noGrp="1"/>
          </p:cNvSpPr>
          <p:nvPr>
            <p:ph idx="1"/>
          </p:nvPr>
        </p:nvSpPr>
        <p:spPr>
          <a:xfrm>
            <a:off x="457200" y="1371600"/>
            <a:ext cx="8229600" cy="5334000"/>
          </a:xfrm>
        </p:spPr>
        <p:txBody>
          <a:bodyPr>
            <a:normAutofit lnSpcReduction="10000"/>
          </a:bodyPr>
          <a:lstStyle/>
          <a:p>
            <a:pPr marL="0" indent="0" algn="just">
              <a:buNone/>
            </a:pPr>
            <a:r>
              <a:rPr lang="ro-RO" i="1" dirty="0" smtClean="0">
                <a:latin typeface="Times New Roman" pitchFamily="18" charset="0"/>
                <a:cs typeface="Times New Roman" pitchFamily="18" charset="0"/>
              </a:rPr>
              <a:t>4. Cum credeţi că ar reacţiona o persoană care nu consumă aceste substanţe lângă cineva care face acest lucru?</a:t>
            </a:r>
          </a:p>
          <a:p>
            <a:pPr marL="0" indent="0" algn="just">
              <a:buNone/>
            </a:pPr>
            <a:r>
              <a:rPr lang="ro-RO" b="1" dirty="0" smtClean="0">
                <a:latin typeface="Times New Roman" pitchFamily="18" charset="0"/>
                <a:cs typeface="Times New Roman" pitchFamily="18" charset="0"/>
              </a:rPr>
              <a:t>a. Ar pleca de lângă el          </a:t>
            </a:r>
          </a:p>
          <a:p>
            <a:pPr marL="0" indent="0" algn="just">
              <a:buNone/>
            </a:pPr>
            <a:r>
              <a:rPr lang="ro-RO" b="1" dirty="0" smtClean="0">
                <a:latin typeface="Times New Roman" pitchFamily="18" charset="0"/>
                <a:cs typeface="Times New Roman" pitchFamily="18" charset="0"/>
              </a:rPr>
              <a:t>b. L-ar sfătuii să nu mai consume/fumeze</a:t>
            </a:r>
          </a:p>
          <a:p>
            <a:pPr marL="0" indent="0" algn="just">
              <a:buNone/>
            </a:pPr>
            <a:r>
              <a:rPr lang="ro-RO" b="1" dirty="0" smtClean="0">
                <a:latin typeface="Times New Roman" pitchFamily="18" charset="0"/>
                <a:cs typeface="Times New Roman" pitchFamily="18" charset="0"/>
              </a:rPr>
              <a:t>c. L-ar jigni</a:t>
            </a:r>
          </a:p>
          <a:p>
            <a:pPr marL="0" indent="0" algn="just">
              <a:buNone/>
            </a:pPr>
            <a:r>
              <a:rPr lang="ro-RO" b="1" dirty="0" smtClean="0">
                <a:latin typeface="Times New Roman" pitchFamily="18" charset="0"/>
                <a:cs typeface="Times New Roman" pitchFamily="18" charset="0"/>
              </a:rPr>
              <a:t>d. Nu ar spune nimic</a:t>
            </a:r>
          </a:p>
          <a:p>
            <a:pPr marL="0" indent="0" algn="just">
              <a:buNone/>
            </a:pPr>
            <a:r>
              <a:rPr lang="ro-RO" i="1" dirty="0" smtClean="0">
                <a:latin typeface="Times New Roman" pitchFamily="18" charset="0"/>
                <a:cs typeface="Times New Roman" pitchFamily="18" charset="0"/>
              </a:rPr>
              <a:t>5. Care credeţi că sunt cauzele care ar determina ca o persoană să se apuce de aceste vicii?</a:t>
            </a:r>
          </a:p>
          <a:p>
            <a:pPr marL="0" indent="0" algn="just">
              <a:buNone/>
            </a:pPr>
            <a:r>
              <a:rPr lang="ro-RO" b="1" dirty="0" smtClean="0">
                <a:latin typeface="Times New Roman" pitchFamily="18" charset="0"/>
                <a:cs typeface="Times New Roman" pitchFamily="18" charset="0"/>
              </a:rPr>
              <a:t>a. Persoana are probleme în familie</a:t>
            </a:r>
          </a:p>
          <a:p>
            <a:pPr marL="0" indent="0" algn="just">
              <a:buNone/>
            </a:pPr>
            <a:r>
              <a:rPr lang="ro-RO" b="1" dirty="0" smtClean="0">
                <a:latin typeface="Times New Roman" pitchFamily="18" charset="0"/>
                <a:cs typeface="Times New Roman" pitchFamily="18" charset="0"/>
              </a:rPr>
              <a:t>b. Persoana a fost influenţată de anturaj, dorind să se intregreze în grup / caută plăceri ale vieţii</a:t>
            </a:r>
          </a:p>
          <a:p>
            <a:pPr marL="0" indent="0" algn="just">
              <a:buNone/>
            </a:pPr>
            <a:r>
              <a:rPr lang="ro-RO" b="1" dirty="0" smtClean="0">
                <a:latin typeface="Times New Roman" pitchFamily="18" charset="0"/>
                <a:cs typeface="Times New Roman" pitchFamily="18" charset="0"/>
              </a:rPr>
              <a:t>c. Persoana a suferit o traumă în trecut şi doreşte să uite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77431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ro-RO" dirty="0" smtClean="0"/>
              <a:t>	Chestionar</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pPr marL="0" indent="0">
              <a:buNone/>
            </a:pPr>
            <a:r>
              <a:rPr lang="ro-RO" i="1" dirty="0" smtClean="0">
                <a:latin typeface="Times New Roman" pitchFamily="18" charset="0"/>
                <a:cs typeface="Times New Roman" pitchFamily="18" charset="0"/>
              </a:rPr>
              <a:t>6. Dacă sunteţi o persoană ce consumă una din aceste substanţe, ce părere aveţi despre dumneavoastră?</a:t>
            </a:r>
          </a:p>
          <a:p>
            <a:pPr marL="0" indent="0">
              <a:buNone/>
            </a:pPr>
            <a:r>
              <a:rPr lang="ro-RO" b="1" dirty="0">
                <a:latin typeface="Times New Roman" pitchFamily="18" charset="0"/>
                <a:cs typeface="Times New Roman" pitchFamily="18" charset="0"/>
              </a:rPr>
              <a:t>a</a:t>
            </a:r>
            <a:r>
              <a:rPr lang="ro-RO" b="1" dirty="0" smtClean="0">
                <a:latin typeface="Times New Roman" pitchFamily="18" charset="0"/>
                <a:cs typeface="Times New Roman" pitchFamily="18" charset="0"/>
              </a:rPr>
              <a:t>. Consider ca este bine ceea ce fac</a:t>
            </a:r>
          </a:p>
          <a:p>
            <a:pPr marL="0" indent="0">
              <a:buNone/>
            </a:pPr>
            <a:r>
              <a:rPr lang="ro-RO" b="1" dirty="0">
                <a:latin typeface="Times New Roman" pitchFamily="18" charset="0"/>
                <a:cs typeface="Times New Roman" pitchFamily="18" charset="0"/>
              </a:rPr>
              <a:t>b</a:t>
            </a:r>
            <a:r>
              <a:rPr lang="ro-RO" b="1" dirty="0" smtClean="0">
                <a:latin typeface="Times New Roman" pitchFamily="18" charset="0"/>
                <a:cs typeface="Times New Roman" pitchFamily="18" charset="0"/>
              </a:rPr>
              <a:t>. Vreau să mă las, dar nu pot</a:t>
            </a:r>
          </a:p>
          <a:p>
            <a:pPr marL="0" indent="0">
              <a:buNone/>
            </a:pPr>
            <a:r>
              <a:rPr lang="ro-RO" b="1" dirty="0" smtClean="0">
                <a:latin typeface="Times New Roman" pitchFamily="18" charset="0"/>
                <a:cs typeface="Times New Roman" pitchFamily="18" charset="0"/>
              </a:rPr>
              <a:t>c. Sunt influenţat de mediul înconjurător, iar dacă aş înceta, viaţa mea ar fi distrusă</a:t>
            </a:r>
          </a:p>
          <a:p>
            <a:pPr marL="0" indent="0">
              <a:buNone/>
            </a:pPr>
            <a:r>
              <a:rPr lang="ro-RO" i="1" dirty="0" smtClean="0">
                <a:latin typeface="Times New Roman" pitchFamily="18" charset="0"/>
                <a:cs typeface="Times New Roman" pitchFamily="18" charset="0"/>
              </a:rPr>
              <a:t>7. Fiţi sinceri cu voi. Doriţi prin muncă şi trudă să renunţaţi la aceste vicii?</a:t>
            </a:r>
          </a:p>
          <a:p>
            <a:pPr marL="0" indent="0">
              <a:buNone/>
            </a:pPr>
            <a:r>
              <a:rPr lang="ro-RO" b="1" dirty="0" smtClean="0">
                <a:latin typeface="Times New Roman" pitchFamily="18" charset="0"/>
                <a:cs typeface="Times New Roman" pitchFamily="18" charset="0"/>
              </a:rPr>
              <a:t>a. Da, doresc           </a:t>
            </a:r>
          </a:p>
          <a:p>
            <a:pPr marL="0" indent="0">
              <a:buNone/>
            </a:pPr>
            <a:r>
              <a:rPr lang="ro-RO" b="1" dirty="0" smtClean="0">
                <a:latin typeface="Times New Roman" pitchFamily="18" charset="0"/>
                <a:cs typeface="Times New Roman" pitchFamily="18" charset="0"/>
              </a:rPr>
              <a:t>b. Nu, în niciun caz</a:t>
            </a:r>
          </a:p>
          <a:p>
            <a:pPr marL="0" indent="0">
              <a:buNone/>
            </a:pPr>
            <a:r>
              <a:rPr lang="ro-RO" b="1" dirty="0" smtClean="0">
                <a:latin typeface="Times New Roman" pitchFamily="18" charset="0"/>
                <a:cs typeface="Times New Roman" pitchFamily="18" charset="0"/>
              </a:rPr>
              <a:t>c. Mă mai gândesc</a:t>
            </a:r>
            <a:r>
              <a:rPr lang="ro-RO"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8395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b="1" dirty="0" smtClean="0">
                <a:effectLst>
                  <a:outerShdw blurRad="38100" dist="38100" dir="2700000" algn="tl">
                    <a:srgbClr val="000000">
                      <a:alpha val="43137"/>
                    </a:srgbClr>
                  </a:outerShdw>
                </a:effectLst>
              </a:rPr>
              <a:t>Viciul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43000" y="2209800"/>
            <a:ext cx="6934200" cy="3962400"/>
          </a:xfrm>
        </p:spPr>
        <p:txBody>
          <a:bodyPr>
            <a:normAutofit fontScale="92500" lnSpcReduction="10000"/>
          </a:bodyPr>
          <a:lstStyle/>
          <a:p>
            <a:pPr indent="0" algn="just">
              <a:buNone/>
            </a:pPr>
            <a:r>
              <a:rPr lang="ro-RO" dirty="0" smtClean="0"/>
              <a:t>	</a:t>
            </a:r>
            <a:r>
              <a:rPr lang="vi-VN" sz="2800" dirty="0"/>
              <a:t>Viciul este o practică, un comportament sau un obicei </a:t>
            </a:r>
            <a:r>
              <a:rPr lang="vi-VN" sz="2800" dirty="0" smtClean="0"/>
              <a:t>considerat </a:t>
            </a:r>
            <a:r>
              <a:rPr lang="vi-VN" sz="2800" dirty="0"/>
              <a:t>imoral, păcătos, penal, grosolan, tabu, depravat sau degradant într-o societate asociată. În mai multe utilizări minore, viciul se poate referi la un defect, o trăsătură de caracter negativă, o infirmitate sau un obicei prost sau nesănătos (cum ar fi dependența de fumat sau de </a:t>
            </a:r>
            <a:r>
              <a:rPr lang="vi-VN" sz="2800" dirty="0" smtClean="0"/>
              <a:t>alcool</a:t>
            </a:r>
            <a:r>
              <a:rPr lang="ro-RO" sz="2800" dirty="0" smtClean="0"/>
              <a:t> sau de droguri</a:t>
            </a:r>
            <a:r>
              <a:rPr lang="vi-VN" sz="2800" dirty="0" smtClean="0"/>
              <a:t>). </a:t>
            </a:r>
            <a:r>
              <a:rPr lang="vi-VN" sz="2800" dirty="0"/>
              <a:t>Viciile sunt de obicei asociate cu temperamentul unei persoane, mai degrabă decât cu moralitatea </a:t>
            </a:r>
            <a:r>
              <a:rPr lang="vi-VN" sz="2800" dirty="0" smtClean="0"/>
              <a:t>lor</a:t>
            </a:r>
            <a:r>
              <a:rPr lang="ro-RO" sz="2800" dirty="0" smtClean="0"/>
              <a:t>.</a:t>
            </a:r>
            <a:endParaRPr lang="en-US" sz="2800" dirty="0"/>
          </a:p>
        </p:txBody>
      </p:sp>
    </p:spTree>
    <p:extLst>
      <p:ext uri="{BB962C8B-B14F-4D97-AF65-F5344CB8AC3E}">
        <p14:creationId xmlns:p14="http://schemas.microsoft.com/office/powerpoint/2010/main" val="374156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b="1" dirty="0" smtClean="0">
                <a:effectLst>
                  <a:outerShdw blurRad="38100" dist="38100" dir="2700000" algn="tl">
                    <a:srgbClr val="000000">
                      <a:alpha val="43137"/>
                    </a:srgbClr>
                  </a:outerShdw>
                </a:effectLst>
              </a:rPr>
              <a:t>Tutunul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095500"/>
            <a:ext cx="7696200" cy="4152900"/>
          </a:xfrm>
        </p:spPr>
        <p:txBody>
          <a:bodyPr>
            <a:normAutofit fontScale="92500" lnSpcReduction="20000"/>
          </a:bodyPr>
          <a:lstStyle/>
          <a:p>
            <a:pPr indent="0" algn="just">
              <a:buNone/>
            </a:pPr>
            <a:r>
              <a:rPr lang="ro-RO" dirty="0" smtClean="0"/>
              <a:t>	</a:t>
            </a:r>
            <a:r>
              <a:rPr lang="vi-VN" sz="2800" dirty="0" smtClean="0"/>
              <a:t>Tutunul </a:t>
            </a:r>
            <a:r>
              <a:rPr lang="vi-VN" sz="2800" dirty="0"/>
              <a:t>sau tabacul este o plantă din genul Nicotiana, familia Solanaceae</a:t>
            </a:r>
            <a:r>
              <a:rPr lang="vi-VN" sz="2800" dirty="0" smtClean="0"/>
              <a:t>.</a:t>
            </a:r>
            <a:r>
              <a:rPr lang="ro-RO" sz="2800" dirty="0" smtClean="0"/>
              <a:t> </a:t>
            </a:r>
            <a:r>
              <a:rPr lang="vi-VN" sz="2800" dirty="0" smtClean="0"/>
              <a:t>Folosirea </a:t>
            </a:r>
            <a:r>
              <a:rPr lang="vi-VN" sz="2800" dirty="0"/>
              <a:t>tabacului este un factor de risc pentru multe boli, în special cele ce afectează inima, ficatul și plămânii, și poate cauza apariția cancerului. Conform Organizației Mondiale a Sănătății, tutunul este cea mai importantă cauză de deces prematur în lume</a:t>
            </a:r>
            <a:r>
              <a:rPr lang="vi-VN" sz="2800" dirty="0" smtClean="0"/>
              <a:t>.</a:t>
            </a:r>
            <a:r>
              <a:rPr lang="ro-RO" sz="2800" dirty="0" smtClean="0"/>
              <a:t> </a:t>
            </a:r>
            <a:r>
              <a:rPr lang="vi-VN" sz="2800" dirty="0"/>
              <a:t>Strategiile împotriva tabagismului se situează la două niveluri: individual şi social. Pe </a:t>
            </a:r>
            <a:r>
              <a:rPr lang="vi-VN" sz="2800" dirty="0" smtClean="0"/>
              <a:t>l</a:t>
            </a:r>
            <a:r>
              <a:rPr lang="ro-RO" sz="2800" dirty="0"/>
              <a:t>â</a:t>
            </a:r>
            <a:r>
              <a:rPr lang="vi-VN" sz="2800" dirty="0" smtClean="0"/>
              <a:t>ngă </a:t>
            </a:r>
            <a:r>
              <a:rPr lang="vi-VN" sz="2800" dirty="0"/>
              <a:t>decizia individuală </a:t>
            </a:r>
            <a:r>
              <a:rPr lang="vi-VN" sz="2800" dirty="0" smtClean="0"/>
              <a:t>s</a:t>
            </a:r>
            <a:r>
              <a:rPr lang="ro-RO" sz="2800" dirty="0" smtClean="0"/>
              <a:t>u</a:t>
            </a:r>
            <a:r>
              <a:rPr lang="vi-VN" sz="2800" dirty="0" smtClean="0"/>
              <a:t>nt </a:t>
            </a:r>
            <a:r>
              <a:rPr lang="vi-VN" sz="2800" dirty="0"/>
              <a:t>necesare acţiuni legislative, economice, educative în sensul influenţării comportamentului indivizilor faţă de fumat. </a:t>
            </a:r>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990600"/>
            <a:ext cx="1104900" cy="1104900"/>
          </a:xfrm>
          <a:prstGeom prst="rect">
            <a:avLst/>
          </a:prstGeom>
        </p:spPr>
      </p:pic>
    </p:spTree>
    <p:extLst>
      <p:ext uri="{BB962C8B-B14F-4D97-AF65-F5344CB8AC3E}">
        <p14:creationId xmlns:p14="http://schemas.microsoft.com/office/powerpoint/2010/main" val="297498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228600"/>
            <a:ext cx="7924800" cy="6400800"/>
          </a:xfrm>
        </p:spPr>
      </p:pic>
    </p:spTree>
    <p:extLst>
      <p:ext uri="{BB962C8B-B14F-4D97-AF65-F5344CB8AC3E}">
        <p14:creationId xmlns:p14="http://schemas.microsoft.com/office/powerpoint/2010/main" val="192983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b="1" dirty="0" smtClean="0">
                <a:effectLst>
                  <a:outerShdw blurRad="38100" dist="38100" dir="2700000" algn="tl">
                    <a:srgbClr val="000000">
                      <a:alpha val="43137"/>
                    </a:srgbClr>
                  </a:outerShdw>
                </a:effectLst>
              </a:rPr>
              <a:t>Alcoolul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09600" y="2286000"/>
            <a:ext cx="7543800" cy="4191000"/>
          </a:xfrm>
        </p:spPr>
        <p:txBody>
          <a:bodyPr>
            <a:normAutofit fontScale="92500" lnSpcReduction="20000"/>
          </a:bodyPr>
          <a:lstStyle/>
          <a:p>
            <a:pPr indent="0" algn="just">
              <a:buNone/>
            </a:pPr>
            <a:r>
              <a:rPr lang="ro-RO" dirty="0" smtClean="0"/>
              <a:t>	</a:t>
            </a:r>
            <a:r>
              <a:rPr lang="vi-VN" dirty="0"/>
              <a:t>Alcoolul absorbit în sânge la nivelul stomacului şi al intestinului subţire ajunge peste tot în corp şi provoacă, asupra diferitelor organe şi funcţii ale organismului, efecte cu atât mai intense cu cât este mai mare cantitatea ingerată. </a:t>
            </a:r>
            <a:endParaRPr lang="ro-RO" dirty="0" smtClean="0"/>
          </a:p>
          <a:p>
            <a:pPr indent="0" algn="just">
              <a:buNone/>
            </a:pPr>
            <a:r>
              <a:rPr lang="vi-VN" b="1" dirty="0" smtClean="0"/>
              <a:t>Inima</a:t>
            </a:r>
            <a:r>
              <a:rPr lang="vi-VN" dirty="0"/>
              <a:t>: după ce consumă alcool, unele persoane resimt o accelerare a bătăilor inimii sau acestea devin neregulate</a:t>
            </a:r>
            <a:r>
              <a:rPr lang="vi-VN" dirty="0" smtClean="0"/>
              <a:t>.</a:t>
            </a:r>
            <a:endParaRPr lang="ro-RO" dirty="0" smtClean="0"/>
          </a:p>
          <a:p>
            <a:pPr indent="0" algn="just">
              <a:buNone/>
            </a:pPr>
            <a:r>
              <a:rPr lang="vi-VN" b="1" dirty="0" smtClean="0"/>
              <a:t>Sistemul </a:t>
            </a:r>
            <a:r>
              <a:rPr lang="vi-VN" b="1" dirty="0"/>
              <a:t>circulator</a:t>
            </a:r>
            <a:r>
              <a:rPr lang="vi-VN" dirty="0"/>
              <a:t>: alcoolul are un efect vasodilatator (lărgeşte vasele de sânge), ceea ce ne face să ne simţim încălziţi şi să ni se înroşească obrajii. </a:t>
            </a:r>
            <a:endParaRPr lang="ro-RO" dirty="0" smtClean="0"/>
          </a:p>
          <a:p>
            <a:pPr indent="0" algn="just">
              <a:buNone/>
            </a:pPr>
            <a:r>
              <a:rPr lang="vi-VN" b="1" dirty="0" smtClean="0"/>
              <a:t>Creier</a:t>
            </a:r>
            <a:r>
              <a:rPr lang="vi-VN" dirty="0"/>
              <a:t>: alcoolul produce, la acest nivel, o varietate mare de efecte, în acord cu marea varietate a funcţiilor acestui organ extrem de complex.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2200" y="381000"/>
            <a:ext cx="2667000" cy="1905000"/>
          </a:xfrm>
          <a:prstGeom prst="rect">
            <a:avLst/>
          </a:prstGeom>
        </p:spPr>
      </p:pic>
    </p:spTree>
    <p:extLst>
      <p:ext uri="{BB962C8B-B14F-4D97-AF65-F5344CB8AC3E}">
        <p14:creationId xmlns:p14="http://schemas.microsoft.com/office/powerpoint/2010/main" val="14174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457200"/>
            <a:ext cx="4343400" cy="3520440"/>
          </a:xfrm>
        </p:spPr>
      </p:pic>
      <p:sp>
        <p:nvSpPr>
          <p:cNvPr id="5" name="TextBox 4"/>
          <p:cNvSpPr txBox="1"/>
          <p:nvPr/>
        </p:nvSpPr>
        <p:spPr>
          <a:xfrm>
            <a:off x="1295400" y="4267200"/>
            <a:ext cx="2057400" cy="923330"/>
          </a:xfrm>
          <a:prstGeom prst="rect">
            <a:avLst/>
          </a:prstGeom>
          <a:noFill/>
        </p:spPr>
        <p:txBody>
          <a:bodyPr wrap="square" rtlCol="0">
            <a:spAutoFit/>
          </a:bodyPr>
          <a:lstStyle/>
          <a:p>
            <a:pPr algn="ctr"/>
            <a:r>
              <a:rPr lang="ro-RO" b="1" dirty="0" smtClean="0">
                <a:effectLst>
                  <a:outerShdw blurRad="38100" dist="38100" dir="2700000" algn="tl">
                    <a:srgbClr val="000000">
                      <a:alpha val="43137"/>
                    </a:srgbClr>
                  </a:outerShdw>
                </a:effectLst>
              </a:rPr>
              <a:t>Circuitul alcoolului în organism</a:t>
            </a:r>
            <a:endParaRPr lang="en-US" b="1" dirty="0">
              <a:effectLst>
                <a:outerShdw blurRad="38100" dist="38100" dir="2700000" algn="tl">
                  <a:srgbClr val="000000">
                    <a:alpha val="43137"/>
                  </a:srgbClr>
                </a:outerShdw>
              </a:effectLst>
            </a:endParaRPr>
          </a:p>
        </p:txBody>
      </p:sp>
      <p:cxnSp>
        <p:nvCxnSpPr>
          <p:cNvPr id="7" name="Straight Arrow Connector 6"/>
          <p:cNvCxnSpPr/>
          <p:nvPr/>
        </p:nvCxnSpPr>
        <p:spPr>
          <a:xfrm flipV="1">
            <a:off x="2324100" y="3810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609600"/>
            <a:ext cx="4724400" cy="5943600"/>
          </a:xfrm>
          <a:prstGeom prst="rect">
            <a:avLst/>
          </a:prstGeom>
        </p:spPr>
      </p:pic>
    </p:spTree>
    <p:extLst>
      <p:ext uri="{BB962C8B-B14F-4D97-AF65-F5344CB8AC3E}">
        <p14:creationId xmlns:p14="http://schemas.microsoft.com/office/powerpoint/2010/main" val="2804669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b="1" dirty="0" smtClean="0">
                <a:effectLst>
                  <a:outerShdw blurRad="38100" dist="38100" dir="2700000" algn="tl">
                    <a:srgbClr val="000000">
                      <a:alpha val="43137"/>
                    </a:srgbClr>
                  </a:outerShdw>
                </a:effectLst>
              </a:rPr>
              <a:t>Drogurile</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09600" y="2133600"/>
            <a:ext cx="7924800" cy="4419600"/>
          </a:xfrm>
        </p:spPr>
        <p:txBody>
          <a:bodyPr>
            <a:normAutofit fontScale="92500" lnSpcReduction="10000"/>
          </a:bodyPr>
          <a:lstStyle/>
          <a:p>
            <a:pPr indent="0" algn="just">
              <a:buNone/>
            </a:pPr>
            <a:r>
              <a:rPr lang="ro-RO" dirty="0" smtClean="0"/>
              <a:t>	</a:t>
            </a:r>
            <a:r>
              <a:rPr lang="vi-VN" dirty="0"/>
              <a:t>Drogurile practic sunt simple substanțe care și-au găsit receptori în organismul nostru, care acționează prin grăbirea, încetinirea sau modificarea proceselor unui anumit organ</a:t>
            </a:r>
            <a:r>
              <a:rPr lang="vi-VN" dirty="0" smtClean="0"/>
              <a:t>.</a:t>
            </a:r>
            <a:r>
              <a:rPr lang="ro-RO" dirty="0" smtClean="0"/>
              <a:t> Efecte: </a:t>
            </a:r>
            <a:r>
              <a:rPr lang="vi-VN" dirty="0"/>
              <a:t>provoacă foarte ușor </a:t>
            </a:r>
            <a:r>
              <a:rPr lang="vi-VN" dirty="0" smtClean="0"/>
              <a:t>dependența</a:t>
            </a:r>
            <a:r>
              <a:rPr lang="ro-RO" dirty="0" smtClean="0"/>
              <a:t>, </a:t>
            </a:r>
            <a:r>
              <a:rPr lang="vi-VN" dirty="0" smtClean="0"/>
              <a:t>afectează </a:t>
            </a:r>
            <a:r>
              <a:rPr lang="vi-VN" dirty="0"/>
              <a:t>organele corpului: inimă, ficat, </a:t>
            </a:r>
            <a:r>
              <a:rPr lang="vi-VN" dirty="0" smtClean="0"/>
              <a:t>rinichi</a:t>
            </a:r>
            <a:r>
              <a:rPr lang="ro-RO" dirty="0" smtClean="0"/>
              <a:t> </a:t>
            </a:r>
            <a:r>
              <a:rPr lang="vi-VN" dirty="0" smtClean="0"/>
              <a:t>provoacă </a:t>
            </a:r>
            <a:r>
              <a:rPr lang="vi-VN" dirty="0"/>
              <a:t>dureri ale mușchilor, crampe, dureri în zona </a:t>
            </a:r>
            <a:r>
              <a:rPr lang="vi-VN" dirty="0" smtClean="0"/>
              <a:t>inimii</a:t>
            </a:r>
            <a:r>
              <a:rPr lang="ro-RO" dirty="0" smtClean="0"/>
              <a:t>, </a:t>
            </a:r>
            <a:r>
              <a:rPr lang="vi-VN" dirty="0" smtClean="0"/>
              <a:t>provoacă </a:t>
            </a:r>
            <a:r>
              <a:rPr lang="vi-VN" dirty="0"/>
              <a:t>halucinații (sunt văzute, auzite, simțite lucruri care nu există în </a:t>
            </a:r>
            <a:r>
              <a:rPr lang="vi-VN" dirty="0" smtClean="0"/>
              <a:t>realitate)</a:t>
            </a:r>
            <a:r>
              <a:rPr lang="ro-RO" dirty="0" smtClean="0"/>
              <a:t>, </a:t>
            </a:r>
            <a:r>
              <a:rPr lang="vi-VN" dirty="0" smtClean="0"/>
              <a:t>dau </a:t>
            </a:r>
            <a:r>
              <a:rPr lang="vi-VN" dirty="0"/>
              <a:t>o senzație de anxietate, stări de depresie, agitație </a:t>
            </a:r>
            <a:r>
              <a:rPr lang="vi-VN" dirty="0" smtClean="0"/>
              <a:t>crescută</a:t>
            </a:r>
            <a:r>
              <a:rPr lang="ro-RO" dirty="0" smtClean="0"/>
              <a:t> şi </a:t>
            </a:r>
            <a:r>
              <a:rPr lang="vi-VN" dirty="0" smtClean="0"/>
              <a:t>provoacă sângerări</a:t>
            </a:r>
            <a:r>
              <a:rPr lang="ro-RO" dirty="0" smtClean="0"/>
              <a:t>. </a:t>
            </a:r>
            <a:r>
              <a:rPr lang="vi-VN" dirty="0" smtClean="0"/>
              <a:t>Nivelul </a:t>
            </a:r>
            <a:r>
              <a:rPr lang="vi-VN" dirty="0"/>
              <a:t>ridicat al drogului în sânge afectează creierul şi celelalte organe și poate duce la pierderea cunoştinţei, scăderea tensiunii şi a temperaturii corpului, comă, oprirea respirației sau </a:t>
            </a:r>
            <a:r>
              <a:rPr lang="vi-VN" dirty="0" smtClean="0"/>
              <a:t>deces</a:t>
            </a:r>
            <a:r>
              <a:rPr lang="ro-RO" dirty="0" smtClean="0"/>
              <a:t>.</a:t>
            </a:r>
            <a:endParaRPr lang="en-US" dirty="0"/>
          </a:p>
          <a:p>
            <a:pPr indent="0">
              <a:buNone/>
            </a:pPr>
            <a:endParaRPr lang="ro-RO"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28600"/>
            <a:ext cx="2743200" cy="1790700"/>
          </a:xfrm>
          <a:prstGeom prst="rect">
            <a:avLst/>
          </a:prstGeom>
        </p:spPr>
      </p:pic>
    </p:spTree>
    <p:extLst>
      <p:ext uri="{BB962C8B-B14F-4D97-AF65-F5344CB8AC3E}">
        <p14:creationId xmlns:p14="http://schemas.microsoft.com/office/powerpoint/2010/main" val="29247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838200"/>
            <a:ext cx="3810000" cy="21336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0"/>
            <a:ext cx="4191000" cy="62926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71800"/>
            <a:ext cx="4953000" cy="3886200"/>
          </a:xfrm>
          <a:prstGeom prst="rect">
            <a:avLst/>
          </a:prstGeom>
        </p:spPr>
      </p:pic>
    </p:spTree>
    <p:extLst>
      <p:ext uri="{BB962C8B-B14F-4D97-AF65-F5344CB8AC3E}">
        <p14:creationId xmlns:p14="http://schemas.microsoft.com/office/powerpoint/2010/main" val="405641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smtClean="0"/>
              <a:t>Chestionar</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ro-RO" i="1" dirty="0" smtClean="0">
                <a:latin typeface="Times New Roman" pitchFamily="18" charset="0"/>
                <a:cs typeface="Times New Roman" pitchFamily="18" charset="0"/>
              </a:rPr>
              <a:t>1. Fumaţi?         </a:t>
            </a:r>
            <a:r>
              <a:rPr lang="ro-RO" b="1" dirty="0">
                <a:latin typeface="Times New Roman" pitchFamily="18" charset="0"/>
                <a:cs typeface="Times New Roman" pitchFamily="18" charset="0"/>
              </a:rPr>
              <a:t>a</a:t>
            </a:r>
            <a:r>
              <a:rPr lang="ro-RO" b="1" dirty="0" smtClean="0">
                <a:latin typeface="Times New Roman" pitchFamily="18" charset="0"/>
                <a:cs typeface="Times New Roman" pitchFamily="18" charset="0"/>
              </a:rPr>
              <a:t>. Da      b. Nu</a:t>
            </a:r>
          </a:p>
          <a:p>
            <a:pPr marL="0" indent="0" algn="just">
              <a:buNone/>
            </a:pPr>
            <a:r>
              <a:rPr lang="ro-RO" i="1" dirty="0" smtClean="0">
                <a:latin typeface="Times New Roman" pitchFamily="18" charset="0"/>
                <a:cs typeface="Times New Roman" pitchFamily="18" charset="0"/>
              </a:rPr>
              <a:t>2. Ce cantitate de alcool consumaţi?</a:t>
            </a:r>
          </a:p>
          <a:p>
            <a:pPr marL="0" indent="0" algn="just">
              <a:buNone/>
            </a:pPr>
            <a:r>
              <a:rPr lang="ro-RO" b="1" dirty="0" smtClean="0">
                <a:latin typeface="Times New Roman" pitchFamily="18" charset="0"/>
                <a:cs typeface="Times New Roman" pitchFamily="18" charset="0"/>
              </a:rPr>
              <a:t>a. 0 l          b. 500 ml     c. 1 – 2 l      d. Peste 2 l</a:t>
            </a:r>
          </a:p>
          <a:p>
            <a:pPr marL="0" indent="0" algn="just">
              <a:buNone/>
            </a:pPr>
            <a:r>
              <a:rPr lang="ro-RO" i="1" dirty="0" smtClean="0">
                <a:latin typeface="Times New Roman" pitchFamily="18" charset="0"/>
                <a:cs typeface="Times New Roman" pitchFamily="18" charset="0"/>
              </a:rPr>
              <a:t>3. De când aveţi unul din aceste vicii (alcool, tutun, droguri), ce schimbări fiziologice si comportamentale aţi observat la dumneavoastră faţă de cum eraţi înainte de a consuma aceste substante?</a:t>
            </a:r>
          </a:p>
          <a:p>
            <a:pPr marL="0" indent="0" algn="just">
              <a:buNone/>
            </a:pPr>
            <a:r>
              <a:rPr lang="ro-RO" b="1" dirty="0" smtClean="0">
                <a:latin typeface="Times New Roman" pitchFamily="18" charset="0"/>
                <a:cs typeface="Times New Roman" pitchFamily="18" charset="0"/>
              </a:rPr>
              <a:t>a. Sunt mai depresiv        </a:t>
            </a:r>
          </a:p>
          <a:p>
            <a:pPr marL="0" indent="0" algn="just">
              <a:buNone/>
            </a:pPr>
            <a:r>
              <a:rPr lang="ro-RO" b="1" dirty="0" smtClean="0">
                <a:latin typeface="Times New Roman" pitchFamily="18" charset="0"/>
                <a:cs typeface="Times New Roman" pitchFamily="18" charset="0"/>
              </a:rPr>
              <a:t>b. Mă închid în mine, nu imi place place să socializez, sunt mai timid     </a:t>
            </a:r>
          </a:p>
          <a:p>
            <a:pPr marL="0" indent="0" algn="just">
              <a:buNone/>
            </a:pPr>
            <a:r>
              <a:rPr lang="ro-RO" b="1" dirty="0" smtClean="0">
                <a:latin typeface="Times New Roman" pitchFamily="18" charset="0"/>
                <a:cs typeface="Times New Roman" pitchFamily="18" charset="0"/>
              </a:rPr>
              <a:t>c. Am fost la medic datorită unor afecţiuni ale organelor     </a:t>
            </a:r>
          </a:p>
          <a:p>
            <a:pPr marL="0" indent="0" algn="just">
              <a:buNone/>
            </a:pPr>
            <a:r>
              <a:rPr lang="ro-RO" b="1" dirty="0" smtClean="0">
                <a:latin typeface="Times New Roman" pitchFamily="18" charset="0"/>
                <a:cs typeface="Times New Roman" pitchFamily="18" charset="0"/>
              </a:rPr>
              <a:t>d. Sunt sanătos tun</a:t>
            </a:r>
          </a:p>
        </p:txBody>
      </p:sp>
    </p:spTree>
    <p:extLst>
      <p:ext uri="{BB962C8B-B14F-4D97-AF65-F5344CB8AC3E}">
        <p14:creationId xmlns:p14="http://schemas.microsoft.com/office/powerpoint/2010/main" val="1412709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TotalTime>
  <Words>345</Words>
  <Application>Microsoft Office PowerPoint</Application>
  <PresentationFormat>On-screen Show (4:3)</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VICIILE</vt:lpstr>
      <vt:lpstr>Viciul</vt:lpstr>
      <vt:lpstr>Tutunul</vt:lpstr>
      <vt:lpstr>PowerPoint Presentation</vt:lpstr>
      <vt:lpstr>Alcoolul</vt:lpstr>
      <vt:lpstr>PowerPoint Presentation</vt:lpstr>
      <vt:lpstr>Drogurile</vt:lpstr>
      <vt:lpstr>PowerPoint Presentation</vt:lpstr>
      <vt:lpstr>Chestionar</vt:lpstr>
      <vt:lpstr> Chestionar</vt:lpstr>
      <vt:lpstr> Chestionar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viciile</dc:title>
  <dc:creator>andreei</dc:creator>
  <cp:lastModifiedBy>andreei</cp:lastModifiedBy>
  <cp:revision>7</cp:revision>
  <dcterms:created xsi:type="dcterms:W3CDTF">2017-05-29T12:51:43Z</dcterms:created>
  <dcterms:modified xsi:type="dcterms:W3CDTF">2017-05-29T15:29:45Z</dcterms:modified>
</cp:coreProperties>
</file>