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E0E6319-152D-49B8-A2DC-859BE0BC2C33}" type="datetimeFigureOut">
              <a:rPr lang="en-US" smtClean="0"/>
              <a:t>5/27/2017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AE76AF-ADC6-4868-A3CD-AAD7F6F048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0E6319-152D-49B8-A2DC-859BE0BC2C33}"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0E6319-152D-49B8-A2DC-859BE0BC2C33}"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0E6319-152D-49B8-A2DC-859BE0BC2C33}"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0E6319-152D-49B8-A2DC-859BE0BC2C33}" type="datetimeFigureOut">
              <a:rPr lang="en-US" smtClean="0"/>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E76AF-ADC6-4868-A3CD-AAD7F6F048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0E6319-152D-49B8-A2DC-859BE0BC2C33}"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0E6319-152D-49B8-A2DC-859BE0BC2C33}" type="datetimeFigureOut">
              <a:rPr lang="en-US" smtClean="0"/>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E0E6319-152D-49B8-A2DC-859BE0BC2C33}" type="datetimeFigureOut">
              <a:rPr lang="en-US" smtClean="0"/>
              <a:t>5/27/2017</a:t>
            </a:fld>
            <a:endParaRPr lang="en-US"/>
          </a:p>
        </p:txBody>
      </p:sp>
      <p:sp>
        <p:nvSpPr>
          <p:cNvPr id="8" name="Slide Number Placeholder 7"/>
          <p:cNvSpPr>
            <a:spLocks noGrp="1"/>
          </p:cNvSpPr>
          <p:nvPr>
            <p:ph type="sldNum" sz="quarter" idx="11"/>
          </p:nvPr>
        </p:nvSpPr>
        <p:spPr/>
        <p:txBody>
          <a:bodyPr/>
          <a:lstStyle/>
          <a:p>
            <a:fld id="{90AE76AF-ADC6-4868-A3CD-AAD7F6F0488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6319-152D-49B8-A2DC-859BE0BC2C33}" type="datetimeFigureOut">
              <a:rPr lang="en-US" smtClean="0"/>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0E6319-152D-49B8-A2DC-859BE0BC2C33}"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0AE76AF-ADC6-4868-A3CD-AAD7F6F048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E0E6319-152D-49B8-A2DC-859BE0BC2C33}" type="datetimeFigureOut">
              <a:rPr lang="en-US" smtClean="0"/>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E76AF-ADC6-4868-A3CD-AAD7F6F048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E0E6319-152D-49B8-A2DC-859BE0BC2C33}" type="datetimeFigureOut">
              <a:rPr lang="en-US" smtClean="0"/>
              <a:t>5/27/2017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0AE76AF-ADC6-4868-A3CD-AAD7F6F0488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Trafic</a:t>
            </a:r>
            <a:r>
              <a:rPr lang="en-US" dirty="0" smtClean="0"/>
              <a:t> de </a:t>
            </a:r>
            <a:r>
              <a:rPr lang="en-US" dirty="0" err="1" smtClean="0"/>
              <a:t>persoane</a:t>
            </a:r>
            <a:endParaRPr lang="en-US" dirty="0"/>
          </a:p>
        </p:txBody>
      </p:sp>
      <p:sp>
        <p:nvSpPr>
          <p:cNvPr id="3" name="Subtitle 2"/>
          <p:cNvSpPr>
            <a:spLocks noGrp="1"/>
          </p:cNvSpPr>
          <p:nvPr>
            <p:ph type="subTitle" idx="1"/>
          </p:nvPr>
        </p:nvSpPr>
        <p:spPr/>
        <p:txBody>
          <a:bodyPr/>
          <a:lstStyle/>
          <a:p>
            <a:r>
              <a:rPr lang="en-US" dirty="0" err="1" smtClean="0"/>
              <a:t>Proiect</a:t>
            </a:r>
            <a:r>
              <a:rPr lang="en-US" dirty="0" smtClean="0"/>
              <a:t> </a:t>
            </a:r>
            <a:r>
              <a:rPr lang="en-US" dirty="0" err="1" smtClean="0"/>
              <a:t>realizat</a:t>
            </a:r>
            <a:r>
              <a:rPr lang="en-US" dirty="0" smtClean="0"/>
              <a:t> de:</a:t>
            </a:r>
          </a:p>
          <a:p>
            <a:r>
              <a:rPr lang="en-US" dirty="0" err="1" smtClean="0"/>
              <a:t>Natour</a:t>
            </a:r>
            <a:r>
              <a:rPr lang="en-US" dirty="0" smtClean="0"/>
              <a:t> Mohammad</a:t>
            </a:r>
          </a:p>
          <a:p>
            <a:r>
              <a:rPr lang="en-US" dirty="0" err="1" smtClean="0"/>
              <a:t>Clasa</a:t>
            </a:r>
            <a:r>
              <a:rPr lang="en-US" dirty="0" smtClean="0"/>
              <a:t> A X – A 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66800"/>
            <a:ext cx="8534400" cy="2031325"/>
          </a:xfrm>
          <a:prstGeom prst="rect">
            <a:avLst/>
          </a:prstGeom>
          <a:noFill/>
        </p:spPr>
        <p:txBody>
          <a:bodyPr wrap="square" rtlCol="0">
            <a:spAutoFit/>
          </a:bodyPr>
          <a:lstStyle/>
          <a:p>
            <a:r>
              <a:rPr lang="vi-VN" dirty="0">
                <a:latin typeface="+mj-lt"/>
              </a:rPr>
              <a:t>Traficul de persoane este “Recrutarea, transportul, transferul, adăpostirea sau primirea de persoane, inclusiv schimbul sau transferul de control asupra persoanelor în cauză, efectuate sub amenințare sau prin uz de forță sau prin alte forme de constrângere, prin răpire, prin fraudă, prin înșelăciune, prin abuz de putere sau profitând de starea de vulnerabilitate sau prin oferirea sau primirea de bani sau de alte foloase pentru a obține consimțământul unei persoane care deține controlul asupra alteia, în vederea exploatării</a:t>
            </a:r>
            <a:r>
              <a:rPr lang="vi-VN" dirty="0" smtClean="0">
                <a:latin typeface="+mj-lt"/>
              </a:rPr>
              <a:t>.</a:t>
            </a:r>
            <a:r>
              <a:rPr lang="en-US" dirty="0" smtClean="0">
                <a:latin typeface="+mj-lt"/>
              </a:rPr>
              <a:t>”</a:t>
            </a:r>
            <a:endParaRPr lang="vi-VN" dirty="0">
              <a:latin typeface="+mj-lt"/>
            </a:endParaRPr>
          </a:p>
          <a:p>
            <a:endParaRPr lang="en-US" dirty="0">
              <a:latin typeface="+mj-lt"/>
            </a:endParaRPr>
          </a:p>
        </p:txBody>
      </p:sp>
      <p:sp>
        <p:nvSpPr>
          <p:cNvPr id="5" name="TextBox 4"/>
          <p:cNvSpPr txBox="1"/>
          <p:nvPr/>
        </p:nvSpPr>
        <p:spPr>
          <a:xfrm>
            <a:off x="990600" y="304800"/>
            <a:ext cx="7086600" cy="646331"/>
          </a:xfrm>
          <a:prstGeom prst="rect">
            <a:avLst/>
          </a:prstGeom>
          <a:noFill/>
        </p:spPr>
        <p:txBody>
          <a:bodyPr wrap="square" rtlCol="0">
            <a:spAutoFit/>
          </a:bodyPr>
          <a:lstStyle/>
          <a:p>
            <a:pPr algn="ctr"/>
            <a:r>
              <a:rPr lang="en-US" sz="3600" dirty="0" err="1" smtClean="0">
                <a:latin typeface="Times New Roman" pitchFamily="18" charset="0"/>
                <a:cs typeface="Times New Roman" pitchFamily="18" charset="0"/>
              </a:rPr>
              <a:t>Ce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este</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traficul</a:t>
            </a:r>
            <a:r>
              <a:rPr lang="en-US" sz="3600" dirty="0" smtClean="0">
                <a:latin typeface="Times New Roman" pitchFamily="18" charset="0"/>
                <a:cs typeface="Times New Roman" pitchFamily="18" charset="0"/>
              </a:rPr>
              <a:t> de </a:t>
            </a:r>
            <a:r>
              <a:rPr lang="en-US" sz="3600" dirty="0" err="1" smtClean="0">
                <a:latin typeface="Times New Roman" pitchFamily="18" charset="0"/>
                <a:cs typeface="Times New Roman" pitchFamily="18" charset="0"/>
              </a:rPr>
              <a:t>persoane</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pic>
        <p:nvPicPr>
          <p:cNvPr id="6" name="Picture 5" descr="modern-slavery.jpg"/>
          <p:cNvPicPr>
            <a:picLocks noChangeAspect="1"/>
          </p:cNvPicPr>
          <p:nvPr/>
        </p:nvPicPr>
        <p:blipFill>
          <a:blip r:embed="rId2"/>
          <a:stretch>
            <a:fillRect/>
          </a:stretch>
        </p:blipFill>
        <p:spPr>
          <a:xfrm>
            <a:off x="1295400" y="3124200"/>
            <a:ext cx="6553200" cy="3276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4093428"/>
          </a:xfrm>
          <a:prstGeom prst="rect">
            <a:avLst/>
          </a:prstGeom>
          <a:noFill/>
        </p:spPr>
        <p:txBody>
          <a:bodyPr wrap="square" rtlCol="0">
            <a:spAutoFit/>
          </a:bodyPr>
          <a:lstStyle/>
          <a:p>
            <a:r>
              <a:rPr lang="vi-VN" sz="2000" dirty="0" smtClean="0">
                <a:latin typeface="+mj-lt"/>
              </a:rPr>
              <a:t>Traficul de persoane este o industrie de miliarde de dolari pe plan internațional și a doua ca profitabilitate după traficul de droguri. Spre deosebire de traficul de droguri, "produsul" poate fi revândut.</a:t>
            </a:r>
          </a:p>
          <a:p>
            <a:r>
              <a:rPr lang="vi-VN" sz="2000" dirty="0" smtClean="0">
                <a:latin typeface="+mj-lt"/>
              </a:rPr>
              <a:t>În Europa, peste jumatate din victimele traficului de persoane sunt exploatate in scopuri sexuale. Victimele sunt batute si violate in mod repetat, private de libertate și terorizate.</a:t>
            </a:r>
          </a:p>
          <a:p>
            <a:r>
              <a:rPr lang="vi-VN" sz="2000" dirty="0" smtClean="0">
                <a:latin typeface="+mj-lt"/>
              </a:rPr>
              <a:t>În 2012, în România au fost înregistrate 1041 de victime ale traficului de persoane, dintre care 526 au fost exploatate sexual. Aproape jumatate din femeile traficate au fost minore. </a:t>
            </a:r>
          </a:p>
          <a:p>
            <a:r>
              <a:rPr lang="vi-VN" sz="2000" dirty="0" smtClean="0">
                <a:latin typeface="+mj-lt"/>
              </a:rPr>
              <a:t>Numărul precis al victimelor nu poate fi cunoscut pentru că victimele traficului de persoane fie nu se consideră victime, fie nu vor să admită acest lucru în acte oficiale. Din aceste motive, numărul real este unul mult mai mare.</a:t>
            </a:r>
          </a:p>
          <a:p>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990600"/>
            <a:ext cx="8763000" cy="2246769"/>
          </a:xfrm>
          <a:prstGeom prst="rect">
            <a:avLst/>
          </a:prstGeom>
          <a:noFill/>
        </p:spPr>
        <p:txBody>
          <a:bodyPr wrap="square" rtlCol="0">
            <a:spAutoFit/>
          </a:bodyPr>
          <a:lstStyle/>
          <a:p>
            <a:r>
              <a:rPr lang="vi-VN" sz="2000" dirty="0" smtClean="0">
                <a:latin typeface="Times New Roman" pitchFamily="18" charset="0"/>
                <a:cs typeface="Times New Roman" pitchFamily="18" charset="0"/>
              </a:rPr>
              <a:t>Traficul de copii presupune recrutarea, transportarea, transferul, adăpostirea sau primirea de copii în scopul exploatării. În multe cazuri, aceștia sunt exploatați sexual, inclusiv prin forțarea lor în prostituție</a:t>
            </a:r>
            <a:r>
              <a:rPr lang="en-US" sz="2000" dirty="0">
                <a:latin typeface="Times New Roman" pitchFamily="18" charset="0"/>
                <a:cs typeface="Times New Roman" pitchFamily="18" charset="0"/>
              </a:rPr>
              <a:t> </a:t>
            </a:r>
            <a:r>
              <a:rPr lang="vi-VN" sz="2000" dirty="0" smtClean="0">
                <a:latin typeface="Times New Roman" pitchFamily="18" charset="0"/>
                <a:cs typeface="Times New Roman" pitchFamily="18" charset="0"/>
              </a:rPr>
              <a:t>sau alte forme de activitate sexuală precum pornografie infantilă. Exploatarea copiilor poate implica, de asemenea, sclavie sau practici similare sclaviei, servitute sau folosirea copiilor pentru trafic de organe,adopții ilegale, căsătorie timpurie, recrutare în forte militare (copii-soldați) sau cerșit.</a:t>
            </a:r>
            <a:endParaRPr lang="en-US" sz="2000" dirty="0">
              <a:latin typeface="Times New Roman" pitchFamily="18" charset="0"/>
              <a:cs typeface="Times New Roman" pitchFamily="18" charset="0"/>
            </a:endParaRPr>
          </a:p>
        </p:txBody>
      </p:sp>
      <p:sp>
        <p:nvSpPr>
          <p:cNvPr id="5" name="TextBox 4"/>
          <p:cNvSpPr txBox="1"/>
          <p:nvPr/>
        </p:nvSpPr>
        <p:spPr>
          <a:xfrm>
            <a:off x="609600" y="304800"/>
            <a:ext cx="8001000" cy="646331"/>
          </a:xfrm>
          <a:prstGeom prst="rect">
            <a:avLst/>
          </a:prstGeom>
          <a:noFill/>
        </p:spPr>
        <p:txBody>
          <a:bodyPr wrap="square" rtlCol="0">
            <a:spAutoFit/>
          </a:bodyPr>
          <a:lstStyle/>
          <a:p>
            <a:pPr algn="ctr"/>
            <a:r>
              <a:rPr lang="en-US" sz="3600" dirty="0" err="1" smtClean="0">
                <a:latin typeface="Times New Roman" pitchFamily="18" charset="0"/>
                <a:cs typeface="Times New Roman" pitchFamily="18" charset="0"/>
              </a:rPr>
              <a:t>Traficul</a:t>
            </a:r>
            <a:r>
              <a:rPr lang="en-US" sz="3600" dirty="0" smtClean="0">
                <a:latin typeface="Times New Roman" pitchFamily="18" charset="0"/>
                <a:cs typeface="Times New Roman" pitchFamily="18" charset="0"/>
              </a:rPr>
              <a:t> de </a:t>
            </a:r>
            <a:r>
              <a:rPr lang="en-US" sz="3600" dirty="0" err="1" smtClean="0">
                <a:latin typeface="Times New Roman" pitchFamily="18" charset="0"/>
                <a:cs typeface="Times New Roman" pitchFamily="18" charset="0"/>
              </a:rPr>
              <a:t>copii</a:t>
            </a:r>
            <a:endParaRPr lang="en-US" sz="3600" dirty="0">
              <a:latin typeface="Times New Roman" pitchFamily="18" charset="0"/>
              <a:cs typeface="Times New Roman" pitchFamily="18" charset="0"/>
            </a:endParaRPr>
          </a:p>
        </p:txBody>
      </p:sp>
      <p:pic>
        <p:nvPicPr>
          <p:cNvPr id="6" name="Picture 5" descr="download.jpg"/>
          <p:cNvPicPr>
            <a:picLocks noChangeAspect="1"/>
          </p:cNvPicPr>
          <p:nvPr/>
        </p:nvPicPr>
        <p:blipFill>
          <a:blip r:embed="rId2"/>
          <a:stretch>
            <a:fillRect/>
          </a:stretch>
        </p:blipFill>
        <p:spPr>
          <a:xfrm>
            <a:off x="2362200" y="3429000"/>
            <a:ext cx="4105275" cy="2997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839200" cy="8894743"/>
          </a:xfrm>
          <a:prstGeom prst="rect">
            <a:avLst/>
          </a:prstGeom>
          <a:noFill/>
        </p:spPr>
        <p:txBody>
          <a:bodyPr wrap="square" rtlCol="0">
            <a:spAutoFit/>
          </a:bodyPr>
          <a:lstStyle/>
          <a:p>
            <a:r>
              <a:rPr lang="en-US" sz="2000" dirty="0" smtClean="0">
                <a:latin typeface="Times New Roman" pitchFamily="18" charset="0"/>
                <a:cs typeface="Times New Roman" pitchFamily="18" charset="0"/>
              </a:rPr>
              <a:t>1.Câte </a:t>
            </a:r>
            <a:r>
              <a:rPr lang="en-US" sz="2000" dirty="0">
                <a:latin typeface="Times New Roman" pitchFamily="18" charset="0"/>
                <a:cs typeface="Times New Roman" pitchFamily="18" charset="0"/>
              </a:rPr>
              <a:t>din </a:t>
            </a:r>
            <a:r>
              <a:rPr lang="en-US" sz="2000" dirty="0" err="1">
                <a:latin typeface="Times New Roman" pitchFamily="18" charset="0"/>
                <a:cs typeface="Times New Roman" pitchFamily="18" charset="0"/>
              </a:rPr>
              <a:t>victimele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traficului</a:t>
            </a:r>
            <a:r>
              <a:rPr lang="en-US" sz="2000" dirty="0">
                <a:latin typeface="Times New Roman" pitchFamily="18" charset="0"/>
                <a:cs typeface="Times New Roman" pitchFamily="18" charset="0"/>
              </a:rPr>
              <a:t> de </a:t>
            </a:r>
            <a:r>
              <a:rPr lang="en-US" sz="2000" dirty="0" err="1" smtClean="0">
                <a:latin typeface="Times New Roman" pitchFamily="18" charset="0"/>
                <a:cs typeface="Times New Roman" pitchFamily="18" charset="0"/>
              </a:rPr>
              <a:t>persoane</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sunt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persoane</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minore</a:t>
            </a:r>
            <a:r>
              <a:rPr lang="en-US" sz="2000"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35%</a:t>
            </a:r>
          </a:p>
          <a:p>
            <a:pPr>
              <a:buFont typeface="Arial" pitchFamily="34" charset="0"/>
              <a:buChar char="•"/>
            </a:pPr>
            <a:r>
              <a:rPr lang="en-US" dirty="0" smtClean="0">
                <a:latin typeface="Times New Roman" pitchFamily="18" charset="0"/>
                <a:cs typeface="Times New Roman" pitchFamily="18" charset="0"/>
              </a:rPr>
              <a:t>5%</a:t>
            </a:r>
          </a:p>
          <a:p>
            <a:pPr>
              <a:buFont typeface="Arial" pitchFamily="34" charset="0"/>
              <a:buChar char="•"/>
            </a:pPr>
            <a:r>
              <a:rPr lang="en-US" dirty="0" smtClean="0">
                <a:latin typeface="Times New Roman" pitchFamily="18" charset="0"/>
                <a:cs typeface="Times New Roman" pitchFamily="18" charset="0"/>
              </a:rPr>
              <a:t>80%</a:t>
            </a:r>
          </a:p>
          <a:p>
            <a:r>
              <a:rPr lang="en-US" dirty="0" smtClean="0">
                <a:latin typeface="Times New Roman" pitchFamily="18" charset="0"/>
                <a:cs typeface="Times New Roman" pitchFamily="18" charset="0"/>
              </a:rPr>
              <a:t>2.</a:t>
            </a:r>
            <a:r>
              <a:rPr lang="it-IT" b="1" dirty="0">
                <a:latin typeface="Times New Roman" pitchFamily="18" charset="0"/>
                <a:cs typeface="Times New Roman" pitchFamily="18" charset="0"/>
              </a:rPr>
              <a:t> </a:t>
            </a:r>
            <a:r>
              <a:rPr lang="it-IT" sz="2000" dirty="0">
                <a:latin typeface="Times New Roman" pitchFamily="18" charset="0"/>
                <a:cs typeface="Times New Roman" pitchFamily="18" charset="0"/>
              </a:rPr>
              <a:t>Câte clase au în general persoanele mai expuse la a fi traficate</a:t>
            </a:r>
            <a:r>
              <a:rPr lang="it-IT" sz="2000" dirty="0" smtClean="0">
                <a:latin typeface="Times New Roman" pitchFamily="18" charset="0"/>
                <a:cs typeface="Times New Roman" pitchFamily="18" charset="0"/>
              </a:rPr>
              <a:t>?</a:t>
            </a:r>
          </a:p>
          <a:p>
            <a:pPr>
              <a:buFont typeface="Arial" pitchFamily="34" charset="0"/>
              <a:buChar char="•"/>
            </a:pPr>
            <a:r>
              <a:rPr lang="it-IT" dirty="0" smtClean="0">
                <a:latin typeface="Times New Roman" pitchFamily="18" charset="0"/>
                <a:cs typeface="Times New Roman" pitchFamily="18" charset="0"/>
              </a:rPr>
              <a:t>Au </a:t>
            </a:r>
            <a:r>
              <a:rPr lang="ro-RO" dirty="0">
                <a:latin typeface="Times New Roman" pitchFamily="18" charset="0"/>
                <a:cs typeface="Times New Roman" pitchFamily="18" charset="0"/>
              </a:rPr>
              <a:t>î</a:t>
            </a:r>
            <a:r>
              <a:rPr lang="it-IT" dirty="0" smtClean="0">
                <a:latin typeface="Times New Roman" pitchFamily="18" charset="0"/>
                <a:cs typeface="Times New Roman" pitchFamily="18" charset="0"/>
              </a:rPr>
              <a:t>nceput facultatea</a:t>
            </a:r>
          </a:p>
          <a:p>
            <a:pPr>
              <a:buFont typeface="Arial" pitchFamily="34" charset="0"/>
              <a:buChar char="•"/>
            </a:pPr>
            <a:r>
              <a:rPr lang="it-IT" dirty="0" smtClean="0">
                <a:latin typeface="Times New Roman" pitchFamily="18" charset="0"/>
                <a:cs typeface="Times New Roman" pitchFamily="18" charset="0"/>
              </a:rPr>
              <a:t>4 clase</a:t>
            </a:r>
          </a:p>
          <a:p>
            <a:pPr>
              <a:buFont typeface="Arial" pitchFamily="34" charset="0"/>
              <a:buChar char="•"/>
            </a:pPr>
            <a:r>
              <a:rPr lang="it-IT" dirty="0" smtClean="0">
                <a:latin typeface="Times New Roman" pitchFamily="18" charset="0"/>
                <a:cs typeface="Times New Roman" pitchFamily="18" charset="0"/>
              </a:rPr>
              <a:t>8 clase</a:t>
            </a:r>
          </a:p>
          <a:p>
            <a:pPr>
              <a:buFont typeface="Arial" pitchFamily="34" charset="0"/>
              <a:buChar char="•"/>
            </a:pPr>
            <a:r>
              <a:rPr lang="it-IT" dirty="0" smtClean="0">
                <a:latin typeface="Times New Roman" pitchFamily="18" charset="0"/>
                <a:cs typeface="Times New Roman" pitchFamily="18" charset="0"/>
              </a:rPr>
              <a:t>12 clase</a:t>
            </a:r>
          </a:p>
          <a:p>
            <a:r>
              <a:rPr lang="it-IT" dirty="0" smtClean="0">
                <a:latin typeface="Times New Roman" pitchFamily="18" charset="0"/>
                <a:cs typeface="Times New Roman" pitchFamily="18" charset="0"/>
              </a:rPr>
              <a:t>3.</a:t>
            </a:r>
            <a:r>
              <a:rPr lang="it-IT" b="1" dirty="0">
                <a:latin typeface="Times New Roman" pitchFamily="18" charset="0"/>
                <a:cs typeface="Times New Roman" pitchFamily="18" charset="0"/>
              </a:rPr>
              <a:t> </a:t>
            </a:r>
            <a:r>
              <a:rPr lang="it-IT" sz="2000" dirty="0">
                <a:latin typeface="Times New Roman" pitchFamily="18" charset="0"/>
                <a:cs typeface="Times New Roman" pitchFamily="18" charset="0"/>
              </a:rPr>
              <a:t>Mediul cel mai vulnerabil </a:t>
            </a:r>
            <a:r>
              <a:rPr lang="it-IT" sz="2000" dirty="0" smtClean="0">
                <a:latin typeface="Times New Roman" pitchFamily="18" charset="0"/>
                <a:cs typeface="Times New Roman" pitchFamily="18" charset="0"/>
              </a:rPr>
              <a:t>este:</a:t>
            </a:r>
          </a:p>
          <a:p>
            <a:pPr>
              <a:buFont typeface="Arial" pitchFamily="34" charset="0"/>
              <a:buChar char="•"/>
            </a:pPr>
            <a:r>
              <a:rPr lang="it-IT" dirty="0" smtClean="0">
                <a:latin typeface="Times New Roman" pitchFamily="18" charset="0"/>
                <a:cs typeface="Times New Roman" pitchFamily="18" charset="0"/>
              </a:rPr>
              <a:t>Mediul rural</a:t>
            </a:r>
          </a:p>
          <a:p>
            <a:pPr>
              <a:buFont typeface="Arial" pitchFamily="34" charset="0"/>
              <a:buChar char="•"/>
            </a:pPr>
            <a:r>
              <a:rPr lang="it-IT" dirty="0" smtClean="0">
                <a:latin typeface="Times New Roman" pitchFamily="18" charset="0"/>
                <a:cs typeface="Times New Roman" pitchFamily="18" charset="0"/>
              </a:rPr>
              <a:t>Mediul Urban</a:t>
            </a:r>
          </a:p>
          <a:p>
            <a:r>
              <a:rPr lang="it-IT" dirty="0" smtClean="0">
                <a:latin typeface="Times New Roman" pitchFamily="18" charset="0"/>
                <a:cs typeface="Times New Roman" pitchFamily="18" charset="0"/>
              </a:rPr>
              <a:t>4</a:t>
            </a:r>
            <a:r>
              <a:rPr lang="it-IT" sz="2000" dirty="0" smtClean="0">
                <a:latin typeface="Times New Roman" pitchFamily="18" charset="0"/>
                <a:cs typeface="Times New Roman" pitchFamily="18" charset="0"/>
              </a:rPr>
              <a: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Cele</a:t>
            </a:r>
            <a:r>
              <a:rPr lang="fr-FR" sz="2000" dirty="0">
                <a:latin typeface="Times New Roman" pitchFamily="18" charset="0"/>
                <a:cs typeface="Times New Roman" pitchFamily="18" charset="0"/>
              </a:rPr>
              <a:t> mai </a:t>
            </a:r>
            <a:r>
              <a:rPr lang="fr-FR" sz="2000" dirty="0" err="1">
                <a:latin typeface="Times New Roman" pitchFamily="18" charset="0"/>
                <a:cs typeface="Times New Roman" pitchFamily="18" charset="0"/>
              </a:rPr>
              <a:t>multe</a:t>
            </a:r>
            <a:r>
              <a:rPr lang="fr-FR" sz="2000" dirty="0">
                <a:latin typeface="Times New Roman" pitchFamily="18" charset="0"/>
                <a:cs typeface="Times New Roman" pitchFamily="18" charset="0"/>
              </a:rPr>
              <a:t> victime </a:t>
            </a:r>
            <a:r>
              <a:rPr lang="fr-FR" sz="2000" dirty="0" err="1">
                <a:latin typeface="Times New Roman" pitchFamily="18" charset="0"/>
                <a:cs typeface="Times New Roman" pitchFamily="18" charset="0"/>
              </a:rPr>
              <a:t>sunt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recrutate</a:t>
            </a:r>
            <a:r>
              <a:rPr lang="fr-FR" sz="2000" dirty="0">
                <a:latin typeface="Times New Roman" pitchFamily="18" charset="0"/>
                <a:cs typeface="Times New Roman" pitchFamily="18" charset="0"/>
              </a:rPr>
              <a:t> </a:t>
            </a:r>
            <a:r>
              <a:rPr lang="fr-FR" sz="2000" dirty="0" smtClean="0">
                <a:latin typeface="Times New Roman" pitchFamily="18" charset="0"/>
                <a:cs typeface="Times New Roman" pitchFamily="18" charset="0"/>
              </a:rPr>
              <a:t>de:</a:t>
            </a:r>
          </a:p>
          <a:p>
            <a:pPr>
              <a:buFont typeface="Arial" pitchFamily="34" charset="0"/>
              <a:buChar char="•"/>
            </a:pPr>
            <a:r>
              <a:rPr lang="fr-FR" sz="2000" dirty="0" err="1" smtClean="0">
                <a:latin typeface="Times New Roman" pitchFamily="18" charset="0"/>
                <a:cs typeface="Times New Roman" pitchFamily="18" charset="0"/>
              </a:rPr>
              <a:t>prieten</a:t>
            </a:r>
            <a:r>
              <a:rPr lang="fr-FR" sz="2000" dirty="0" smtClean="0">
                <a:latin typeface="Times New Roman" pitchFamily="18" charset="0"/>
                <a:cs typeface="Times New Roman" pitchFamily="18" charset="0"/>
              </a:rPr>
              <a:t>/</a:t>
            </a:r>
            <a:r>
              <a:rPr lang="fr-FR" sz="2000" dirty="0" err="1" smtClean="0">
                <a:latin typeface="Times New Roman" pitchFamily="18" charset="0"/>
                <a:cs typeface="Times New Roman" pitchFamily="18" charset="0"/>
              </a:rPr>
              <a:t>cunostin</a:t>
            </a:r>
            <a:r>
              <a:rPr lang="ro-RO" sz="2000" dirty="0" smtClean="0">
                <a:latin typeface="Times New Roman" pitchFamily="18" charset="0"/>
                <a:cs typeface="Times New Roman" pitchFamily="18" charset="0"/>
              </a:rPr>
              <a:t>ță</a:t>
            </a:r>
            <a:endParaRPr lang="fr-FR" sz="2000" dirty="0" smtClean="0">
              <a:latin typeface="Times New Roman" pitchFamily="18" charset="0"/>
              <a:cs typeface="Times New Roman" pitchFamily="18" charset="0"/>
            </a:endParaRPr>
          </a:p>
          <a:p>
            <a:pPr>
              <a:buFont typeface="Arial" pitchFamily="34" charset="0"/>
              <a:buChar char="•"/>
            </a:pPr>
            <a:r>
              <a:rPr lang="fr-FR" sz="2000" dirty="0" err="1" smtClean="0">
                <a:latin typeface="Times New Roman" pitchFamily="18" charset="0"/>
                <a:cs typeface="Times New Roman" pitchFamily="18" charset="0"/>
              </a:rPr>
              <a:t>Proxene</a:t>
            </a:r>
            <a:r>
              <a:rPr lang="ro-RO" sz="2000" dirty="0" smtClean="0">
                <a:latin typeface="Times New Roman" pitchFamily="18" charset="0"/>
                <a:cs typeface="Times New Roman" pitchFamily="18" charset="0"/>
              </a:rPr>
              <a:t>ț</a:t>
            </a:r>
            <a:r>
              <a:rPr lang="fr-FR" sz="2000" dirty="0" smtClean="0">
                <a:latin typeface="Times New Roman" pitchFamily="18" charset="0"/>
                <a:cs typeface="Times New Roman" pitchFamily="18" charset="0"/>
              </a:rPr>
              <a:t>i</a:t>
            </a:r>
          </a:p>
          <a:p>
            <a:pPr>
              <a:buFont typeface="Arial" pitchFamily="34" charset="0"/>
              <a:buChar char="•"/>
            </a:pPr>
            <a:r>
              <a:rPr lang="fr-FR" sz="2000" dirty="0" err="1" smtClean="0">
                <a:latin typeface="Times New Roman" pitchFamily="18" charset="0"/>
                <a:cs typeface="Times New Roman" pitchFamily="18" charset="0"/>
              </a:rPr>
              <a:t>Parteneri</a:t>
            </a:r>
            <a:endParaRPr lang="fr-FR" sz="2000" dirty="0" smtClean="0">
              <a:latin typeface="Times New Roman" pitchFamily="18" charset="0"/>
              <a:cs typeface="Times New Roman" pitchFamily="18" charset="0"/>
            </a:endParaRPr>
          </a:p>
          <a:p>
            <a:pPr>
              <a:buFont typeface="Arial" pitchFamily="34" charset="0"/>
              <a:buChar char="•"/>
            </a:pPr>
            <a:r>
              <a:rPr lang="fr-FR" sz="2000" dirty="0" err="1" smtClean="0">
                <a:latin typeface="Times New Roman" pitchFamily="18" charset="0"/>
                <a:cs typeface="Times New Roman" pitchFamily="18" charset="0"/>
              </a:rPr>
              <a:t>Persoane</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necunoscute</a:t>
            </a:r>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5.</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Care </a:t>
            </a:r>
            <a:r>
              <a:rPr lang="en-US" sz="2000" dirty="0" err="1">
                <a:latin typeface="Times New Roman" pitchFamily="18" charset="0"/>
                <a:cs typeface="Times New Roman" pitchFamily="18" charset="0"/>
              </a:rPr>
              <a:t>sunt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metodele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cele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întâlnite</a:t>
            </a:r>
            <a:r>
              <a:rPr lang="en-US" sz="2000" dirty="0">
                <a:latin typeface="Times New Roman" pitchFamily="18" charset="0"/>
                <a:cs typeface="Times New Roman" pitchFamily="18" charset="0"/>
              </a:rPr>
              <a:t> de </a:t>
            </a:r>
            <a:r>
              <a:rPr lang="en-US" sz="2000" dirty="0" err="1">
                <a:latin typeface="Times New Roman" pitchFamily="18" charset="0"/>
                <a:cs typeface="Times New Roman" pitchFamily="18" charset="0"/>
              </a:rPr>
              <a:t>recrutare</a:t>
            </a:r>
            <a:r>
              <a:rPr lang="en-US" sz="2000" dirty="0" smtClean="0">
                <a:latin typeface="Times New Roman" pitchFamily="18" charset="0"/>
                <a:cs typeface="Times New Roman" pitchFamily="18" charset="0"/>
              </a:rPr>
              <a:t>?</a:t>
            </a:r>
          </a:p>
          <a:p>
            <a:pPr>
              <a:buFont typeface="Arial" pitchFamily="34" charset="0"/>
              <a:buChar char="•"/>
            </a:pPr>
            <a:r>
              <a:rPr lang="en-US" dirty="0" err="1" smtClean="0">
                <a:latin typeface="Times New Roman" pitchFamily="18" charset="0"/>
                <a:cs typeface="Times New Roman" pitchFamily="18" charset="0"/>
              </a:rPr>
              <a:t>Oferte</a:t>
            </a:r>
            <a:r>
              <a:rPr lang="en-US"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munc</a:t>
            </a:r>
            <a:r>
              <a:rPr lang="ro-RO" dirty="0" smtClean="0">
                <a:latin typeface="Times New Roman" pitchFamily="18" charset="0"/>
                <a:cs typeface="Times New Roman" pitchFamily="18" charset="0"/>
              </a:rPr>
              <a:t>ă</a:t>
            </a:r>
            <a:r>
              <a:rPr lang="en-US" dirty="0" smtClean="0">
                <a:latin typeface="Times New Roman" pitchFamily="18" charset="0"/>
                <a:cs typeface="Times New Roman" pitchFamily="18" charset="0"/>
              </a:rPr>
              <a:t> in Romania</a:t>
            </a:r>
          </a:p>
          <a:p>
            <a:pPr>
              <a:buFont typeface="Arial" pitchFamily="34" charset="0"/>
              <a:buChar char="•"/>
            </a:pPr>
            <a:r>
              <a:rPr lang="en-US" dirty="0" err="1" smtClean="0">
                <a:latin typeface="Times New Roman" pitchFamily="18" charset="0"/>
                <a:cs typeface="Times New Roman" pitchFamily="18" charset="0"/>
              </a:rPr>
              <a:t>Prostitu</a:t>
            </a:r>
            <a:r>
              <a:rPr lang="ro-RO" dirty="0">
                <a:latin typeface="Times New Roman" pitchFamily="18" charset="0"/>
                <a:cs typeface="Times New Roman" pitchFamily="18" charset="0"/>
              </a:rPr>
              <a:t>ț</a:t>
            </a:r>
            <a:r>
              <a:rPr lang="en-US" dirty="0" err="1" smtClean="0">
                <a:latin typeface="Times New Roman" pitchFamily="18" charset="0"/>
                <a:cs typeface="Times New Roman" pitchFamily="18" charset="0"/>
              </a:rPr>
              <a:t>ie</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C</a:t>
            </a:r>
            <a:r>
              <a:rPr lang="ro-RO" dirty="0" smtClean="0">
                <a:latin typeface="Times New Roman" pitchFamily="18" charset="0"/>
                <a:cs typeface="Times New Roman" pitchFamily="18" charset="0"/>
              </a:rPr>
              <a:t>ă</a:t>
            </a:r>
            <a:r>
              <a:rPr lang="en-US"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US" dirty="0" err="1" smtClean="0">
                <a:latin typeface="Times New Roman" pitchFamily="18" charset="0"/>
                <a:cs typeface="Times New Roman" pitchFamily="18" charset="0"/>
              </a:rPr>
              <a:t>torie</a:t>
            </a:r>
            <a:r>
              <a:rPr lang="en-US"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convenien</a:t>
            </a:r>
            <a:r>
              <a:rPr lang="ro-RO" dirty="0" smtClean="0">
                <a:latin typeface="Times New Roman" pitchFamily="18" charset="0"/>
                <a:cs typeface="Times New Roman" pitchFamily="18" charset="0"/>
              </a:rPr>
              <a:t>ță</a:t>
            </a:r>
            <a:endParaRPr lang="en-US" dirty="0" smtClean="0">
              <a:latin typeface="Times New Roman" pitchFamily="18" charset="0"/>
              <a:cs typeface="Times New Roman" pitchFamily="18" charset="0"/>
            </a:endParaRPr>
          </a:p>
          <a:p>
            <a:pPr>
              <a:buFont typeface="Arial" pitchFamily="34" charset="0"/>
              <a:buChar char="•"/>
            </a:pPr>
            <a:r>
              <a:rPr lang="en-US" dirty="0" err="1" smtClean="0">
                <a:latin typeface="Times New Roman" pitchFamily="18" charset="0"/>
                <a:cs typeface="Times New Roman" pitchFamily="18" charset="0"/>
              </a:rPr>
              <a:t>Oferte</a:t>
            </a:r>
            <a:r>
              <a:rPr lang="en-US"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munc</a:t>
            </a:r>
            <a:r>
              <a:rPr lang="ro-RO" dirty="0" smtClean="0">
                <a:latin typeface="Times New Roman" pitchFamily="18" charset="0"/>
                <a:cs typeface="Times New Roman" pitchFamily="18" charset="0"/>
              </a:rPr>
              <a:t>ă</a:t>
            </a:r>
            <a:r>
              <a:rPr lang="en-US" dirty="0" smtClean="0">
                <a:latin typeface="Times New Roman" pitchFamily="18" charset="0"/>
                <a:cs typeface="Times New Roman" pitchFamily="18" charset="0"/>
              </a:rPr>
              <a:t> in </a:t>
            </a:r>
            <a:r>
              <a:rPr lang="en-US" dirty="0" err="1" smtClean="0">
                <a:latin typeface="Times New Roman" pitchFamily="18" charset="0"/>
                <a:cs typeface="Times New Roman" pitchFamily="18" charset="0"/>
              </a:rPr>
              <a:t>str</a:t>
            </a:r>
            <a:r>
              <a:rPr lang="ro-RO" dirty="0" smtClean="0">
                <a:latin typeface="Times New Roman" pitchFamily="18" charset="0"/>
                <a:cs typeface="Times New Roman" pitchFamily="18" charset="0"/>
              </a:rPr>
              <a:t>ă</a:t>
            </a:r>
            <a:r>
              <a:rPr lang="en-US" dirty="0" smtClean="0">
                <a:latin typeface="Times New Roman" pitchFamily="18" charset="0"/>
                <a:cs typeface="Times New Roman" pitchFamily="18" charset="0"/>
              </a:rPr>
              <a:t>in</a:t>
            </a:r>
            <a:r>
              <a:rPr lang="ro-RO" dirty="0" smtClean="0">
                <a:latin typeface="Times New Roman" pitchFamily="18" charset="0"/>
                <a:cs typeface="Times New Roman" pitchFamily="18" charset="0"/>
              </a:rPr>
              <a:t>ă</a:t>
            </a:r>
            <a:r>
              <a:rPr lang="en-US" dirty="0" err="1" smtClean="0">
                <a:latin typeface="Times New Roman" pitchFamily="18" charset="0"/>
                <a:cs typeface="Times New Roman" pitchFamily="18" charset="0"/>
              </a:rPr>
              <a:t>tat</a:t>
            </a:r>
            <a:r>
              <a:rPr lang="en-US" sz="2000" dirty="0" err="1" smtClean="0">
                <a:latin typeface="Times New Roman" pitchFamily="18" charset="0"/>
                <a:cs typeface="Times New Roman" pitchFamily="18" charset="0"/>
              </a:rPr>
              <a:t>e</a:t>
            </a:r>
            <a:endParaRPr lang="en-US" sz="2000" dirty="0">
              <a:latin typeface="Times New Roman" pitchFamily="18" charset="0"/>
              <a:cs typeface="Times New Roman" pitchFamily="18" charset="0"/>
            </a:endParaRPr>
          </a:p>
          <a:p>
            <a:endParaRPr lang="fr-FR" sz="2000" dirty="0" smtClean="0">
              <a:latin typeface="Times New Roman" pitchFamily="18" charset="0"/>
              <a:cs typeface="Times New Roman" pitchFamily="18" charset="0"/>
            </a:endParaRPr>
          </a:p>
          <a:p>
            <a:endParaRPr lang="fr-FR" sz="2000" dirty="0">
              <a:latin typeface="Times New Roman" pitchFamily="18" charset="0"/>
              <a:cs typeface="Times New Roman" pitchFamily="18" charset="0"/>
            </a:endParaRPr>
          </a:p>
          <a:p>
            <a:endParaRPr lang="it-IT" dirty="0" smtClean="0">
              <a:latin typeface="Times New Roman" pitchFamily="18" charset="0"/>
              <a:cs typeface="Times New Roman" pitchFamily="18" charset="0"/>
            </a:endParaRPr>
          </a:p>
          <a:p>
            <a:endParaRPr lang="it-IT" sz="2000" dirty="0">
              <a:latin typeface="Times New Roman" pitchFamily="18" charset="0"/>
              <a:cs typeface="Times New Roman" pitchFamily="18" charset="0"/>
            </a:endParaRPr>
          </a:p>
          <a:p>
            <a:endParaRPr lang="it-IT" dirty="0">
              <a:latin typeface="Times New Roman" pitchFamily="18" charset="0"/>
              <a:cs typeface="Times New Roman" pitchFamily="18" charset="0"/>
            </a:endParaRPr>
          </a:p>
          <a:p>
            <a:endParaRPr lang="en-US" dirty="0" smtClean="0"/>
          </a:p>
          <a:p>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828800"/>
            <a:ext cx="5867400" cy="1323439"/>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V</a:t>
            </a:r>
            <a:r>
              <a:rPr lang="ro-RO" sz="4000" dirty="0" smtClean="0">
                <a:latin typeface="Times New Roman" pitchFamily="18" charset="0"/>
                <a:cs typeface="Times New Roman" pitchFamily="18" charset="0"/>
              </a:rPr>
              <a:t>ă mulțumesc pentru atenție!</a:t>
            </a:r>
            <a:endParaRPr lang="en-US" sz="4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59</TotalTime>
  <Words>376</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Technic</vt:lpstr>
      <vt:lpstr>Trafic de persoane</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Trafic de persoane</dc:title>
  <dc:creator>Mohammad</dc:creator>
  <cp:lastModifiedBy>Mohammad</cp:lastModifiedBy>
  <cp:revision>6</cp:revision>
  <dcterms:created xsi:type="dcterms:W3CDTF">2017-05-27T18:14:58Z</dcterms:created>
  <dcterms:modified xsi:type="dcterms:W3CDTF">2017-05-27T19:14:50Z</dcterms:modified>
</cp:coreProperties>
</file>