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3" autoAdjust="0"/>
    <p:restoredTop sz="94660"/>
  </p:normalViewPr>
  <p:slideViewPr>
    <p:cSldViewPr snapToGrid="0">
      <p:cViewPr varScale="1">
        <p:scale>
          <a:sx n="79" d="100"/>
          <a:sy n="79" d="100"/>
        </p:scale>
        <p:origin x="16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0B68C45-8D40-4F66-94B1-EE439C2B6F86}" type="datetimeFigureOut">
              <a:rPr lang="ro-RO" smtClean="0"/>
              <a:t>29.05.2017</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31B35C0D-C5E4-4B30-A612-BDCF1511AC09}" type="slidenum">
              <a:rPr lang="ro-RO" smtClean="0"/>
              <a:t>‹#›</a:t>
            </a:fld>
            <a:endParaRPr lang="ro-RO"/>
          </a:p>
        </p:txBody>
      </p:sp>
    </p:spTree>
    <p:extLst>
      <p:ext uri="{BB962C8B-B14F-4D97-AF65-F5344CB8AC3E}">
        <p14:creationId xmlns:p14="http://schemas.microsoft.com/office/powerpoint/2010/main" val="2171831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0B68C45-8D40-4F66-94B1-EE439C2B6F86}" type="datetimeFigureOut">
              <a:rPr lang="ro-RO" smtClean="0"/>
              <a:t>29.05.2017</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31B35C0D-C5E4-4B30-A612-BDCF1511AC09}" type="slidenum">
              <a:rPr lang="ro-RO" smtClean="0"/>
              <a:t>‹#›</a:t>
            </a:fld>
            <a:endParaRPr lang="ro-RO"/>
          </a:p>
        </p:txBody>
      </p:sp>
    </p:spTree>
    <p:extLst>
      <p:ext uri="{BB962C8B-B14F-4D97-AF65-F5344CB8AC3E}">
        <p14:creationId xmlns:p14="http://schemas.microsoft.com/office/powerpoint/2010/main" val="1136982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0B68C45-8D40-4F66-94B1-EE439C2B6F86}" type="datetimeFigureOut">
              <a:rPr lang="ro-RO" smtClean="0"/>
              <a:t>29.05.2017</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31B35C0D-C5E4-4B30-A612-BDCF1511AC09}" type="slidenum">
              <a:rPr lang="ro-RO" smtClean="0"/>
              <a:t>‹#›</a:t>
            </a:fld>
            <a:endParaRPr lang="ro-RO"/>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7839806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0B68C45-8D40-4F66-94B1-EE439C2B6F86}" type="datetimeFigureOut">
              <a:rPr lang="ro-RO" smtClean="0"/>
              <a:t>29.05.2017</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31B35C0D-C5E4-4B30-A612-BDCF1511AC09}" type="slidenum">
              <a:rPr lang="ro-RO" smtClean="0"/>
              <a:t>‹#›</a:t>
            </a:fld>
            <a:endParaRPr lang="ro-RO"/>
          </a:p>
        </p:txBody>
      </p:sp>
    </p:spTree>
    <p:extLst>
      <p:ext uri="{BB962C8B-B14F-4D97-AF65-F5344CB8AC3E}">
        <p14:creationId xmlns:p14="http://schemas.microsoft.com/office/powerpoint/2010/main" val="13020103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0B68C45-8D40-4F66-94B1-EE439C2B6F86}" type="datetimeFigureOut">
              <a:rPr lang="ro-RO" smtClean="0"/>
              <a:t>29.05.2017</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31B35C0D-C5E4-4B30-A612-BDCF1511AC09}" type="slidenum">
              <a:rPr lang="ro-RO" smtClean="0"/>
              <a:t>‹#›</a:t>
            </a:fld>
            <a:endParaRPr lang="ro-RO"/>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19797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0B68C45-8D40-4F66-94B1-EE439C2B6F86}" type="datetimeFigureOut">
              <a:rPr lang="ro-RO" smtClean="0"/>
              <a:t>29.05.2017</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31B35C0D-C5E4-4B30-A612-BDCF1511AC09}" type="slidenum">
              <a:rPr lang="ro-RO" smtClean="0"/>
              <a:t>‹#›</a:t>
            </a:fld>
            <a:endParaRPr lang="ro-RO"/>
          </a:p>
        </p:txBody>
      </p:sp>
    </p:spTree>
    <p:extLst>
      <p:ext uri="{BB962C8B-B14F-4D97-AF65-F5344CB8AC3E}">
        <p14:creationId xmlns:p14="http://schemas.microsoft.com/office/powerpoint/2010/main" val="36549498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0B68C45-8D40-4F66-94B1-EE439C2B6F86}" type="datetimeFigureOut">
              <a:rPr lang="ro-RO" smtClean="0"/>
              <a:t>29.05.2017</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31B35C0D-C5E4-4B30-A612-BDCF1511AC09}" type="slidenum">
              <a:rPr lang="ro-RO" smtClean="0"/>
              <a:t>‹#›</a:t>
            </a:fld>
            <a:endParaRPr lang="ro-RO"/>
          </a:p>
        </p:txBody>
      </p:sp>
    </p:spTree>
    <p:extLst>
      <p:ext uri="{BB962C8B-B14F-4D97-AF65-F5344CB8AC3E}">
        <p14:creationId xmlns:p14="http://schemas.microsoft.com/office/powerpoint/2010/main" val="26697592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0B68C45-8D40-4F66-94B1-EE439C2B6F86}" type="datetimeFigureOut">
              <a:rPr lang="ro-RO" smtClean="0"/>
              <a:t>29.05.2017</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31B35C0D-C5E4-4B30-A612-BDCF1511AC09}" type="slidenum">
              <a:rPr lang="ro-RO" smtClean="0"/>
              <a:t>‹#›</a:t>
            </a:fld>
            <a:endParaRPr lang="ro-RO"/>
          </a:p>
        </p:txBody>
      </p:sp>
    </p:spTree>
    <p:extLst>
      <p:ext uri="{BB962C8B-B14F-4D97-AF65-F5344CB8AC3E}">
        <p14:creationId xmlns:p14="http://schemas.microsoft.com/office/powerpoint/2010/main" val="1608574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0B68C45-8D40-4F66-94B1-EE439C2B6F86}" type="datetimeFigureOut">
              <a:rPr lang="ro-RO" smtClean="0"/>
              <a:t>29.05.2017</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31B35C0D-C5E4-4B30-A612-BDCF1511AC09}" type="slidenum">
              <a:rPr lang="ro-RO" smtClean="0"/>
              <a:t>‹#›</a:t>
            </a:fld>
            <a:endParaRPr lang="ro-RO"/>
          </a:p>
        </p:txBody>
      </p:sp>
    </p:spTree>
    <p:extLst>
      <p:ext uri="{BB962C8B-B14F-4D97-AF65-F5344CB8AC3E}">
        <p14:creationId xmlns:p14="http://schemas.microsoft.com/office/powerpoint/2010/main" val="6894440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0B68C45-8D40-4F66-94B1-EE439C2B6F86}" type="datetimeFigureOut">
              <a:rPr lang="ro-RO" smtClean="0"/>
              <a:t>29.05.2017</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31B35C0D-C5E4-4B30-A612-BDCF1511AC09}" type="slidenum">
              <a:rPr lang="ro-RO" smtClean="0"/>
              <a:t>‹#›</a:t>
            </a:fld>
            <a:endParaRPr lang="ro-RO"/>
          </a:p>
        </p:txBody>
      </p:sp>
    </p:spTree>
    <p:extLst>
      <p:ext uri="{BB962C8B-B14F-4D97-AF65-F5344CB8AC3E}">
        <p14:creationId xmlns:p14="http://schemas.microsoft.com/office/powerpoint/2010/main" val="17080252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0B68C45-8D40-4F66-94B1-EE439C2B6F86}" type="datetimeFigureOut">
              <a:rPr lang="ro-RO" smtClean="0"/>
              <a:t>29.05.2017</a:t>
            </a:fld>
            <a:endParaRPr lang="ro-RO"/>
          </a:p>
        </p:txBody>
      </p:sp>
      <p:sp>
        <p:nvSpPr>
          <p:cNvPr id="6" name="Footer Placeholder 5"/>
          <p:cNvSpPr>
            <a:spLocks noGrp="1"/>
          </p:cNvSpPr>
          <p:nvPr>
            <p:ph type="ftr" sz="quarter" idx="11"/>
          </p:nvPr>
        </p:nvSpPr>
        <p:spPr/>
        <p:txBody>
          <a:bodyPr/>
          <a:lstStyle/>
          <a:p>
            <a:endParaRPr lang="ro-RO"/>
          </a:p>
        </p:txBody>
      </p:sp>
      <p:sp>
        <p:nvSpPr>
          <p:cNvPr id="7" name="Slide Number Placeholder 6"/>
          <p:cNvSpPr>
            <a:spLocks noGrp="1"/>
          </p:cNvSpPr>
          <p:nvPr>
            <p:ph type="sldNum" sz="quarter" idx="12"/>
          </p:nvPr>
        </p:nvSpPr>
        <p:spPr/>
        <p:txBody>
          <a:bodyPr/>
          <a:lstStyle/>
          <a:p>
            <a:fld id="{31B35C0D-C5E4-4B30-A612-BDCF1511AC09}" type="slidenum">
              <a:rPr lang="ro-RO" smtClean="0"/>
              <a:t>‹#›</a:t>
            </a:fld>
            <a:endParaRPr lang="ro-RO"/>
          </a:p>
        </p:txBody>
      </p:sp>
    </p:spTree>
    <p:extLst>
      <p:ext uri="{BB962C8B-B14F-4D97-AF65-F5344CB8AC3E}">
        <p14:creationId xmlns:p14="http://schemas.microsoft.com/office/powerpoint/2010/main" val="2774157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0B68C45-8D40-4F66-94B1-EE439C2B6F86}" type="datetimeFigureOut">
              <a:rPr lang="ro-RO" smtClean="0"/>
              <a:t>29.05.2017</a:t>
            </a:fld>
            <a:endParaRPr lang="ro-RO"/>
          </a:p>
        </p:txBody>
      </p:sp>
      <p:sp>
        <p:nvSpPr>
          <p:cNvPr id="8" name="Footer Placeholder 7"/>
          <p:cNvSpPr>
            <a:spLocks noGrp="1"/>
          </p:cNvSpPr>
          <p:nvPr>
            <p:ph type="ftr" sz="quarter" idx="11"/>
          </p:nvPr>
        </p:nvSpPr>
        <p:spPr/>
        <p:txBody>
          <a:bodyPr/>
          <a:lstStyle/>
          <a:p>
            <a:endParaRPr lang="ro-RO"/>
          </a:p>
        </p:txBody>
      </p:sp>
      <p:sp>
        <p:nvSpPr>
          <p:cNvPr id="9" name="Slide Number Placeholder 8"/>
          <p:cNvSpPr>
            <a:spLocks noGrp="1"/>
          </p:cNvSpPr>
          <p:nvPr>
            <p:ph type="sldNum" sz="quarter" idx="12"/>
          </p:nvPr>
        </p:nvSpPr>
        <p:spPr/>
        <p:txBody>
          <a:bodyPr/>
          <a:lstStyle/>
          <a:p>
            <a:fld id="{31B35C0D-C5E4-4B30-A612-BDCF1511AC09}" type="slidenum">
              <a:rPr lang="ro-RO" smtClean="0"/>
              <a:t>‹#›</a:t>
            </a:fld>
            <a:endParaRPr lang="ro-RO"/>
          </a:p>
        </p:txBody>
      </p:sp>
    </p:spTree>
    <p:extLst>
      <p:ext uri="{BB962C8B-B14F-4D97-AF65-F5344CB8AC3E}">
        <p14:creationId xmlns:p14="http://schemas.microsoft.com/office/powerpoint/2010/main" val="17580085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0B68C45-8D40-4F66-94B1-EE439C2B6F86}" type="datetimeFigureOut">
              <a:rPr lang="ro-RO" smtClean="0"/>
              <a:t>29.05.2017</a:t>
            </a:fld>
            <a:endParaRPr lang="ro-RO"/>
          </a:p>
        </p:txBody>
      </p:sp>
      <p:sp>
        <p:nvSpPr>
          <p:cNvPr id="4" name="Footer Placeholder 3"/>
          <p:cNvSpPr>
            <a:spLocks noGrp="1"/>
          </p:cNvSpPr>
          <p:nvPr>
            <p:ph type="ftr" sz="quarter" idx="11"/>
          </p:nvPr>
        </p:nvSpPr>
        <p:spPr/>
        <p:txBody>
          <a:bodyPr/>
          <a:lstStyle/>
          <a:p>
            <a:endParaRPr lang="ro-RO"/>
          </a:p>
        </p:txBody>
      </p:sp>
      <p:sp>
        <p:nvSpPr>
          <p:cNvPr id="5" name="Slide Number Placeholder 4"/>
          <p:cNvSpPr>
            <a:spLocks noGrp="1"/>
          </p:cNvSpPr>
          <p:nvPr>
            <p:ph type="sldNum" sz="quarter" idx="12"/>
          </p:nvPr>
        </p:nvSpPr>
        <p:spPr/>
        <p:txBody>
          <a:bodyPr/>
          <a:lstStyle/>
          <a:p>
            <a:fld id="{31B35C0D-C5E4-4B30-A612-BDCF1511AC09}" type="slidenum">
              <a:rPr lang="ro-RO" smtClean="0"/>
              <a:t>‹#›</a:t>
            </a:fld>
            <a:endParaRPr lang="ro-RO"/>
          </a:p>
        </p:txBody>
      </p:sp>
    </p:spTree>
    <p:extLst>
      <p:ext uri="{BB962C8B-B14F-4D97-AF65-F5344CB8AC3E}">
        <p14:creationId xmlns:p14="http://schemas.microsoft.com/office/powerpoint/2010/main" val="11218845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B68C45-8D40-4F66-94B1-EE439C2B6F86}" type="datetimeFigureOut">
              <a:rPr lang="ro-RO" smtClean="0"/>
              <a:t>29.05.2017</a:t>
            </a:fld>
            <a:endParaRPr lang="ro-RO"/>
          </a:p>
        </p:txBody>
      </p:sp>
      <p:sp>
        <p:nvSpPr>
          <p:cNvPr id="3" name="Footer Placeholder 2"/>
          <p:cNvSpPr>
            <a:spLocks noGrp="1"/>
          </p:cNvSpPr>
          <p:nvPr>
            <p:ph type="ftr" sz="quarter" idx="11"/>
          </p:nvPr>
        </p:nvSpPr>
        <p:spPr/>
        <p:txBody>
          <a:bodyPr/>
          <a:lstStyle/>
          <a:p>
            <a:endParaRPr lang="ro-RO"/>
          </a:p>
        </p:txBody>
      </p:sp>
      <p:sp>
        <p:nvSpPr>
          <p:cNvPr id="4" name="Slide Number Placeholder 3"/>
          <p:cNvSpPr>
            <a:spLocks noGrp="1"/>
          </p:cNvSpPr>
          <p:nvPr>
            <p:ph type="sldNum" sz="quarter" idx="12"/>
          </p:nvPr>
        </p:nvSpPr>
        <p:spPr/>
        <p:txBody>
          <a:bodyPr/>
          <a:lstStyle/>
          <a:p>
            <a:fld id="{31B35C0D-C5E4-4B30-A612-BDCF1511AC09}" type="slidenum">
              <a:rPr lang="ro-RO" smtClean="0"/>
              <a:t>‹#›</a:t>
            </a:fld>
            <a:endParaRPr lang="ro-RO"/>
          </a:p>
        </p:txBody>
      </p:sp>
    </p:spTree>
    <p:extLst>
      <p:ext uri="{BB962C8B-B14F-4D97-AF65-F5344CB8AC3E}">
        <p14:creationId xmlns:p14="http://schemas.microsoft.com/office/powerpoint/2010/main" val="24462566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0B68C45-8D40-4F66-94B1-EE439C2B6F86}" type="datetimeFigureOut">
              <a:rPr lang="ro-RO" smtClean="0"/>
              <a:t>29.05.2017</a:t>
            </a:fld>
            <a:endParaRPr lang="ro-RO"/>
          </a:p>
        </p:txBody>
      </p:sp>
      <p:sp>
        <p:nvSpPr>
          <p:cNvPr id="6" name="Footer Placeholder 5"/>
          <p:cNvSpPr>
            <a:spLocks noGrp="1"/>
          </p:cNvSpPr>
          <p:nvPr>
            <p:ph type="ftr" sz="quarter" idx="11"/>
          </p:nvPr>
        </p:nvSpPr>
        <p:spPr/>
        <p:txBody>
          <a:bodyPr/>
          <a:lstStyle/>
          <a:p>
            <a:endParaRPr lang="ro-RO"/>
          </a:p>
        </p:txBody>
      </p:sp>
      <p:sp>
        <p:nvSpPr>
          <p:cNvPr id="7" name="Slide Number Placeholder 6"/>
          <p:cNvSpPr>
            <a:spLocks noGrp="1"/>
          </p:cNvSpPr>
          <p:nvPr>
            <p:ph type="sldNum" sz="quarter" idx="12"/>
          </p:nvPr>
        </p:nvSpPr>
        <p:spPr/>
        <p:txBody>
          <a:bodyPr/>
          <a:lstStyle/>
          <a:p>
            <a:fld id="{31B35C0D-C5E4-4B30-A612-BDCF1511AC09}" type="slidenum">
              <a:rPr lang="ro-RO" smtClean="0"/>
              <a:t>‹#›</a:t>
            </a:fld>
            <a:endParaRPr lang="ro-RO"/>
          </a:p>
        </p:txBody>
      </p:sp>
    </p:spTree>
    <p:extLst>
      <p:ext uri="{BB962C8B-B14F-4D97-AF65-F5344CB8AC3E}">
        <p14:creationId xmlns:p14="http://schemas.microsoft.com/office/powerpoint/2010/main" val="1413581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ro-RO"/>
          </a:p>
        </p:txBody>
      </p:sp>
      <p:sp>
        <p:nvSpPr>
          <p:cNvPr id="7" name="Slide Number Placeholder 6"/>
          <p:cNvSpPr>
            <a:spLocks noGrp="1"/>
          </p:cNvSpPr>
          <p:nvPr>
            <p:ph type="sldNum" sz="quarter" idx="12"/>
          </p:nvPr>
        </p:nvSpPr>
        <p:spPr/>
        <p:txBody>
          <a:bodyPr/>
          <a:lstStyle/>
          <a:p>
            <a:fld id="{31B35C0D-C5E4-4B30-A612-BDCF1511AC09}" type="slidenum">
              <a:rPr lang="ro-RO" smtClean="0"/>
              <a:t>‹#›</a:t>
            </a:fld>
            <a:endParaRPr lang="ro-RO"/>
          </a:p>
        </p:txBody>
      </p:sp>
      <p:sp>
        <p:nvSpPr>
          <p:cNvPr id="5" name="Date Placeholder 4"/>
          <p:cNvSpPr>
            <a:spLocks noGrp="1"/>
          </p:cNvSpPr>
          <p:nvPr>
            <p:ph type="dt" sz="half" idx="10"/>
          </p:nvPr>
        </p:nvSpPr>
        <p:spPr/>
        <p:txBody>
          <a:bodyPr/>
          <a:lstStyle/>
          <a:p>
            <a:fld id="{50B68C45-8D40-4F66-94B1-EE439C2B6F86}" type="datetimeFigureOut">
              <a:rPr lang="ro-RO" smtClean="0"/>
              <a:t>29.05.2017</a:t>
            </a:fld>
            <a:endParaRPr lang="ro-RO"/>
          </a:p>
        </p:txBody>
      </p:sp>
    </p:spTree>
    <p:extLst>
      <p:ext uri="{BB962C8B-B14F-4D97-AF65-F5344CB8AC3E}">
        <p14:creationId xmlns:p14="http://schemas.microsoft.com/office/powerpoint/2010/main" val="39112861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0B68C45-8D40-4F66-94B1-EE439C2B6F86}" type="datetimeFigureOut">
              <a:rPr lang="ro-RO" smtClean="0"/>
              <a:t>29.05.2017</a:t>
            </a:fld>
            <a:endParaRPr lang="ro-RO"/>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ro-RO"/>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1B35C0D-C5E4-4B30-A612-BDCF1511AC09}" type="slidenum">
              <a:rPr lang="ro-RO" smtClean="0"/>
              <a:t>‹#›</a:t>
            </a:fld>
            <a:endParaRPr lang="ro-RO"/>
          </a:p>
        </p:txBody>
      </p:sp>
    </p:spTree>
    <p:extLst>
      <p:ext uri="{BB962C8B-B14F-4D97-AF65-F5344CB8AC3E}">
        <p14:creationId xmlns:p14="http://schemas.microsoft.com/office/powerpoint/2010/main" val="202213049"/>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 id="2147483728" r:id="rId15"/>
    <p:sldLayoutId id="214748372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3233" y="1"/>
            <a:ext cx="12215233" cy="6858000"/>
          </a:xfrm>
          <a:prstGeom prst="rect">
            <a:avLst/>
          </a:prstGeom>
        </p:spPr>
      </p:pic>
      <p:sp>
        <p:nvSpPr>
          <p:cNvPr id="5" name="TextBox 4"/>
          <p:cNvSpPr txBox="1"/>
          <p:nvPr/>
        </p:nvSpPr>
        <p:spPr>
          <a:xfrm>
            <a:off x="256032" y="365760"/>
            <a:ext cx="2950464" cy="1200329"/>
          </a:xfrm>
          <a:prstGeom prst="rect">
            <a:avLst/>
          </a:prstGeom>
          <a:noFill/>
        </p:spPr>
        <p:txBody>
          <a:bodyPr wrap="square" rtlCol="0">
            <a:spAutoFit/>
          </a:bodyPr>
          <a:lstStyle/>
          <a:p>
            <a:r>
              <a:rPr lang="ro-RO" sz="3600" b="1" dirty="0" smtClean="0">
                <a:solidFill>
                  <a:schemeClr val="bg1"/>
                </a:solidFill>
                <a:effectLst>
                  <a:outerShdw blurRad="38100" dist="38100" dir="2700000" algn="tl">
                    <a:srgbClr val="000000">
                      <a:alpha val="43137"/>
                    </a:srgbClr>
                  </a:outerShdw>
                </a:effectLst>
              </a:rPr>
              <a:t>SIGURANȚA PE INTERNET</a:t>
            </a:r>
            <a:endParaRPr lang="ro-RO" sz="3600" b="1" dirty="0">
              <a:solidFill>
                <a:schemeClr val="bg1"/>
              </a:solidFill>
              <a:effectLst>
                <a:outerShdw blurRad="38100" dist="38100" dir="2700000" algn="tl">
                  <a:srgbClr val="000000">
                    <a:alpha val="43137"/>
                  </a:srgbClr>
                </a:outerShdw>
              </a:effectLst>
            </a:endParaRPr>
          </a:p>
        </p:txBody>
      </p:sp>
      <p:sp>
        <p:nvSpPr>
          <p:cNvPr id="6" name="TextBox 5"/>
          <p:cNvSpPr txBox="1"/>
          <p:nvPr/>
        </p:nvSpPr>
        <p:spPr>
          <a:xfrm>
            <a:off x="7546848" y="5571744"/>
            <a:ext cx="4279392" cy="1200329"/>
          </a:xfrm>
          <a:prstGeom prst="rect">
            <a:avLst/>
          </a:prstGeom>
          <a:noFill/>
        </p:spPr>
        <p:txBody>
          <a:bodyPr wrap="square" rtlCol="0">
            <a:spAutoFit/>
          </a:bodyPr>
          <a:lstStyle/>
          <a:p>
            <a:r>
              <a:rPr lang="ro-RO" dirty="0" smtClean="0">
                <a:solidFill>
                  <a:schemeClr val="bg1"/>
                </a:solidFill>
              </a:rPr>
              <a:t>Proiect realizat de </a:t>
            </a:r>
            <a:r>
              <a:rPr lang="ro-RO" dirty="0" err="1" smtClean="0">
                <a:solidFill>
                  <a:schemeClr val="bg1"/>
                </a:solidFill>
              </a:rPr>
              <a:t>Mateeșescu</a:t>
            </a:r>
            <a:r>
              <a:rPr lang="ro-RO" dirty="0" smtClean="0">
                <a:solidFill>
                  <a:schemeClr val="bg1"/>
                </a:solidFill>
              </a:rPr>
              <a:t> </a:t>
            </a:r>
            <a:r>
              <a:rPr lang="ro-RO" dirty="0" err="1" smtClean="0">
                <a:solidFill>
                  <a:schemeClr val="bg1"/>
                </a:solidFill>
              </a:rPr>
              <a:t>Niki</a:t>
            </a:r>
            <a:endParaRPr lang="ro-RO" dirty="0" smtClean="0">
              <a:solidFill>
                <a:schemeClr val="bg1"/>
              </a:solidFill>
            </a:endParaRPr>
          </a:p>
          <a:p>
            <a:r>
              <a:rPr lang="ro-RO" dirty="0" smtClean="0">
                <a:solidFill>
                  <a:schemeClr val="bg1"/>
                </a:solidFill>
              </a:rPr>
              <a:t>Clasa a X-a D</a:t>
            </a:r>
          </a:p>
          <a:p>
            <a:r>
              <a:rPr lang="ro-RO" dirty="0" smtClean="0">
                <a:solidFill>
                  <a:schemeClr val="bg1"/>
                </a:solidFill>
              </a:rPr>
              <a:t>Profesor coordonator </a:t>
            </a:r>
            <a:r>
              <a:rPr lang="ro-RO" dirty="0" err="1" smtClean="0">
                <a:solidFill>
                  <a:schemeClr val="bg1"/>
                </a:solidFill>
              </a:rPr>
              <a:t>Cărăușu</a:t>
            </a:r>
            <a:r>
              <a:rPr lang="ro-RO" dirty="0" smtClean="0">
                <a:solidFill>
                  <a:schemeClr val="bg1"/>
                </a:solidFill>
              </a:rPr>
              <a:t> Claudia</a:t>
            </a:r>
          </a:p>
          <a:p>
            <a:r>
              <a:rPr lang="ro-RO" dirty="0" smtClean="0">
                <a:solidFill>
                  <a:schemeClr val="bg1"/>
                </a:solidFill>
              </a:rPr>
              <a:t>Liceul Teoretic de </a:t>
            </a:r>
            <a:r>
              <a:rPr lang="ro-RO" dirty="0" err="1" smtClean="0">
                <a:solidFill>
                  <a:schemeClr val="bg1"/>
                </a:solidFill>
              </a:rPr>
              <a:t>Informatică,Iași</a:t>
            </a:r>
            <a:endParaRPr lang="ro-RO" dirty="0">
              <a:solidFill>
                <a:schemeClr val="bg1"/>
              </a:solidFill>
            </a:endParaRPr>
          </a:p>
        </p:txBody>
      </p:sp>
    </p:spTree>
    <p:extLst>
      <p:ext uri="{BB962C8B-B14F-4D97-AF65-F5344CB8AC3E}">
        <p14:creationId xmlns:p14="http://schemas.microsoft.com/office/powerpoint/2010/main" val="24328250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6617" y="238420"/>
            <a:ext cx="9601196" cy="1303867"/>
          </a:xfrm>
        </p:spPr>
        <p:txBody>
          <a:bodyPr/>
          <a:lstStyle/>
          <a:p>
            <a:pPr algn="ctr"/>
            <a:r>
              <a:rPr lang="ro-RO" dirty="0" smtClean="0"/>
              <a:t>Ce este internetul?</a:t>
            </a:r>
            <a:endParaRPr lang="ro-RO" dirty="0"/>
          </a:p>
        </p:txBody>
      </p:sp>
      <p:sp>
        <p:nvSpPr>
          <p:cNvPr id="3" name="Content Placeholder 2"/>
          <p:cNvSpPr>
            <a:spLocks noGrp="1"/>
          </p:cNvSpPr>
          <p:nvPr>
            <p:ph idx="1"/>
          </p:nvPr>
        </p:nvSpPr>
        <p:spPr>
          <a:xfrm>
            <a:off x="198121" y="1542286"/>
            <a:ext cx="5739383" cy="4980433"/>
          </a:xfrm>
        </p:spPr>
        <p:txBody>
          <a:bodyPr>
            <a:normAutofit/>
          </a:bodyPr>
          <a:lstStyle/>
          <a:p>
            <a:pPr marL="0" indent="0" algn="just">
              <a:buNone/>
            </a:pPr>
            <a:r>
              <a:rPr lang="ro-RO" sz="2000" dirty="0" smtClean="0"/>
              <a:t> Internetul </a:t>
            </a:r>
            <a:r>
              <a:rPr lang="ro-RO" sz="2000" dirty="0"/>
              <a:t>este o sursă </a:t>
            </a:r>
            <a:r>
              <a:rPr lang="ro-RO" sz="2000" dirty="0" smtClean="0"/>
              <a:t>uriașă </a:t>
            </a:r>
            <a:r>
              <a:rPr lang="ro-RO" sz="2000" dirty="0"/>
              <a:t>de informații, și probabil asta e motivul pentru care îl face atât de popular. E o metodă rapidă pentru a transmite și a găsi informația dorită</a:t>
            </a:r>
            <a:r>
              <a:rPr lang="ro-RO" sz="2000" dirty="0" smtClean="0"/>
              <a:t>.</a:t>
            </a:r>
          </a:p>
          <a:p>
            <a:pPr marL="0" indent="0" algn="just">
              <a:buNone/>
            </a:pPr>
            <a:r>
              <a:rPr lang="ro-RO" sz="2000" dirty="0"/>
              <a:t> Internetul este un loc în care foarte multe persoane se simț în siguranță, tocmai datorită faptului că nimeni nu știe cu adevărat cine sunt. Totuși, acest lucru nu le poate feri de diverse probleme cum ar fi virusarea computerului și pierderea tuturor fișierelor (</a:t>
            </a:r>
            <a:r>
              <a:rPr lang="ro-RO" sz="2000" dirty="0" smtClean="0"/>
              <a:t>fotografii</a:t>
            </a:r>
            <a:r>
              <a:rPr lang="ro-RO" sz="2000" dirty="0"/>
              <a:t>, muzică, texte) sau de întâlnirea unor persoane care să le hărțuiască. </a:t>
            </a:r>
          </a:p>
        </p:txBody>
      </p:sp>
      <p:pic>
        <p:nvPicPr>
          <p:cNvPr id="4" name="Picture 3"/>
          <p:cNvPicPr>
            <a:picLocks noChangeAspect="1"/>
          </p:cNvPicPr>
          <p:nvPr/>
        </p:nvPicPr>
        <p:blipFill>
          <a:blip r:embed="rId2"/>
          <a:stretch>
            <a:fillRect/>
          </a:stretch>
        </p:blipFill>
        <p:spPr>
          <a:xfrm>
            <a:off x="6147813" y="1813369"/>
            <a:ext cx="3810000" cy="2524125"/>
          </a:xfrm>
          <a:prstGeom prst="ellipse">
            <a:avLst/>
          </a:prstGeom>
          <a:ln>
            <a:noFill/>
          </a:ln>
          <a:effectLst>
            <a:softEdge rad="112500"/>
          </a:effectLst>
        </p:spPr>
      </p:pic>
    </p:spTree>
    <p:extLst>
      <p:ext uri="{BB962C8B-B14F-4D97-AF65-F5344CB8AC3E}">
        <p14:creationId xmlns:p14="http://schemas.microsoft.com/office/powerpoint/2010/main" val="10285775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r-FR" dirty="0" err="1"/>
              <a:t>În</a:t>
            </a:r>
            <a:r>
              <a:rPr lang="fr-FR" dirty="0"/>
              <a:t> ce </a:t>
            </a:r>
            <a:r>
              <a:rPr lang="fr-FR" dirty="0" err="1"/>
              <a:t>măsură</a:t>
            </a:r>
            <a:r>
              <a:rPr lang="fr-FR" dirty="0"/>
              <a:t> </a:t>
            </a:r>
            <a:r>
              <a:rPr lang="fr-FR" dirty="0" err="1"/>
              <a:t>sunt</a:t>
            </a:r>
            <a:r>
              <a:rPr lang="fr-FR" dirty="0"/>
              <a:t> </a:t>
            </a:r>
            <a:r>
              <a:rPr lang="fr-FR" dirty="0" err="1"/>
              <a:t>protejat</a:t>
            </a:r>
            <a:r>
              <a:rPr lang="fr-FR" dirty="0"/>
              <a:t>?</a:t>
            </a:r>
            <a:endParaRPr lang="ro-RO" dirty="0"/>
          </a:p>
        </p:txBody>
      </p:sp>
      <p:sp>
        <p:nvSpPr>
          <p:cNvPr id="3" name="Content Placeholder 2"/>
          <p:cNvSpPr>
            <a:spLocks noGrp="1"/>
          </p:cNvSpPr>
          <p:nvPr>
            <p:ph idx="1"/>
          </p:nvPr>
        </p:nvSpPr>
        <p:spPr>
          <a:xfrm>
            <a:off x="201846" y="2075245"/>
            <a:ext cx="6162378" cy="3880773"/>
          </a:xfrm>
        </p:spPr>
        <p:txBody>
          <a:bodyPr/>
          <a:lstStyle/>
          <a:p>
            <a:pPr algn="just">
              <a:buFont typeface="Wingdings" panose="05000000000000000000" pitchFamily="2" charset="2"/>
              <a:buChar char="Ø"/>
            </a:pPr>
            <a:r>
              <a:rPr lang="ro-RO" dirty="0" smtClean="0"/>
              <a:t> În </a:t>
            </a:r>
            <a:r>
              <a:rPr lang="ro-RO" dirty="0"/>
              <a:t>prezent, există legi sociale ale Uniunii Europene, care </a:t>
            </a:r>
            <a:r>
              <a:rPr lang="ro-RO" dirty="0" err="1"/>
              <a:t>restricţionează</a:t>
            </a:r>
            <a:r>
              <a:rPr lang="ro-RO" dirty="0"/>
              <a:t> procesul colectării de </a:t>
            </a:r>
            <a:r>
              <a:rPr lang="ro-RO" dirty="0" smtClean="0"/>
              <a:t>date.</a:t>
            </a:r>
          </a:p>
          <a:p>
            <a:pPr algn="just">
              <a:buFont typeface="Wingdings" panose="05000000000000000000" pitchFamily="2" charset="2"/>
              <a:buChar char="Ø"/>
            </a:pPr>
            <a:r>
              <a:rPr lang="ro-RO" dirty="0" smtClean="0"/>
              <a:t> Majoritatea </a:t>
            </a:r>
            <a:r>
              <a:rPr lang="ro-RO" dirty="0"/>
              <a:t>persoanelor ce au participat la dezbatere au cerut elaborarea unei </a:t>
            </a:r>
            <a:r>
              <a:rPr lang="ro-RO" dirty="0" err="1"/>
              <a:t>legislaţii</a:t>
            </a:r>
            <a:r>
              <a:rPr lang="ro-RO" dirty="0"/>
              <a:t> </a:t>
            </a:r>
            <a:r>
              <a:rPr lang="ro-RO" dirty="0" err="1"/>
              <a:t>internaţionale</a:t>
            </a:r>
            <a:r>
              <a:rPr lang="ro-RO" dirty="0"/>
              <a:t> pentru a asigura </a:t>
            </a:r>
            <a:r>
              <a:rPr lang="ro-RO" dirty="0" err="1"/>
              <a:t>confidenţialitatea</a:t>
            </a:r>
            <a:r>
              <a:rPr lang="ro-RO" dirty="0"/>
              <a:t> </a:t>
            </a:r>
            <a:r>
              <a:rPr lang="ro-RO" dirty="0" err="1"/>
              <a:t>şi</a:t>
            </a:r>
            <a:r>
              <a:rPr lang="ro-RO" dirty="0"/>
              <a:t> securitatea datelor cu caracter personal de pe internet.</a:t>
            </a:r>
            <a:endParaRPr lang="ro-RO" dirty="0" smtClean="0"/>
          </a:p>
          <a:p>
            <a:pPr algn="just">
              <a:buFont typeface="Wingdings" panose="05000000000000000000" pitchFamily="2" charset="2"/>
              <a:buChar char="Ø"/>
            </a:pPr>
            <a:r>
              <a:rPr lang="ro-RO" dirty="0"/>
              <a:t> </a:t>
            </a:r>
            <a:r>
              <a:rPr lang="ro-RO" dirty="0" smtClean="0"/>
              <a:t>În </a:t>
            </a:r>
            <a:r>
              <a:rPr lang="ro-RO" dirty="0" err="1"/>
              <a:t>situaţii</a:t>
            </a:r>
            <a:r>
              <a:rPr lang="ro-RO" dirty="0"/>
              <a:t> de încălcare a legii, un </a:t>
            </a:r>
            <a:r>
              <a:rPr lang="ro-RO" dirty="0" err="1"/>
              <a:t>cetăţean</a:t>
            </a:r>
            <a:r>
              <a:rPr lang="ro-RO" dirty="0"/>
              <a:t> se poate adresa </a:t>
            </a:r>
            <a:r>
              <a:rPr lang="ro-RO" dirty="0" err="1"/>
              <a:t>Curţii</a:t>
            </a:r>
            <a:r>
              <a:rPr lang="ro-RO" dirty="0"/>
              <a:t> de </a:t>
            </a:r>
            <a:r>
              <a:rPr lang="ro-RO" dirty="0" err="1"/>
              <a:t>Justiţie</a:t>
            </a:r>
            <a:r>
              <a:rPr lang="ro-RO" dirty="0"/>
              <a:t> din </a:t>
            </a:r>
            <a:r>
              <a:rPr lang="ro-RO" dirty="0" err="1"/>
              <a:t>ţara</a:t>
            </a:r>
            <a:r>
              <a:rPr lang="ro-RO" dirty="0"/>
              <a:t> sa.</a:t>
            </a:r>
          </a:p>
        </p:txBody>
      </p:sp>
      <p:pic>
        <p:nvPicPr>
          <p:cNvPr id="5" name="Picture 4"/>
          <p:cNvPicPr>
            <a:picLocks noChangeAspect="1"/>
          </p:cNvPicPr>
          <p:nvPr/>
        </p:nvPicPr>
        <p:blipFill>
          <a:blip r:embed="rId2"/>
          <a:stretch>
            <a:fillRect/>
          </a:stretch>
        </p:blipFill>
        <p:spPr>
          <a:xfrm>
            <a:off x="6242304" y="3029381"/>
            <a:ext cx="3502389" cy="1972499"/>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p:spPr>
      </p:pic>
    </p:spTree>
    <p:extLst>
      <p:ext uri="{BB962C8B-B14F-4D97-AF65-F5344CB8AC3E}">
        <p14:creationId xmlns:p14="http://schemas.microsoft.com/office/powerpoint/2010/main" val="35960251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46304"/>
            <a:ext cx="8596668" cy="1320800"/>
          </a:xfrm>
        </p:spPr>
        <p:txBody>
          <a:bodyPr/>
          <a:lstStyle/>
          <a:p>
            <a:pPr algn="ctr"/>
            <a:r>
              <a:rPr lang="ro-RO" dirty="0" smtClean="0"/>
              <a:t>Marketing-</a:t>
            </a:r>
            <a:r>
              <a:rPr lang="ro-RO" dirty="0" err="1" smtClean="0"/>
              <a:t>ul</a:t>
            </a:r>
            <a:r>
              <a:rPr lang="ro-RO" dirty="0" smtClean="0"/>
              <a:t> online</a:t>
            </a:r>
            <a:endParaRPr lang="ro-RO" dirty="0"/>
          </a:p>
        </p:txBody>
      </p:sp>
      <p:sp>
        <p:nvSpPr>
          <p:cNvPr id="3" name="Content Placeholder 2"/>
          <p:cNvSpPr>
            <a:spLocks noGrp="1"/>
          </p:cNvSpPr>
          <p:nvPr>
            <p:ph idx="1"/>
          </p:nvPr>
        </p:nvSpPr>
        <p:spPr>
          <a:xfrm>
            <a:off x="457878" y="1467104"/>
            <a:ext cx="5369898" cy="5102578"/>
          </a:xfrm>
        </p:spPr>
        <p:txBody>
          <a:bodyPr>
            <a:normAutofit lnSpcReduction="10000"/>
          </a:bodyPr>
          <a:lstStyle/>
          <a:p>
            <a:pPr marL="0" indent="0" algn="just">
              <a:buNone/>
            </a:pPr>
            <a:r>
              <a:rPr lang="ro-RO" dirty="0" smtClean="0"/>
              <a:t> </a:t>
            </a:r>
            <a:r>
              <a:rPr lang="ro-RO" b="1" dirty="0" smtClean="0"/>
              <a:t>Marketing-</a:t>
            </a:r>
            <a:r>
              <a:rPr lang="ro-RO" b="1" dirty="0" err="1" smtClean="0"/>
              <a:t>ul</a:t>
            </a:r>
            <a:r>
              <a:rPr lang="ro-RO" dirty="0" smtClean="0"/>
              <a:t> </a:t>
            </a:r>
            <a:r>
              <a:rPr lang="ro-RO" dirty="0"/>
              <a:t>care are ca grup </a:t>
            </a:r>
            <a:r>
              <a:rPr lang="ro-RO" dirty="0" err="1"/>
              <a:t>ţintă</a:t>
            </a:r>
            <a:r>
              <a:rPr lang="ro-RO" dirty="0"/>
              <a:t> copiii </a:t>
            </a:r>
            <a:r>
              <a:rPr lang="ro-RO" dirty="0" err="1"/>
              <a:t>şi</a:t>
            </a:r>
            <a:r>
              <a:rPr lang="ro-RO" dirty="0"/>
              <a:t> tinerii este creat </a:t>
            </a:r>
            <a:r>
              <a:rPr lang="ro-RO" dirty="0" err="1"/>
              <a:t>şi</a:t>
            </a:r>
            <a:r>
              <a:rPr lang="ro-RO" dirty="0"/>
              <a:t> reglementat prin metode mai stricte decât în cazul </a:t>
            </a:r>
            <a:r>
              <a:rPr lang="ro-RO" dirty="0" err="1"/>
              <a:t>adulţilor</a:t>
            </a:r>
            <a:r>
              <a:rPr lang="ro-RO" dirty="0"/>
              <a:t> pentru că minorii sunt mai sensibili la impactul </a:t>
            </a:r>
            <a:r>
              <a:rPr lang="ro-RO" dirty="0" smtClean="0"/>
              <a:t>marketing-ului.</a:t>
            </a:r>
          </a:p>
          <a:p>
            <a:pPr marL="0" indent="0" algn="just">
              <a:buNone/>
            </a:pPr>
            <a:r>
              <a:rPr lang="ro-RO" dirty="0" smtClean="0"/>
              <a:t> </a:t>
            </a:r>
            <a:r>
              <a:rPr lang="ro-RO" b="1" dirty="0" smtClean="0"/>
              <a:t>Marketing-</a:t>
            </a:r>
            <a:r>
              <a:rPr lang="ro-RO" b="1" dirty="0" err="1" smtClean="0"/>
              <a:t>ul</a:t>
            </a:r>
            <a:r>
              <a:rPr lang="ro-RO" b="1" dirty="0" smtClean="0"/>
              <a:t> </a:t>
            </a:r>
            <a:r>
              <a:rPr lang="ro-RO" b="1" dirty="0"/>
              <a:t>direct </a:t>
            </a:r>
            <a:r>
              <a:rPr lang="ro-RO" dirty="0"/>
              <a:t>prin e-mail sau SMS este permis numai cu acceptul în avans al persoanei vizate. Dacă </a:t>
            </a:r>
            <a:r>
              <a:rPr lang="ro-RO" dirty="0" smtClean="0"/>
              <a:t>cineva oferă </a:t>
            </a:r>
            <a:r>
              <a:rPr lang="ro-RO" dirty="0" err="1"/>
              <a:t>informaţii</a:t>
            </a:r>
            <a:r>
              <a:rPr lang="ro-RO" dirty="0"/>
              <a:t> personale când ia parte la un concurs pe Internet, de exemplu, este posibil să-</a:t>
            </a:r>
            <a:r>
              <a:rPr lang="ro-RO" dirty="0" err="1"/>
              <a:t>şi</a:t>
            </a:r>
            <a:r>
              <a:rPr lang="ro-RO" dirty="0"/>
              <a:t> dea acceptul pentru marketing direct, fără să fie </a:t>
            </a:r>
            <a:r>
              <a:rPr lang="ro-RO" dirty="0" err="1"/>
              <a:t>conştient</a:t>
            </a:r>
            <a:r>
              <a:rPr lang="ro-RO" dirty="0"/>
              <a:t> de acest lucru</a:t>
            </a:r>
            <a:r>
              <a:rPr lang="ro-RO" dirty="0" smtClean="0"/>
              <a:t>.</a:t>
            </a:r>
          </a:p>
          <a:p>
            <a:pPr marL="0" indent="0" algn="just">
              <a:buNone/>
            </a:pPr>
            <a:r>
              <a:rPr lang="ro-RO" b="1" dirty="0"/>
              <a:t>Ce </a:t>
            </a:r>
            <a:r>
              <a:rPr lang="ro-RO" b="1" dirty="0" smtClean="0"/>
              <a:t>putem </a:t>
            </a:r>
            <a:r>
              <a:rPr lang="ro-RO" b="1" dirty="0"/>
              <a:t>face:</a:t>
            </a:r>
          </a:p>
          <a:p>
            <a:pPr algn="just">
              <a:buFont typeface="Wingdings" panose="05000000000000000000" pitchFamily="2" charset="2"/>
              <a:buChar char="v"/>
            </a:pPr>
            <a:r>
              <a:rPr lang="ro-RO" dirty="0"/>
              <a:t> </a:t>
            </a:r>
            <a:r>
              <a:rPr lang="ro-RO" dirty="0" smtClean="0"/>
              <a:t>Folosim </a:t>
            </a:r>
            <a:r>
              <a:rPr lang="ro-RO" dirty="0"/>
              <a:t>Internetul împreună cu copiii </a:t>
            </a:r>
            <a:r>
              <a:rPr lang="ro-RO" dirty="0" err="1" smtClean="0"/>
              <a:t>şi</a:t>
            </a:r>
            <a:r>
              <a:rPr lang="ro-RO" dirty="0" smtClean="0"/>
              <a:t>-i </a:t>
            </a:r>
            <a:r>
              <a:rPr lang="ro-RO" dirty="0" err="1" smtClean="0"/>
              <a:t>învăţam</a:t>
            </a:r>
            <a:r>
              <a:rPr lang="ro-RO" dirty="0" smtClean="0"/>
              <a:t> </a:t>
            </a:r>
            <a:r>
              <a:rPr lang="ro-RO" dirty="0"/>
              <a:t>să identifice </a:t>
            </a:r>
            <a:r>
              <a:rPr lang="ro-RO" dirty="0" smtClean="0"/>
              <a:t>marketing-</a:t>
            </a:r>
            <a:r>
              <a:rPr lang="ro-RO" dirty="0" err="1" smtClean="0"/>
              <a:t>ul</a:t>
            </a:r>
            <a:r>
              <a:rPr lang="ro-RO" dirty="0" smtClean="0"/>
              <a:t> </a:t>
            </a:r>
            <a:r>
              <a:rPr lang="ro-RO" dirty="0" err="1"/>
              <a:t>şi</a:t>
            </a:r>
            <a:r>
              <a:rPr lang="ro-RO" dirty="0"/>
              <a:t> scopurile sale.</a:t>
            </a:r>
          </a:p>
          <a:p>
            <a:pPr algn="just">
              <a:buFont typeface="Wingdings" panose="05000000000000000000" pitchFamily="2" charset="2"/>
              <a:buChar char="v"/>
            </a:pPr>
            <a:r>
              <a:rPr lang="ro-RO" dirty="0"/>
              <a:t> </a:t>
            </a:r>
            <a:r>
              <a:rPr lang="ro-RO" dirty="0" smtClean="0"/>
              <a:t>Informăm </a:t>
            </a:r>
            <a:r>
              <a:rPr lang="ro-RO" dirty="0" err="1" smtClean="0"/>
              <a:t>Protecţia</a:t>
            </a:r>
            <a:r>
              <a:rPr lang="ro-RO" dirty="0" smtClean="0"/>
              <a:t> </a:t>
            </a:r>
            <a:r>
              <a:rPr lang="ro-RO" dirty="0"/>
              <a:t>Consumatorului sau furnizorul de Internet despre orice </a:t>
            </a:r>
            <a:r>
              <a:rPr lang="ro-RO" dirty="0" err="1"/>
              <a:t>acţiune</a:t>
            </a:r>
            <a:r>
              <a:rPr lang="ro-RO" dirty="0"/>
              <a:t> de marketing necorespunzător.</a:t>
            </a:r>
          </a:p>
        </p:txBody>
      </p:sp>
      <p:pic>
        <p:nvPicPr>
          <p:cNvPr id="4" name="Picture 3"/>
          <p:cNvPicPr>
            <a:picLocks noChangeAspect="1"/>
          </p:cNvPicPr>
          <p:nvPr/>
        </p:nvPicPr>
        <p:blipFill>
          <a:blip r:embed="rId2"/>
          <a:stretch>
            <a:fillRect/>
          </a:stretch>
        </p:blipFill>
        <p:spPr>
          <a:xfrm>
            <a:off x="6532626" y="2160270"/>
            <a:ext cx="2857500" cy="2781300"/>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5684765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19456"/>
            <a:ext cx="8596668" cy="1320800"/>
          </a:xfrm>
        </p:spPr>
        <p:txBody>
          <a:bodyPr/>
          <a:lstStyle/>
          <a:p>
            <a:pPr algn="ctr"/>
            <a:r>
              <a:rPr lang="ro-RO" dirty="0" smtClean="0"/>
              <a:t>Sfaturi</a:t>
            </a:r>
            <a:endParaRPr lang="ro-RO" dirty="0"/>
          </a:p>
        </p:txBody>
      </p:sp>
      <p:sp>
        <p:nvSpPr>
          <p:cNvPr id="3" name="Content Placeholder 2"/>
          <p:cNvSpPr>
            <a:spLocks noGrp="1"/>
          </p:cNvSpPr>
          <p:nvPr>
            <p:ph idx="1"/>
          </p:nvPr>
        </p:nvSpPr>
        <p:spPr>
          <a:xfrm>
            <a:off x="177462" y="1307149"/>
            <a:ext cx="7076778" cy="5227763"/>
          </a:xfrm>
        </p:spPr>
        <p:txBody>
          <a:bodyPr>
            <a:normAutofit fontScale="92500" lnSpcReduction="20000"/>
          </a:bodyPr>
          <a:lstStyle/>
          <a:p>
            <a:pPr marL="0" indent="0" algn="just">
              <a:buNone/>
            </a:pPr>
            <a:r>
              <a:rPr lang="ro-RO" sz="2000" b="1" dirty="0" smtClean="0"/>
              <a:t>1.Nu </a:t>
            </a:r>
            <a:r>
              <a:rPr lang="ro-RO" sz="2000" b="1" dirty="0"/>
              <a:t>da click pe link-urile suspecte</a:t>
            </a:r>
            <a:r>
              <a:rPr lang="ro-RO" b="1" dirty="0"/>
              <a:t>.</a:t>
            </a:r>
            <a:r>
              <a:rPr lang="ro-RO" dirty="0"/>
              <a:t> În timpul navigării tale pe internet nu da click pe nici un link care ți se pare suspect, fie primit pe email, pe clienții de instant </a:t>
            </a:r>
            <a:r>
              <a:rPr lang="ro-RO" dirty="0" err="1"/>
              <a:t>messenger</a:t>
            </a:r>
            <a:r>
              <a:rPr lang="ro-RO" dirty="0"/>
              <a:t> cum ar fi Yahoo Messenger , MSN, Skype sau întâlnit pe site-urile pe care le vizitezi. Verifică atent inclusiv link-urile primite de la prieteni. Este posibil că aceștia să aibă calculatorul virusat și să trimită astfel de link-uri fără voia lor și astfel poți să te virusezi și tu.  </a:t>
            </a:r>
            <a:endParaRPr lang="ro-RO" dirty="0" smtClean="0"/>
          </a:p>
          <a:p>
            <a:pPr marL="0" indent="0" algn="just">
              <a:buNone/>
            </a:pPr>
            <a:r>
              <a:rPr lang="ro-RO" sz="2000" b="1" dirty="0" smtClean="0"/>
              <a:t>2.Nu </a:t>
            </a:r>
            <a:r>
              <a:rPr lang="ro-RO" sz="2000" b="1" dirty="0"/>
              <a:t>descărcă și nu rulă programe sau fișiere din surse necunoscute sau suspecte.</a:t>
            </a:r>
            <a:r>
              <a:rPr lang="ro-RO" sz="2000" dirty="0"/>
              <a:t> </a:t>
            </a:r>
            <a:r>
              <a:rPr lang="ro-RO" dirty="0"/>
              <a:t>De foarte multe ori acestea sunt trimise de un program numit "</a:t>
            </a:r>
            <a:r>
              <a:rPr lang="ro-RO" dirty="0" err="1"/>
              <a:t>backdoor</a:t>
            </a:r>
            <a:r>
              <a:rPr lang="ro-RO" dirty="0"/>
              <a:t>" și conține viruși. Este indicat să ceri confirmarea trimiterii acestor programe sau fotografii. De </a:t>
            </a:r>
            <a:r>
              <a:rPr lang="ro-RO" dirty="0" err="1"/>
              <a:t>asemeanea</a:t>
            </a:r>
            <a:r>
              <a:rPr lang="ro-RO" dirty="0"/>
              <a:t>, nu descărcă programe de pe internet de pe pagini </a:t>
            </a:r>
            <a:r>
              <a:rPr lang="ro-RO" dirty="0" smtClean="0"/>
              <a:t>suspecte.</a:t>
            </a:r>
          </a:p>
          <a:p>
            <a:pPr marL="0" indent="0" algn="just">
              <a:buNone/>
            </a:pPr>
            <a:r>
              <a:rPr lang="ro-RO" sz="2000" b="1" dirty="0" smtClean="0"/>
              <a:t>3.Nu </a:t>
            </a:r>
            <a:r>
              <a:rPr lang="ro-RO" sz="2000" b="1" dirty="0"/>
              <a:t>vorbi cu străinii. </a:t>
            </a:r>
            <a:r>
              <a:rPr lang="ro-RO" dirty="0"/>
              <a:t>Pe clienții de mesaje instant, pe site-urile sociale sau pe chat nu </a:t>
            </a:r>
            <a:r>
              <a:rPr lang="ro-RO" dirty="0" err="1"/>
              <a:t>stabli</a:t>
            </a:r>
            <a:r>
              <a:rPr lang="ro-RO" dirty="0"/>
              <a:t> legături și nu răspunde persoanelor străine, iar dacă intri într-un dialog cu acestea, nu stabili întâlniri reale și nu furniza informații personale . </a:t>
            </a:r>
          </a:p>
          <a:p>
            <a:pPr marL="0" indent="0" algn="just">
              <a:buNone/>
            </a:pPr>
            <a:r>
              <a:rPr lang="ro-RO" dirty="0"/>
              <a:t> </a:t>
            </a:r>
          </a:p>
          <a:p>
            <a:pPr marL="0" indent="0" algn="just">
              <a:buNone/>
            </a:pPr>
            <a:r>
              <a:rPr lang="ro-RO" dirty="0"/>
              <a:t>  </a:t>
            </a:r>
          </a:p>
          <a:p>
            <a:pPr marL="0" indent="0" algn="just">
              <a:buNone/>
            </a:pPr>
            <a:r>
              <a:rPr lang="ro-RO" dirty="0"/>
              <a:t> </a:t>
            </a:r>
          </a:p>
        </p:txBody>
      </p:sp>
      <p:pic>
        <p:nvPicPr>
          <p:cNvPr id="4" name="Picture 3"/>
          <p:cNvPicPr>
            <a:picLocks noChangeAspect="1"/>
          </p:cNvPicPr>
          <p:nvPr/>
        </p:nvPicPr>
        <p:blipFill>
          <a:blip r:embed="rId2"/>
          <a:stretch>
            <a:fillRect/>
          </a:stretch>
        </p:blipFill>
        <p:spPr>
          <a:xfrm>
            <a:off x="7254240" y="3214307"/>
            <a:ext cx="3816096" cy="2964634"/>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6247654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766" y="536447"/>
            <a:ext cx="7710762" cy="5900929"/>
          </a:xfrm>
        </p:spPr>
        <p:txBody>
          <a:bodyPr>
            <a:normAutofit fontScale="92500" lnSpcReduction="10000"/>
          </a:bodyPr>
          <a:lstStyle/>
          <a:p>
            <a:pPr marL="0" indent="0" algn="just">
              <a:buNone/>
            </a:pPr>
            <a:r>
              <a:rPr lang="ro-RO" sz="2000" b="1" dirty="0" smtClean="0"/>
              <a:t>4.Nu </a:t>
            </a:r>
            <a:r>
              <a:rPr lang="ro-RO" sz="2000" b="1" dirty="0"/>
              <a:t>transmite informații confidențiale sau personale. </a:t>
            </a:r>
            <a:r>
              <a:rPr lang="ro-RO" dirty="0"/>
              <a:t>Nu furniza informațiile tale personale, cum ar fi adresă, numărul de telefon, </a:t>
            </a:r>
            <a:r>
              <a:rPr lang="ro-RO" dirty="0" err="1"/>
              <a:t>varstă</a:t>
            </a:r>
            <a:r>
              <a:rPr lang="ro-RO" dirty="0"/>
              <a:t>) pe internet în nici un mediu ( mesagerie </a:t>
            </a:r>
            <a:r>
              <a:rPr lang="ro-RO" dirty="0" err="1"/>
              <a:t>instantă</a:t>
            </a:r>
            <a:r>
              <a:rPr lang="ro-RO" dirty="0"/>
              <a:t> , email, bloguri, forumuri). Pentru crearea unui cont pe un site social nu permite vizualizarea acestui tip de informații decât celor selectați că prieteni și evident, nu acceptă </a:t>
            </a:r>
            <a:r>
              <a:rPr lang="ro-RO" dirty="0" err="1"/>
              <a:t>crerea</a:t>
            </a:r>
            <a:r>
              <a:rPr lang="ro-RO" dirty="0"/>
              <a:t> unei legări de prietenie cu persoane necunoscute. Pentru bloguri, forumuri și alte tipuri de comunicați (cum ar fi site-urile de jocuri spre exemplu) utilizează un pseudonim și folosește eventual o adresă de email alternativă și creată special pentru acest tip de </a:t>
            </a:r>
            <a:r>
              <a:rPr lang="ro-RO" dirty="0" err="1"/>
              <a:t>activităti</a:t>
            </a:r>
            <a:r>
              <a:rPr lang="ro-RO" dirty="0"/>
              <a:t>. </a:t>
            </a:r>
            <a:endParaRPr lang="ro-RO" dirty="0" smtClean="0"/>
          </a:p>
          <a:p>
            <a:pPr marL="0" indent="0" algn="just">
              <a:buNone/>
            </a:pPr>
            <a:r>
              <a:rPr lang="ro-RO" sz="2000" b="1" dirty="0" smtClean="0"/>
              <a:t>5.Spayware </a:t>
            </a:r>
            <a:r>
              <a:rPr lang="ro-RO" sz="2000" b="1" dirty="0"/>
              <a:t>și Malware.</a:t>
            </a:r>
            <a:r>
              <a:rPr lang="ro-RO" dirty="0"/>
              <a:t> Dacă stația ta de lucru începe să afișeze mesaje care te invită să cumperi anumite produse, sau te anunța câștigarea unui premiu sau orice alt gen de invitație, calculatorul tău este infectat și este imperativ necesar să rulezi un program pentru devirusare</a:t>
            </a:r>
            <a:r>
              <a:rPr lang="ro-RO" dirty="0" smtClean="0"/>
              <a:t>.</a:t>
            </a:r>
          </a:p>
          <a:p>
            <a:pPr marL="0" indent="0" algn="just">
              <a:buNone/>
            </a:pPr>
            <a:r>
              <a:rPr lang="ro-RO" dirty="0"/>
              <a:t> </a:t>
            </a:r>
            <a:r>
              <a:rPr lang="ro-RO" sz="2200" b="1" dirty="0" smtClean="0"/>
              <a:t>6.Instalaleaza  </a:t>
            </a:r>
            <a:r>
              <a:rPr lang="ro-RO" sz="2200" b="1" dirty="0"/>
              <a:t>programe de protecție a calculatorului. </a:t>
            </a:r>
            <a:r>
              <a:rPr lang="ro-RO" dirty="0"/>
              <a:t>Instalează un antivirus și un program tip firewall care oferă protecție în timp real și care te pot salvă de o infectare a calculatorului. Din când în când este indicat să rulezi și un program anti-spyware. </a:t>
            </a:r>
          </a:p>
          <a:p>
            <a:pPr marL="0" indent="0" algn="just">
              <a:buNone/>
            </a:pPr>
            <a:r>
              <a:rPr lang="ro-RO" dirty="0"/>
              <a:t>  </a:t>
            </a:r>
          </a:p>
          <a:p>
            <a:pPr marL="0" indent="0" algn="just">
              <a:buNone/>
            </a:pPr>
            <a:r>
              <a:rPr lang="ro-RO" dirty="0"/>
              <a:t>  </a:t>
            </a:r>
          </a:p>
          <a:p>
            <a:pPr marL="0" indent="0">
              <a:buNone/>
            </a:pPr>
            <a:r>
              <a:rPr lang="ro-RO" dirty="0"/>
              <a:t> </a:t>
            </a:r>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artisticPlasticWrap/>
                    </a14:imgEffect>
                    <a14:imgEffect>
                      <a14:sharpenSoften amount="50000"/>
                    </a14:imgEffect>
                  </a14:imgLayer>
                </a14:imgProps>
              </a:ext>
            </a:extLst>
          </a:blip>
          <a:stretch>
            <a:fillRect/>
          </a:stretch>
        </p:blipFill>
        <p:spPr>
          <a:xfrm rot="2580860">
            <a:off x="8227695" y="1948622"/>
            <a:ext cx="2076450" cy="3076575"/>
          </a:xfrm>
          <a:prstGeom prst="ellipse">
            <a:avLst/>
          </a:prstGeom>
          <a:ln>
            <a:noFill/>
          </a:ln>
          <a:effectLst>
            <a:softEdge rad="112500"/>
          </a:effectLst>
        </p:spPr>
      </p:pic>
    </p:spTree>
    <p:extLst>
      <p:ext uri="{BB962C8B-B14F-4D97-AF65-F5344CB8AC3E}">
        <p14:creationId xmlns:p14="http://schemas.microsoft.com/office/powerpoint/2010/main" val="35600153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34112"/>
            <a:ext cx="8596668" cy="1320800"/>
          </a:xfrm>
        </p:spPr>
        <p:txBody>
          <a:bodyPr/>
          <a:lstStyle/>
          <a:p>
            <a:pPr algn="ctr"/>
            <a:r>
              <a:rPr lang="ro-RO" dirty="0" smtClean="0"/>
              <a:t>Chestionar</a:t>
            </a:r>
            <a:endParaRPr lang="ro-RO" dirty="0"/>
          </a:p>
        </p:txBody>
      </p:sp>
      <p:sp>
        <p:nvSpPr>
          <p:cNvPr id="3" name="Content Placeholder 2"/>
          <p:cNvSpPr>
            <a:spLocks noGrp="1"/>
          </p:cNvSpPr>
          <p:nvPr>
            <p:ph idx="1"/>
          </p:nvPr>
        </p:nvSpPr>
        <p:spPr>
          <a:xfrm>
            <a:off x="677334" y="999744"/>
            <a:ext cx="8596668" cy="5858256"/>
          </a:xfrm>
        </p:spPr>
        <p:txBody>
          <a:bodyPr>
            <a:normAutofit lnSpcReduction="10000"/>
          </a:bodyPr>
          <a:lstStyle/>
          <a:p>
            <a:pPr marL="0" indent="0">
              <a:buNone/>
            </a:pPr>
            <a:r>
              <a:rPr lang="ro-RO" dirty="0" smtClean="0"/>
              <a:t>1.</a:t>
            </a:r>
            <a:r>
              <a:rPr lang="it-IT" dirty="0" smtClean="0"/>
              <a:t>Câte </a:t>
            </a:r>
            <a:r>
              <a:rPr lang="it-IT" dirty="0"/>
              <a:t>ore petreci zilnic pe Internet</a:t>
            </a:r>
            <a:r>
              <a:rPr lang="it-IT" dirty="0" smtClean="0"/>
              <a:t>?</a:t>
            </a:r>
            <a:endParaRPr lang="ro-RO" dirty="0" smtClean="0"/>
          </a:p>
          <a:p>
            <a:pPr>
              <a:buFont typeface="Wingdings" panose="05000000000000000000" pitchFamily="2" charset="2"/>
              <a:buChar char="q"/>
            </a:pPr>
            <a:r>
              <a:rPr lang="ro-RO" dirty="0" smtClean="0"/>
              <a:t>O oră</a:t>
            </a:r>
          </a:p>
          <a:p>
            <a:pPr>
              <a:buFont typeface="Wingdings" panose="05000000000000000000" pitchFamily="2" charset="2"/>
              <a:buChar char="q"/>
            </a:pPr>
            <a:r>
              <a:rPr lang="ro-RO" dirty="0" smtClean="0"/>
              <a:t>Două ore</a:t>
            </a:r>
          </a:p>
          <a:p>
            <a:pPr>
              <a:buFont typeface="Wingdings" panose="05000000000000000000" pitchFamily="2" charset="2"/>
              <a:buChar char="q"/>
            </a:pPr>
            <a:r>
              <a:rPr lang="ro-RO" dirty="0" smtClean="0"/>
              <a:t>Trei ore</a:t>
            </a:r>
          </a:p>
          <a:p>
            <a:pPr>
              <a:buFont typeface="Wingdings" panose="05000000000000000000" pitchFamily="2" charset="2"/>
              <a:buChar char="q"/>
            </a:pPr>
            <a:r>
              <a:rPr lang="ro-RO" dirty="0" smtClean="0"/>
              <a:t>Mai mult de trei ore</a:t>
            </a:r>
          </a:p>
          <a:p>
            <a:pPr marL="0" indent="0">
              <a:buNone/>
            </a:pPr>
            <a:r>
              <a:rPr lang="ro-RO" dirty="0"/>
              <a:t>2. Ce faci pe Internet atâtea ore</a:t>
            </a:r>
            <a:r>
              <a:rPr lang="ro-RO" dirty="0" smtClean="0"/>
              <a:t>?</a:t>
            </a:r>
          </a:p>
          <a:p>
            <a:pPr>
              <a:buFont typeface="Wingdings" panose="05000000000000000000" pitchFamily="2" charset="2"/>
              <a:buChar char="q"/>
            </a:pPr>
            <a:r>
              <a:rPr lang="ro-RO" dirty="0" smtClean="0"/>
              <a:t>Joc jocuri</a:t>
            </a:r>
          </a:p>
          <a:p>
            <a:pPr>
              <a:buFont typeface="Wingdings" panose="05000000000000000000" pitchFamily="2" charset="2"/>
              <a:buChar char="q"/>
            </a:pPr>
            <a:r>
              <a:rPr lang="ro-RO" dirty="0" smtClean="0"/>
              <a:t>Mă informez</a:t>
            </a:r>
          </a:p>
          <a:p>
            <a:pPr>
              <a:buFont typeface="Wingdings" panose="05000000000000000000" pitchFamily="2" charset="2"/>
              <a:buChar char="q"/>
            </a:pPr>
            <a:r>
              <a:rPr lang="ro-RO" dirty="0" smtClean="0"/>
              <a:t>Socializez </a:t>
            </a:r>
          </a:p>
          <a:p>
            <a:pPr>
              <a:buFont typeface="Wingdings" panose="05000000000000000000" pitchFamily="2" charset="2"/>
              <a:buChar char="q"/>
            </a:pPr>
            <a:r>
              <a:rPr lang="ro-RO" dirty="0" smtClean="0"/>
              <a:t>Cumpăr online</a:t>
            </a:r>
          </a:p>
          <a:p>
            <a:pPr marL="0" indent="0">
              <a:buNone/>
            </a:pPr>
            <a:r>
              <a:rPr lang="ro-RO" dirty="0" smtClean="0"/>
              <a:t>*Alt răspuns:</a:t>
            </a:r>
          </a:p>
          <a:p>
            <a:pPr marL="0" indent="0">
              <a:buNone/>
            </a:pPr>
            <a:r>
              <a:rPr lang="ro-RO" dirty="0" smtClean="0"/>
              <a:t>3.</a:t>
            </a:r>
            <a:r>
              <a:rPr lang="it-IT" b="1" dirty="0"/>
              <a:t> Consideri că Internetul are şi părţi </a:t>
            </a:r>
            <a:r>
              <a:rPr lang="it-IT" b="1" dirty="0" smtClean="0"/>
              <a:t>negative?</a:t>
            </a:r>
            <a:r>
              <a:rPr lang="ro-RO" b="1" dirty="0" smtClean="0"/>
              <a:t>Justificați-vă răspunsul!</a:t>
            </a:r>
          </a:p>
          <a:p>
            <a:pPr>
              <a:buFont typeface="Wingdings" panose="05000000000000000000" pitchFamily="2" charset="2"/>
              <a:buChar char="q"/>
            </a:pPr>
            <a:r>
              <a:rPr lang="ro-RO" dirty="0" smtClean="0"/>
              <a:t>Da</a:t>
            </a:r>
          </a:p>
          <a:p>
            <a:pPr>
              <a:buFont typeface="Wingdings" panose="05000000000000000000" pitchFamily="2" charset="2"/>
              <a:buChar char="q"/>
            </a:pPr>
            <a:r>
              <a:rPr lang="ro-RO" dirty="0" smtClean="0"/>
              <a:t>Doar câteva</a:t>
            </a:r>
          </a:p>
          <a:p>
            <a:pPr>
              <a:buFont typeface="Wingdings" panose="05000000000000000000" pitchFamily="2" charset="2"/>
              <a:buChar char="q"/>
            </a:pPr>
            <a:r>
              <a:rPr lang="ro-RO" dirty="0" smtClean="0"/>
              <a:t>Nu</a:t>
            </a:r>
          </a:p>
          <a:p>
            <a:pPr marL="0" indent="0">
              <a:buNone/>
            </a:pPr>
            <a:endParaRPr lang="it-IT" b="1" dirty="0"/>
          </a:p>
          <a:p>
            <a:pPr marL="0" indent="0">
              <a:buNone/>
            </a:pPr>
            <a:endParaRPr lang="ro-RO" dirty="0"/>
          </a:p>
        </p:txBody>
      </p:sp>
    </p:spTree>
    <p:extLst>
      <p:ext uri="{BB962C8B-B14F-4D97-AF65-F5344CB8AC3E}">
        <p14:creationId xmlns:p14="http://schemas.microsoft.com/office/powerpoint/2010/main" val="13665326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73293"/>
            <a:ext cx="8596668" cy="6684707"/>
          </a:xfrm>
        </p:spPr>
        <p:txBody>
          <a:bodyPr>
            <a:normAutofit/>
          </a:bodyPr>
          <a:lstStyle/>
          <a:p>
            <a:pPr marL="0" indent="0">
              <a:buNone/>
            </a:pPr>
            <a:r>
              <a:rPr lang="ro-RO" dirty="0" smtClean="0"/>
              <a:t>4.</a:t>
            </a:r>
            <a:r>
              <a:rPr lang="ro-RO" b="1" dirty="0"/>
              <a:t> Cu ce ai înlocui folosirea Internetului?</a:t>
            </a:r>
          </a:p>
          <a:p>
            <a:pPr>
              <a:buFont typeface="Wingdings" panose="05000000000000000000" pitchFamily="2" charset="2"/>
              <a:buChar char="q"/>
            </a:pPr>
            <a:r>
              <a:rPr lang="ro-RO" dirty="0" smtClean="0"/>
              <a:t>Cu cititul</a:t>
            </a:r>
          </a:p>
          <a:p>
            <a:pPr>
              <a:buFont typeface="Wingdings" panose="05000000000000000000" pitchFamily="2" charset="2"/>
              <a:buChar char="q"/>
            </a:pPr>
            <a:r>
              <a:rPr lang="ro-RO" dirty="0" smtClean="0"/>
              <a:t>Cu TV-ul</a:t>
            </a:r>
          </a:p>
          <a:p>
            <a:pPr>
              <a:buFont typeface="Wingdings" panose="05000000000000000000" pitchFamily="2" charset="2"/>
              <a:buChar char="q"/>
            </a:pPr>
            <a:r>
              <a:rPr lang="ro-RO" dirty="0" smtClean="0"/>
              <a:t>Cu plimbările</a:t>
            </a:r>
          </a:p>
          <a:p>
            <a:pPr>
              <a:buFont typeface="Wingdings" panose="05000000000000000000" pitchFamily="2" charset="2"/>
              <a:buChar char="q"/>
            </a:pPr>
            <a:r>
              <a:rPr lang="ro-RO" dirty="0" smtClean="0"/>
              <a:t>Nu l-aș înlocui cu nimic</a:t>
            </a:r>
          </a:p>
          <a:p>
            <a:pPr marL="0" indent="0">
              <a:buNone/>
            </a:pPr>
            <a:r>
              <a:rPr lang="ro-RO" dirty="0" smtClean="0"/>
              <a:t>*Alt răspuns :</a:t>
            </a:r>
          </a:p>
          <a:p>
            <a:pPr marL="0" indent="0">
              <a:buNone/>
            </a:pPr>
            <a:r>
              <a:rPr lang="ro-RO" dirty="0"/>
              <a:t>5. </a:t>
            </a:r>
            <a:r>
              <a:rPr lang="ro-RO" dirty="0" err="1"/>
              <a:t>Credeţi</a:t>
            </a:r>
            <a:r>
              <a:rPr lang="ro-RO" dirty="0"/>
              <a:t> că sunt sigure cumpărăturile pe </a:t>
            </a:r>
            <a:r>
              <a:rPr lang="ro-RO" dirty="0" err="1" smtClean="0"/>
              <a:t>Internet?Justificați</a:t>
            </a:r>
            <a:r>
              <a:rPr lang="ro-RO" dirty="0" smtClean="0"/>
              <a:t>!</a:t>
            </a:r>
          </a:p>
          <a:p>
            <a:pPr>
              <a:buFont typeface="Wingdings" panose="05000000000000000000" pitchFamily="2" charset="2"/>
              <a:buChar char="q"/>
            </a:pPr>
            <a:r>
              <a:rPr lang="ro-RO" dirty="0" smtClean="0"/>
              <a:t>Da</a:t>
            </a:r>
          </a:p>
          <a:p>
            <a:pPr>
              <a:buFont typeface="Wingdings" panose="05000000000000000000" pitchFamily="2" charset="2"/>
              <a:buChar char="q"/>
            </a:pPr>
            <a:r>
              <a:rPr lang="ro-RO" dirty="0" smtClean="0"/>
              <a:t>Nu</a:t>
            </a:r>
          </a:p>
          <a:p>
            <a:pPr marL="0" indent="0">
              <a:buNone/>
            </a:pPr>
            <a:r>
              <a:rPr lang="ro-RO" dirty="0" smtClean="0"/>
              <a:t>6.</a:t>
            </a:r>
            <a:r>
              <a:rPr lang="ro-RO" dirty="0"/>
              <a:t> V-ați simțit amenințat/agresat pe Internet</a:t>
            </a:r>
            <a:r>
              <a:rPr lang="ro-RO" dirty="0" smtClean="0"/>
              <a:t>?</a:t>
            </a:r>
          </a:p>
          <a:p>
            <a:pPr>
              <a:buFont typeface="Wingdings" panose="05000000000000000000" pitchFamily="2" charset="2"/>
              <a:buChar char="q"/>
            </a:pPr>
            <a:r>
              <a:rPr lang="ro-RO" dirty="0" smtClean="0"/>
              <a:t>Da</a:t>
            </a:r>
          </a:p>
          <a:p>
            <a:pPr>
              <a:buFont typeface="Wingdings" panose="05000000000000000000" pitchFamily="2" charset="2"/>
              <a:buChar char="q"/>
            </a:pPr>
            <a:r>
              <a:rPr lang="ro-RO" dirty="0" smtClean="0"/>
              <a:t>Nu</a:t>
            </a:r>
          </a:p>
          <a:p>
            <a:pPr marL="0" indent="0">
              <a:buNone/>
            </a:pPr>
            <a:r>
              <a:rPr lang="ro-RO" dirty="0" smtClean="0"/>
              <a:t>7.</a:t>
            </a:r>
            <a:r>
              <a:rPr lang="ro-RO" dirty="0"/>
              <a:t> Știți că există servicii speciale de informare și protecție în cazul în care aveți probleme sau sunteți </a:t>
            </a:r>
            <a:r>
              <a:rPr lang="ro-RO" dirty="0" err="1" smtClean="0"/>
              <a:t>amenințat?Ați</a:t>
            </a:r>
            <a:r>
              <a:rPr lang="ro-RO" dirty="0" smtClean="0"/>
              <a:t> apela la ele?</a:t>
            </a:r>
          </a:p>
          <a:p>
            <a:pPr>
              <a:buFont typeface="Wingdings" panose="05000000000000000000" pitchFamily="2" charset="2"/>
              <a:buChar char="q"/>
            </a:pPr>
            <a:r>
              <a:rPr lang="ro-RO" dirty="0" smtClean="0"/>
              <a:t>Da</a:t>
            </a:r>
          </a:p>
          <a:p>
            <a:pPr>
              <a:buFont typeface="Wingdings" panose="05000000000000000000" pitchFamily="2" charset="2"/>
              <a:buChar char="q"/>
            </a:pPr>
            <a:r>
              <a:rPr lang="ro-RO" dirty="0" smtClean="0"/>
              <a:t>Nu</a:t>
            </a:r>
          </a:p>
          <a:p>
            <a:pPr>
              <a:buFont typeface="Wingdings" panose="05000000000000000000" pitchFamily="2" charset="2"/>
              <a:buChar char="q"/>
            </a:pPr>
            <a:r>
              <a:rPr lang="ro-RO" dirty="0" smtClean="0"/>
              <a:t>Nu știu.</a:t>
            </a:r>
            <a:endParaRPr lang="ro-RO" dirty="0"/>
          </a:p>
        </p:txBody>
      </p:sp>
    </p:spTree>
    <p:extLst>
      <p:ext uri="{BB962C8B-B14F-4D97-AF65-F5344CB8AC3E}">
        <p14:creationId xmlns:p14="http://schemas.microsoft.com/office/powerpoint/2010/main" val="352381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0" y="0"/>
            <a:ext cx="12192000" cy="6858000"/>
          </a:xfrm>
          <a:prstGeom prst="rect">
            <a:avLst/>
          </a:prstGeom>
        </p:spPr>
      </p:pic>
      <p:sp>
        <p:nvSpPr>
          <p:cNvPr id="7" name="TextBox 6"/>
          <p:cNvSpPr txBox="1"/>
          <p:nvPr/>
        </p:nvSpPr>
        <p:spPr>
          <a:xfrm rot="20083401">
            <a:off x="442563" y="4910222"/>
            <a:ext cx="4868254" cy="954107"/>
          </a:xfrm>
          <a:prstGeom prst="rect">
            <a:avLst/>
          </a:prstGeom>
          <a:noFill/>
        </p:spPr>
        <p:txBody>
          <a:bodyPr wrap="square" rtlCol="0">
            <a:spAutoFit/>
          </a:bodyPr>
          <a:lstStyle/>
          <a:p>
            <a:r>
              <a:rPr lang="ro-RO" sz="2800" dirty="0" smtClean="0">
                <a:solidFill>
                  <a:srgbClr val="C00000"/>
                </a:solidFill>
              </a:rPr>
              <a:t>MULȚUMESC PENTRU ATENȚIA ACORDATĂ!</a:t>
            </a:r>
            <a:endParaRPr lang="ro-RO" sz="2800" dirty="0">
              <a:solidFill>
                <a:srgbClr val="C00000"/>
              </a:solidFill>
            </a:endParaRPr>
          </a:p>
        </p:txBody>
      </p:sp>
    </p:spTree>
    <p:extLst>
      <p:ext uri="{BB962C8B-B14F-4D97-AF65-F5344CB8AC3E}">
        <p14:creationId xmlns:p14="http://schemas.microsoft.com/office/powerpoint/2010/main" val="3765764181"/>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62</TotalTime>
  <Words>856</Words>
  <Application>Microsoft Office PowerPoint</Application>
  <PresentationFormat>Widescreen</PresentationFormat>
  <Paragraphs>64</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Trebuchet MS</vt:lpstr>
      <vt:lpstr>Wingdings</vt:lpstr>
      <vt:lpstr>Wingdings 3</vt:lpstr>
      <vt:lpstr>Facet</vt:lpstr>
      <vt:lpstr>PowerPoint Presentation</vt:lpstr>
      <vt:lpstr>Ce este internetul?</vt:lpstr>
      <vt:lpstr>În ce măsură sunt protejat?</vt:lpstr>
      <vt:lpstr>Marketing-ul online</vt:lpstr>
      <vt:lpstr>Sfaturi</vt:lpstr>
      <vt:lpstr>PowerPoint Presentation</vt:lpstr>
      <vt:lpstr>Chestionar</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IULIAN</dc:creator>
  <cp:lastModifiedBy>IULIAN</cp:lastModifiedBy>
  <cp:revision>8</cp:revision>
  <dcterms:created xsi:type="dcterms:W3CDTF">2017-05-29T15:38:25Z</dcterms:created>
  <dcterms:modified xsi:type="dcterms:W3CDTF">2017-05-29T16:41:00Z</dcterms:modified>
</cp:coreProperties>
</file>