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6858000" cy="2362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Chiller" pitchFamily="82" charset="0"/>
              </a:rPr>
              <a:t>TRAFICUL DE PERSOANE</a:t>
            </a:r>
            <a:endParaRPr lang="ro-RO" sz="8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8001000" cy="12192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Century Schoolbook" pitchFamily="18" charset="0"/>
              </a:rPr>
              <a:t>Elev</a:t>
            </a:r>
            <a:r>
              <a:rPr lang="en-US" sz="2400" dirty="0" smtClean="0">
                <a:latin typeface="Century Schoolbook" pitchFamily="18" charset="0"/>
              </a:rPr>
              <a:t>: </a:t>
            </a:r>
            <a:r>
              <a:rPr lang="en-US" sz="2400" dirty="0" err="1" smtClean="0">
                <a:latin typeface="Century Schoolbook" pitchFamily="18" charset="0"/>
              </a:rPr>
              <a:t>Ogh</a:t>
            </a:r>
            <a:r>
              <a:rPr lang="ro-RO" sz="2400" dirty="0" smtClean="0">
                <a:latin typeface="Century Schoolbook" pitchFamily="18" charset="0"/>
              </a:rPr>
              <a:t>ină Sabina</a:t>
            </a:r>
          </a:p>
          <a:p>
            <a:pPr algn="l"/>
            <a:r>
              <a:rPr lang="ro-RO" sz="2400" dirty="0" smtClean="0">
                <a:latin typeface="Century Schoolbook" pitchFamily="18" charset="0"/>
              </a:rPr>
              <a:t>Clasa</a:t>
            </a:r>
            <a:r>
              <a:rPr lang="en-US" sz="2400" dirty="0" smtClean="0">
                <a:latin typeface="Century Schoolbook" pitchFamily="18" charset="0"/>
              </a:rPr>
              <a:t>: </a:t>
            </a:r>
            <a:r>
              <a:rPr lang="ro-RO" sz="2400" dirty="0" smtClean="0">
                <a:latin typeface="Century Schoolbook" pitchFamily="18" charset="0"/>
              </a:rPr>
              <a:t>10D</a:t>
            </a:r>
          </a:p>
          <a:p>
            <a:pPr algn="l"/>
            <a:r>
              <a:rPr lang="ro-RO" sz="2400" dirty="0" smtClean="0">
                <a:latin typeface="Century Schoolbook" pitchFamily="18" charset="0"/>
              </a:rPr>
              <a:t>Profesor coordonator</a:t>
            </a:r>
            <a:r>
              <a:rPr lang="en-US" sz="2400" dirty="0" smtClean="0">
                <a:latin typeface="Century Schoolbook" pitchFamily="18" charset="0"/>
              </a:rPr>
              <a:t>:</a:t>
            </a:r>
            <a:r>
              <a:rPr lang="ro-RO" sz="2400" dirty="0" smtClean="0">
                <a:latin typeface="Century Schoolbook" pitchFamily="18" charset="0"/>
              </a:rPr>
              <a:t> Claudia Cărăușu</a:t>
            </a:r>
            <a:endParaRPr lang="ro-RO" sz="240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4582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3600" dirty="0" smtClean="0"/>
              <a:t>  </a:t>
            </a:r>
            <a:r>
              <a:rPr lang="ro-RO" sz="3600" dirty="0" smtClean="0">
                <a:latin typeface="Century" pitchFamily="18" charset="0"/>
              </a:rPr>
              <a:t>3.  Câte clase au în general persoanele mai expuse la a fi traficate?</a:t>
            </a:r>
          </a:p>
          <a:p>
            <a:pPr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Au început facultatea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12 clase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4 clase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8 clase</a:t>
            </a:r>
            <a:endParaRPr lang="ro-RO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53400" cy="4625609"/>
          </a:xfrm>
        </p:spPr>
        <p:txBody>
          <a:bodyPr>
            <a:normAutofit/>
          </a:bodyPr>
          <a:lstStyle/>
          <a:p>
            <a:pPr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861822" indent="-742950">
              <a:buNone/>
            </a:pPr>
            <a:r>
              <a:rPr lang="ro-RO" sz="3600" dirty="0" smtClean="0">
                <a:latin typeface="Century" pitchFamily="18" charset="0"/>
              </a:rPr>
              <a:t>  4.  Care este mediul cel mai vulnerabil?</a:t>
            </a:r>
          </a:p>
          <a:p>
            <a:pPr marL="861822" indent="-742950"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Mediul urban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Mediul rural </a:t>
            </a:r>
            <a:endParaRPr lang="ro-RO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latin typeface="Century" pitchFamily="18" charset="0"/>
              </a:rPr>
              <a:t>5. </a:t>
            </a:r>
            <a:r>
              <a:rPr lang="ro-RO" sz="3600" dirty="0" smtClean="0">
                <a:latin typeface="Century" pitchFamily="18" charset="0"/>
              </a:rPr>
              <a:t>Cele mai multe victime sunt recrutate de</a:t>
            </a:r>
            <a:r>
              <a:rPr lang="en-US" sz="3600" dirty="0" smtClean="0">
                <a:latin typeface="Century" pitchFamily="18" charset="0"/>
              </a:rPr>
              <a:t>:</a:t>
            </a:r>
          </a:p>
          <a:p>
            <a:pPr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Parteneri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Persoane necunoscute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Proxeneți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Prieteni / cunoștințe</a:t>
            </a:r>
            <a:endParaRPr lang="ro-RO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3600" dirty="0" smtClean="0">
                <a:latin typeface="Century" pitchFamily="18" charset="0"/>
              </a:rPr>
              <a:t>6.  </a:t>
            </a:r>
            <a:r>
              <a:rPr lang="en-US" sz="3600" dirty="0" smtClean="0">
                <a:latin typeface="Century" pitchFamily="18" charset="0"/>
              </a:rPr>
              <a:t>Care </a:t>
            </a:r>
            <a:r>
              <a:rPr lang="en-US" sz="3600" dirty="0" err="1" smtClean="0">
                <a:latin typeface="Century" pitchFamily="18" charset="0"/>
              </a:rPr>
              <a:t>sunt</a:t>
            </a:r>
            <a:r>
              <a:rPr lang="en-US" sz="3600" dirty="0" smtClean="0">
                <a:latin typeface="Century" pitchFamily="18" charset="0"/>
              </a:rPr>
              <a:t> </a:t>
            </a:r>
            <a:r>
              <a:rPr lang="en-US" sz="3600" dirty="0" err="1" smtClean="0">
                <a:latin typeface="Century" pitchFamily="18" charset="0"/>
              </a:rPr>
              <a:t>cele</a:t>
            </a:r>
            <a:r>
              <a:rPr lang="en-US" sz="3600" dirty="0" smtClean="0">
                <a:latin typeface="Century" pitchFamily="18" charset="0"/>
              </a:rPr>
              <a:t> </a:t>
            </a:r>
            <a:r>
              <a:rPr lang="en-US" sz="3600" dirty="0" err="1" smtClean="0">
                <a:latin typeface="Century" pitchFamily="18" charset="0"/>
              </a:rPr>
              <a:t>mai</a:t>
            </a:r>
            <a:r>
              <a:rPr lang="en-US" sz="3600" dirty="0" smtClean="0">
                <a:latin typeface="Century" pitchFamily="18" charset="0"/>
              </a:rPr>
              <a:t> </a:t>
            </a:r>
            <a:r>
              <a:rPr lang="ro-RO" sz="3600" dirty="0" smtClean="0">
                <a:latin typeface="Century" pitchFamily="18" charset="0"/>
              </a:rPr>
              <a:t>întâlnite metode de recrutare?</a:t>
            </a:r>
          </a:p>
          <a:p>
            <a:pPr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Prostituție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Căsătorie de conveniență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Ofertă de muncă în România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Ofertă de muncă în străinătate</a:t>
            </a:r>
            <a:endParaRPr lang="ro-RO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610600" cy="48542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dirty="0" smtClean="0">
                <a:latin typeface="Century" pitchFamily="18" charset="0"/>
              </a:rPr>
              <a:t>7.  Ce pot să fac eu împotriva fenomenului?</a:t>
            </a:r>
          </a:p>
          <a:p>
            <a:pPr>
              <a:buNone/>
            </a:pPr>
            <a:endParaRPr lang="ro-RO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dirty="0" smtClean="0">
                <a:latin typeface="Century" pitchFamily="18" charset="0"/>
              </a:rPr>
              <a:t>Să donez bani către un adăpost al supraviețuitorilor traficului de persoane</a:t>
            </a:r>
          </a:p>
          <a:p>
            <a:pPr marL="633222" indent="-514350">
              <a:buAutoNum type="alphaLcParenR"/>
            </a:pPr>
            <a:r>
              <a:rPr lang="ro-RO" dirty="0" smtClean="0">
                <a:latin typeface="Century" pitchFamily="18" charset="0"/>
              </a:rPr>
              <a:t>Să reportez un caz suspect de trafic la ANITP</a:t>
            </a:r>
          </a:p>
          <a:p>
            <a:pPr marL="633222" indent="-514350">
              <a:buAutoNum type="alphaLcParenR"/>
            </a:pPr>
            <a:r>
              <a:rPr lang="ro-RO" dirty="0" smtClean="0">
                <a:latin typeface="Century" pitchFamily="18" charset="0"/>
              </a:rPr>
              <a:t>Toate cele mai de sus</a:t>
            </a:r>
          </a:p>
          <a:p>
            <a:pPr marL="633222" indent="-514350">
              <a:buAutoNum type="alphaLcParenR"/>
            </a:pPr>
            <a:r>
              <a:rPr lang="ro-RO" dirty="0" smtClean="0">
                <a:latin typeface="Century" pitchFamily="18" charset="0"/>
              </a:rPr>
              <a:t>Să mă înscriu voluntar într-o asociație anti-trafic</a:t>
            </a:r>
            <a:endParaRPr lang="ro-RO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RASPUNSUR</a:t>
            </a:r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B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A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D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B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D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D</a:t>
            </a:r>
          </a:p>
          <a:p>
            <a:pPr marL="633222" indent="-514350">
              <a:buAutoNum type="arabicPeriod"/>
            </a:pPr>
            <a:r>
              <a:rPr lang="ro-RO" sz="3600" dirty="0" smtClean="0">
                <a:latin typeface="Century" pitchFamily="18" charset="0"/>
              </a:rPr>
              <a:t>C</a:t>
            </a: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rabicPeriod"/>
            </a:pPr>
            <a:endParaRPr lang="ro-R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ro-RO" sz="8800" dirty="0" smtClean="0">
                <a:solidFill>
                  <a:srgbClr val="FF0000"/>
                </a:solidFill>
                <a:latin typeface="Chiller" pitchFamily="82" charset="0"/>
              </a:rPr>
              <a:t>SFARSIT</a:t>
            </a:r>
            <a:endParaRPr lang="ro-RO" sz="88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791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entury" pitchFamily="18" charset="0"/>
              </a:rPr>
              <a:t>MULȚUMESC PENTRU TIMPUL ACORDAT!</a:t>
            </a:r>
            <a:endParaRPr lang="ro-RO" sz="28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CE ESTE TRAFICUL DE PERSOANE</a:t>
            </a:r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?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Century" pitchFamily="18" charset="0"/>
              </a:rPr>
              <a:t>RECRU</a:t>
            </a:r>
            <a:r>
              <a:rPr lang="ro-RO" sz="2800" dirty="0" smtClean="0">
                <a:latin typeface="Century" pitchFamily="18" charset="0"/>
              </a:rPr>
              <a:t>Ț</a:t>
            </a:r>
            <a:r>
              <a:rPr lang="en-US" sz="2800" dirty="0" smtClean="0">
                <a:latin typeface="Century" pitchFamily="18" charset="0"/>
              </a:rPr>
              <a:t>AREA</a:t>
            </a:r>
            <a:endParaRPr lang="en-US" sz="2800" dirty="0" smtClean="0">
              <a:latin typeface="Century" pitchFamily="18" charset="0"/>
            </a:endParaRPr>
          </a:p>
          <a:p>
            <a:r>
              <a:rPr lang="en-US" sz="2800" dirty="0" smtClean="0">
                <a:latin typeface="Century" pitchFamily="18" charset="0"/>
              </a:rPr>
              <a:t>TRANSPORTAREA</a:t>
            </a:r>
          </a:p>
          <a:p>
            <a:r>
              <a:rPr lang="en-US" sz="2800" dirty="0" smtClean="0">
                <a:latin typeface="Century" pitchFamily="18" charset="0"/>
              </a:rPr>
              <a:t>TRANSFERAREA</a:t>
            </a:r>
          </a:p>
          <a:p>
            <a:r>
              <a:rPr lang="en-US" sz="2800" dirty="0" smtClean="0">
                <a:latin typeface="Century" pitchFamily="18" charset="0"/>
              </a:rPr>
              <a:t>AD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smtClean="0">
                <a:latin typeface="Century" pitchFamily="18" charset="0"/>
              </a:rPr>
              <a:t>POSTIREA</a:t>
            </a:r>
            <a:r>
              <a:rPr lang="ro-RO" sz="2800" dirty="0" smtClean="0">
                <a:latin typeface="Century" pitchFamily="18" charset="0"/>
              </a:rPr>
              <a:t> </a:t>
            </a:r>
            <a:r>
              <a:rPr lang="en-US" sz="2800" dirty="0" smtClean="0">
                <a:latin typeface="Century" pitchFamily="18" charset="0"/>
              </a:rPr>
              <a:t>PRIMIREA</a:t>
            </a:r>
            <a:r>
              <a:rPr lang="ro-RO" sz="2800" dirty="0" smtClean="0">
                <a:latin typeface="Century" pitchFamily="18" charset="0"/>
              </a:rPr>
              <a:t> </a:t>
            </a:r>
            <a:r>
              <a:rPr lang="en-US" sz="2800" dirty="0" smtClean="0">
                <a:latin typeface="Century" pitchFamily="18" charset="0"/>
              </a:rPr>
              <a:t>PERSOANE</a:t>
            </a:r>
            <a:r>
              <a:rPr lang="ro-RO" sz="2800" dirty="0" smtClean="0">
                <a:latin typeface="Century" pitchFamily="18" charset="0"/>
              </a:rPr>
              <a:t>LOR</a:t>
            </a:r>
            <a:endParaRPr lang="en-US" sz="2800" dirty="0" smtClean="0">
              <a:latin typeface="Century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Century" pitchFamily="18" charset="0"/>
              </a:rPr>
              <a:t>Se </a:t>
            </a:r>
            <a:r>
              <a:rPr lang="en-US" sz="2800" dirty="0" err="1" smtClean="0">
                <a:latin typeface="Century" pitchFamily="18" charset="0"/>
              </a:rPr>
              <a:t>realizeaz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prin</a:t>
            </a:r>
            <a:r>
              <a:rPr lang="en-US" sz="2800" b="1" dirty="0" smtClean="0">
                <a:latin typeface="Century" pitchFamily="18" charset="0"/>
              </a:rPr>
              <a:t>:</a:t>
            </a:r>
          </a:p>
          <a:p>
            <a:r>
              <a:rPr lang="en-US" sz="2800" dirty="0" err="1" smtClean="0">
                <a:latin typeface="Century" pitchFamily="18" charset="0"/>
              </a:rPr>
              <a:t>Amenin</a:t>
            </a:r>
            <a:r>
              <a:rPr lang="ro-RO" sz="2800" dirty="0" smtClean="0">
                <a:latin typeface="Century" pitchFamily="18" charset="0"/>
              </a:rPr>
              <a:t>ț</a:t>
            </a:r>
            <a:r>
              <a:rPr lang="en-US" sz="2800" dirty="0" smtClean="0">
                <a:latin typeface="Century" pitchFamily="18" charset="0"/>
              </a:rPr>
              <a:t>are </a:t>
            </a:r>
            <a:r>
              <a:rPr lang="en-US" sz="2800" dirty="0" err="1" smtClean="0">
                <a:latin typeface="Century" pitchFamily="18" charset="0"/>
              </a:rPr>
              <a:t>sau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utilizarea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smtClean="0">
                <a:latin typeface="Century" pitchFamily="18" charset="0"/>
              </a:rPr>
              <a:t>for</a:t>
            </a:r>
            <a:r>
              <a:rPr lang="ro-RO" sz="2800" dirty="0" smtClean="0">
                <a:latin typeface="Century" pitchFamily="18" charset="0"/>
              </a:rPr>
              <a:t>ț</a:t>
            </a:r>
            <a:r>
              <a:rPr lang="en-US" sz="2800" dirty="0" err="1" smtClean="0">
                <a:latin typeface="Century" pitchFamily="18" charset="0"/>
              </a:rPr>
              <a:t>ei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sau</a:t>
            </a:r>
            <a:r>
              <a:rPr lang="en-US" sz="2800" dirty="0" smtClean="0">
                <a:latin typeface="Century" pitchFamily="18" charset="0"/>
              </a:rPr>
              <a:t> a </a:t>
            </a:r>
            <a:r>
              <a:rPr lang="en-US" sz="2800" dirty="0" err="1" smtClean="0">
                <a:latin typeface="Century" pitchFamily="18" charset="0"/>
              </a:rPr>
              <a:t>altor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mijloace</a:t>
            </a:r>
            <a:r>
              <a:rPr lang="en-US" sz="2800" dirty="0" smtClean="0">
                <a:latin typeface="Century" pitchFamily="18" charset="0"/>
              </a:rPr>
              <a:t> de </a:t>
            </a:r>
            <a:r>
              <a:rPr lang="en-US" sz="2800" dirty="0" err="1" smtClean="0">
                <a:latin typeface="Century" pitchFamily="18" charset="0"/>
              </a:rPr>
              <a:t>contrangere</a:t>
            </a:r>
            <a:endParaRPr lang="en-US" sz="2800" dirty="0" smtClean="0">
              <a:latin typeface="Century" pitchFamily="18" charset="0"/>
            </a:endParaRPr>
          </a:p>
          <a:p>
            <a:r>
              <a:rPr lang="ro-RO" sz="2800" dirty="0" smtClean="0">
                <a:latin typeface="Century" pitchFamily="18" charset="0"/>
              </a:rPr>
              <a:t>R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err="1" smtClean="0">
                <a:latin typeface="Century" pitchFamily="18" charset="0"/>
              </a:rPr>
              <a:t>pire</a:t>
            </a:r>
            <a:r>
              <a:rPr lang="en-US" sz="2800" dirty="0" smtClean="0">
                <a:latin typeface="Century" pitchFamily="18" charset="0"/>
              </a:rPr>
              <a:t>, </a:t>
            </a:r>
            <a:r>
              <a:rPr lang="en-US" sz="2800" dirty="0" smtClean="0">
                <a:latin typeface="Century" pitchFamily="18" charset="0"/>
              </a:rPr>
              <a:t>fraud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smtClean="0">
                <a:latin typeface="Century" pitchFamily="18" charset="0"/>
              </a:rPr>
              <a:t>, </a:t>
            </a:r>
            <a:r>
              <a:rPr lang="ro-RO" sz="2800" dirty="0" smtClean="0">
                <a:latin typeface="Century" pitchFamily="18" charset="0"/>
              </a:rPr>
              <a:t>î</a:t>
            </a:r>
            <a:r>
              <a:rPr lang="en-US" sz="2800" dirty="0" smtClean="0">
                <a:latin typeface="Century" pitchFamily="18" charset="0"/>
              </a:rPr>
              <a:t>n</a:t>
            </a:r>
            <a:r>
              <a:rPr lang="ro-RO" sz="2800" dirty="0" smtClean="0">
                <a:latin typeface="Century" pitchFamily="18" charset="0"/>
              </a:rPr>
              <a:t>ș</a:t>
            </a:r>
            <a:r>
              <a:rPr lang="en-US" sz="2800" dirty="0" smtClean="0">
                <a:latin typeface="Century" pitchFamily="18" charset="0"/>
              </a:rPr>
              <a:t>el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err="1" smtClean="0">
                <a:latin typeface="Century" pitchFamily="18" charset="0"/>
              </a:rPr>
              <a:t>ciune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sau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abuz</a:t>
            </a:r>
            <a:r>
              <a:rPr lang="en-US" sz="2800" dirty="0" smtClean="0">
                <a:latin typeface="Century" pitchFamily="18" charset="0"/>
              </a:rPr>
              <a:t> de </a:t>
            </a:r>
            <a:r>
              <a:rPr lang="en-US" sz="2800" dirty="0" err="1" smtClean="0">
                <a:latin typeface="Century" pitchFamily="18" charset="0"/>
              </a:rPr>
              <a:t>putere</a:t>
            </a:r>
            <a:endParaRPr lang="en-US" sz="2800" dirty="0" smtClean="0">
              <a:latin typeface="Century" pitchFamily="18" charset="0"/>
            </a:endParaRPr>
          </a:p>
          <a:p>
            <a:r>
              <a:rPr lang="ro-RO" sz="2800" dirty="0" err="1" smtClean="0">
                <a:latin typeface="Century" pitchFamily="18" charset="0"/>
              </a:rPr>
              <a:t>D</a:t>
            </a:r>
            <a:r>
              <a:rPr lang="en-US" sz="2800" dirty="0" smtClean="0">
                <a:latin typeface="Century" pitchFamily="18" charset="0"/>
              </a:rPr>
              <a:t>area </a:t>
            </a:r>
            <a:r>
              <a:rPr lang="en-US" sz="2800" dirty="0" err="1" smtClean="0">
                <a:latin typeface="Century" pitchFamily="18" charset="0"/>
              </a:rPr>
              <a:t>sau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primirea</a:t>
            </a:r>
            <a:r>
              <a:rPr lang="en-US" sz="2800" dirty="0" smtClean="0">
                <a:latin typeface="Century" pitchFamily="18" charset="0"/>
              </a:rPr>
              <a:t> de </a:t>
            </a:r>
            <a:r>
              <a:rPr lang="en-US" sz="2800" dirty="0" err="1" smtClean="0">
                <a:latin typeface="Century" pitchFamily="18" charset="0"/>
              </a:rPr>
              <a:t>bani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sau</a:t>
            </a:r>
            <a:r>
              <a:rPr lang="en-US" sz="2800" dirty="0" smtClean="0">
                <a:latin typeface="Century" pitchFamily="18" charset="0"/>
              </a:rPr>
              <a:t> de </a:t>
            </a:r>
            <a:r>
              <a:rPr lang="en-US" sz="2800" dirty="0" err="1" smtClean="0">
                <a:latin typeface="Century" pitchFamily="18" charset="0"/>
              </a:rPr>
              <a:t>beneficii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pentru</a:t>
            </a:r>
            <a:r>
              <a:rPr lang="en-US" sz="2800" dirty="0" smtClean="0">
                <a:latin typeface="Century" pitchFamily="18" charset="0"/>
              </a:rPr>
              <a:t>  </a:t>
            </a:r>
            <a:r>
              <a:rPr lang="en-US" sz="2800" dirty="0" smtClean="0">
                <a:latin typeface="Century" pitchFamily="18" charset="0"/>
              </a:rPr>
              <a:t>ob</a:t>
            </a:r>
            <a:r>
              <a:rPr lang="ro-RO" sz="2800" dirty="0" smtClean="0">
                <a:latin typeface="Century" pitchFamily="18" charset="0"/>
              </a:rPr>
              <a:t>ț</a:t>
            </a:r>
            <a:r>
              <a:rPr lang="en-US" sz="2800" dirty="0" err="1" smtClean="0">
                <a:latin typeface="Century" pitchFamily="18" charset="0"/>
              </a:rPr>
              <a:t>inerea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consim</a:t>
            </a:r>
            <a:r>
              <a:rPr lang="ro-RO" sz="2800" dirty="0" smtClean="0">
                <a:latin typeface="Century" pitchFamily="18" charset="0"/>
              </a:rPr>
              <a:t>ț</a:t>
            </a:r>
            <a:r>
              <a:rPr lang="ro-RO" sz="2800" dirty="0" smtClean="0">
                <a:latin typeface="Century" pitchFamily="18" charset="0"/>
              </a:rPr>
              <a:t>ă</a:t>
            </a:r>
            <a:r>
              <a:rPr lang="en-US" sz="2800" dirty="0" smtClean="0">
                <a:latin typeface="Century" pitchFamily="18" charset="0"/>
              </a:rPr>
              <a:t>m</a:t>
            </a:r>
            <a:r>
              <a:rPr lang="ro-RO" sz="2800" dirty="0" smtClean="0">
                <a:latin typeface="Century" pitchFamily="18" charset="0"/>
              </a:rPr>
              <a:t>â</a:t>
            </a:r>
            <a:r>
              <a:rPr lang="en-US" sz="2800" dirty="0" err="1" smtClean="0">
                <a:latin typeface="Century" pitchFamily="18" charset="0"/>
              </a:rPr>
              <a:t>ntului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unei</a:t>
            </a:r>
            <a:r>
              <a:rPr lang="en-US" sz="2800" dirty="0" smtClean="0">
                <a:latin typeface="Century" pitchFamily="18" charset="0"/>
              </a:rPr>
              <a:t> </a:t>
            </a:r>
            <a:r>
              <a:rPr lang="en-US" sz="2800" dirty="0" err="1" smtClean="0">
                <a:latin typeface="Century" pitchFamily="18" charset="0"/>
              </a:rPr>
              <a:t>persoane</a:t>
            </a:r>
            <a:endParaRPr lang="en-US" sz="2800" dirty="0" smtClean="0">
              <a:latin typeface="Century" pitchFamily="18" charset="0"/>
            </a:endParaRP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CE INCLUDE?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Century" pitchFamily="18" charset="0"/>
              </a:rPr>
              <a:t>Scl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it-IT" dirty="0" smtClean="0">
                <a:latin typeface="Century" pitchFamily="18" charset="0"/>
              </a:rPr>
              <a:t>via</a:t>
            </a:r>
            <a:endParaRPr lang="it-IT" dirty="0" smtClean="0">
              <a:latin typeface="Century" pitchFamily="18" charset="0"/>
            </a:endParaRPr>
          </a:p>
          <a:p>
            <a:r>
              <a:rPr lang="it-IT" dirty="0" smtClean="0">
                <a:latin typeface="Century" pitchFamily="18" charset="0"/>
              </a:rPr>
              <a:t>Munca </a:t>
            </a:r>
            <a:r>
              <a:rPr lang="it-IT" dirty="0" smtClean="0">
                <a:latin typeface="Century" pitchFamily="18" charset="0"/>
              </a:rPr>
              <a:t>for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it-IT" dirty="0" smtClean="0">
                <a:latin typeface="Century" pitchFamily="18" charset="0"/>
              </a:rPr>
              <a:t>at</a:t>
            </a:r>
            <a:r>
              <a:rPr lang="ro-RO" dirty="0" smtClean="0">
                <a:latin typeface="Century" pitchFamily="18" charset="0"/>
              </a:rPr>
              <a:t>ă</a:t>
            </a:r>
            <a:endParaRPr lang="it-IT" dirty="0" smtClean="0">
              <a:latin typeface="Century" pitchFamily="18" charset="0"/>
            </a:endParaRPr>
          </a:p>
          <a:p>
            <a:r>
              <a:rPr lang="it-IT" dirty="0" smtClean="0">
                <a:latin typeface="Century" pitchFamily="18" charset="0"/>
              </a:rPr>
              <a:t>Exploatarea sexuala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it-IT" dirty="0" smtClean="0">
                <a:latin typeface="Century" pitchFamily="18" charset="0"/>
              </a:rPr>
              <a:t>n </a:t>
            </a:r>
            <a:r>
              <a:rPr lang="it-IT" dirty="0" smtClean="0">
                <a:latin typeface="Century" pitchFamily="18" charset="0"/>
              </a:rPr>
              <a:t>scopuri comerciale</a:t>
            </a:r>
          </a:p>
          <a:p>
            <a:r>
              <a:rPr lang="it-IT" dirty="0" smtClean="0">
                <a:latin typeface="Century" pitchFamily="18" charset="0"/>
              </a:rPr>
              <a:t>Violen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it-IT" dirty="0" smtClean="0">
                <a:latin typeface="Century" pitchFamily="18" charset="0"/>
              </a:rPr>
              <a:t>a</a:t>
            </a:r>
            <a:endParaRPr lang="it-IT" dirty="0" smtClean="0">
              <a:latin typeface="Century" pitchFamily="18" charset="0"/>
            </a:endParaRPr>
          </a:p>
          <a:p>
            <a:r>
              <a:rPr lang="it-IT" dirty="0" smtClean="0">
                <a:latin typeface="Century" pitchFamily="18" charset="0"/>
              </a:rPr>
              <a:t>Agresiunea </a:t>
            </a:r>
            <a:r>
              <a:rPr lang="it-IT" dirty="0" smtClean="0">
                <a:latin typeface="Century" pitchFamily="18" charset="0"/>
              </a:rPr>
              <a:t>fizic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it-IT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it-IT" dirty="0" smtClean="0">
                <a:latin typeface="Century" pitchFamily="18" charset="0"/>
              </a:rPr>
              <a:t>i </a:t>
            </a:r>
            <a:r>
              <a:rPr lang="it-IT" dirty="0" smtClean="0">
                <a:latin typeface="Century" pitchFamily="18" charset="0"/>
              </a:rPr>
              <a:t>psihica a persoanei</a:t>
            </a:r>
          </a:p>
          <a:p>
            <a:r>
              <a:rPr lang="it-IT" dirty="0" smtClean="0">
                <a:latin typeface="Century" pitchFamily="18" charset="0"/>
              </a:rPr>
              <a:t>Activit</a:t>
            </a:r>
            <a:r>
              <a:rPr lang="ro-RO" dirty="0" smtClean="0">
                <a:latin typeface="Century" pitchFamily="18" charset="0"/>
              </a:rPr>
              <a:t>ăț</a:t>
            </a:r>
            <a:r>
              <a:rPr lang="it-IT" dirty="0" smtClean="0">
                <a:latin typeface="Century" pitchFamily="18" charset="0"/>
              </a:rPr>
              <a:t>i </a:t>
            </a:r>
            <a:r>
              <a:rPr lang="it-IT" dirty="0" smtClean="0">
                <a:latin typeface="Century" pitchFamily="18" charset="0"/>
              </a:rPr>
              <a:t>ilicite (furturi </a:t>
            </a:r>
            <a:r>
              <a:rPr lang="it-IT" dirty="0" smtClean="0">
                <a:latin typeface="Century" pitchFamily="18" charset="0"/>
              </a:rPr>
              <a:t>m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it-IT" dirty="0" smtClean="0">
                <a:latin typeface="Century" pitchFamily="18" charset="0"/>
              </a:rPr>
              <a:t>runte</a:t>
            </a:r>
            <a:r>
              <a:rPr lang="it-IT" dirty="0" smtClean="0">
                <a:latin typeface="Century" pitchFamily="18" charset="0"/>
              </a:rPr>
              <a:t>)</a:t>
            </a:r>
          </a:p>
          <a:p>
            <a:r>
              <a:rPr lang="it-IT" dirty="0" smtClean="0">
                <a:latin typeface="Century" pitchFamily="18" charset="0"/>
              </a:rPr>
              <a:t>Cer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it-IT" dirty="0" smtClean="0">
                <a:latin typeface="Century" pitchFamily="18" charset="0"/>
              </a:rPr>
              <a:t>etoria</a:t>
            </a:r>
            <a:endParaRPr lang="it-IT" dirty="0" smtClean="0">
              <a:latin typeface="Century" pitchFamily="18" charset="0"/>
            </a:endParaRPr>
          </a:p>
          <a:p>
            <a:r>
              <a:rPr lang="it-IT" dirty="0" smtClean="0">
                <a:latin typeface="Century" pitchFamily="18" charset="0"/>
              </a:rPr>
              <a:t>Prelevarea de </a:t>
            </a:r>
            <a:r>
              <a:rPr lang="it-IT" dirty="0" smtClean="0">
                <a:latin typeface="Century" pitchFamily="18" charset="0"/>
              </a:rPr>
              <a:t>organe</a:t>
            </a:r>
            <a:endParaRPr lang="it-IT" dirty="0" smtClean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5448"/>
            <a:ext cx="8610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hiller" pitchFamily="82" charset="0"/>
              </a:rPr>
              <a:t>CARACTERISTRICI ALE PERSOANELOR TRAFICATE</a:t>
            </a:r>
            <a:endParaRPr lang="ro-RO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778009"/>
          </a:xfrm>
        </p:spPr>
        <p:txBody>
          <a:bodyPr>
            <a:normAutofit fontScale="92500" lnSpcReduction="20000"/>
          </a:bodyPr>
          <a:lstStyle/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Tr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iesc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r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cie</a:t>
            </a:r>
            <a:r>
              <a:rPr lang="en-US" dirty="0" smtClean="0">
                <a:latin typeface="Century" pitchFamily="18" charset="0"/>
              </a:rPr>
              <a:t>, au </a:t>
            </a:r>
            <a:r>
              <a:rPr lang="en-US" dirty="0" err="1" smtClean="0">
                <a:latin typeface="Century" pitchFamily="18" charset="0"/>
              </a:rPr>
              <a:t>familii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dezorganizate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un </a:t>
            </a:r>
            <a:r>
              <a:rPr lang="en-US" dirty="0" err="1" smtClean="0">
                <a:latin typeface="Century" pitchFamily="18" charset="0"/>
              </a:rPr>
              <a:t>climat</a:t>
            </a:r>
            <a:r>
              <a:rPr lang="en-US" dirty="0" smtClean="0">
                <a:latin typeface="Century" pitchFamily="18" charset="0"/>
              </a:rPr>
              <a:t> familial </a:t>
            </a:r>
            <a:r>
              <a:rPr lang="en-US" dirty="0" err="1" smtClean="0">
                <a:latin typeface="Century" pitchFamily="18" charset="0"/>
              </a:rPr>
              <a:t>abuziv</a:t>
            </a:r>
            <a:r>
              <a:rPr lang="en-US" dirty="0" smtClean="0">
                <a:latin typeface="Century" pitchFamily="18" charset="0"/>
              </a:rPr>
              <a:t> (cu </a:t>
            </a:r>
            <a:r>
              <a:rPr lang="en-US" dirty="0" err="1" smtClean="0">
                <a:latin typeface="Century" pitchFamily="18" charset="0"/>
              </a:rPr>
              <a:t>certuri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smtClean="0">
                <a:latin typeface="Century" pitchFamily="18" charset="0"/>
              </a:rPr>
              <a:t>b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t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consum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excesiv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alcool</a:t>
            </a:r>
            <a:r>
              <a:rPr lang="ro-RO" dirty="0" smtClean="0">
                <a:latin typeface="Century" pitchFamily="18" charset="0"/>
              </a:rPr>
              <a:t>)</a:t>
            </a:r>
            <a:r>
              <a:rPr lang="en-US" dirty="0" smtClean="0">
                <a:latin typeface="Century" pitchFamily="18" charset="0"/>
              </a:rPr>
              <a:t>;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smtClean="0">
                <a:latin typeface="Century" pitchFamily="18" charset="0"/>
              </a:rPr>
              <a:t>Au un </a:t>
            </a:r>
            <a:r>
              <a:rPr lang="en-US" dirty="0" err="1" smtClean="0">
                <a:latin typeface="Century" pitchFamily="18" charset="0"/>
              </a:rPr>
              <a:t>nivel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sc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zut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de </a:t>
            </a:r>
            <a:r>
              <a:rPr lang="en-US" dirty="0" err="1" smtClean="0">
                <a:latin typeface="Century" pitchFamily="18" charset="0"/>
              </a:rPr>
              <a:t>educa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ie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Sunt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izolate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smtClean="0">
                <a:latin typeface="Century" pitchFamily="18" charset="0"/>
              </a:rPr>
              <a:t>re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ele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sociale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sprijin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pPr marL="411480">
              <a:buNone/>
              <a:defRPr/>
            </a:pPr>
            <a:r>
              <a:rPr lang="en-US" dirty="0" smtClean="0">
                <a:latin typeface="Century" pitchFamily="18" charset="0"/>
              </a:rPr>
              <a:t>(</a:t>
            </a:r>
            <a:r>
              <a:rPr lang="en-US" dirty="0" err="1" smtClean="0">
                <a:latin typeface="Century" pitchFamily="18" charset="0"/>
              </a:rPr>
              <a:t>biseric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autorit</a:t>
            </a:r>
            <a:r>
              <a:rPr lang="ro-RO" dirty="0" smtClean="0">
                <a:latin typeface="Century" pitchFamily="18" charset="0"/>
              </a:rPr>
              <a:t>ăț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locale, </a:t>
            </a:r>
            <a:r>
              <a:rPr lang="en-US" dirty="0" err="1" smtClean="0">
                <a:latin typeface="Century" pitchFamily="18" charset="0"/>
              </a:rPr>
              <a:t>familie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prieteni</a:t>
            </a:r>
            <a:r>
              <a:rPr lang="en-US" dirty="0" smtClean="0">
                <a:latin typeface="Century" pitchFamily="18" charset="0"/>
              </a:rPr>
              <a:t>);</a:t>
            </a:r>
          </a:p>
          <a:p>
            <a:pPr marL="411480">
              <a:buFont typeface="Wingdings" pitchFamily="2" charset="2"/>
              <a:buChar char="§"/>
              <a:defRPr/>
            </a:pPr>
            <a:r>
              <a:rPr lang="en-US" dirty="0" smtClean="0">
                <a:latin typeface="Century" pitchFamily="18" charset="0"/>
              </a:rPr>
              <a:t>Nu au o </a:t>
            </a:r>
            <a:r>
              <a:rPr lang="en-US" dirty="0" err="1" smtClean="0">
                <a:latin typeface="Century" pitchFamily="18" charset="0"/>
              </a:rPr>
              <a:t>meserie</a:t>
            </a:r>
            <a:r>
              <a:rPr lang="en-US" dirty="0" smtClean="0">
                <a:latin typeface="Century" pitchFamily="18" charset="0"/>
              </a:rPr>
              <a:t> (o </a:t>
            </a:r>
            <a:r>
              <a:rPr lang="en-US" dirty="0" err="1" smtClean="0">
                <a:latin typeface="Century" pitchFamily="18" charset="0"/>
              </a:rPr>
              <a:t>profesie</a:t>
            </a:r>
            <a:r>
              <a:rPr lang="en-US" dirty="0" smtClean="0">
                <a:latin typeface="Century" pitchFamily="18" charset="0"/>
              </a:rPr>
              <a:t>);</a:t>
            </a:r>
          </a:p>
          <a:p>
            <a:pPr marL="411480">
              <a:buFont typeface="Wingdings" pitchFamily="2" charset="2"/>
              <a:buChar char="§"/>
              <a:defRPr/>
            </a:pPr>
            <a:r>
              <a:rPr lang="en-US" dirty="0" err="1" smtClean="0">
                <a:latin typeface="Century" pitchFamily="18" charset="0"/>
              </a:rPr>
              <a:t>Sunt</a:t>
            </a:r>
            <a:r>
              <a:rPr lang="en-US" dirty="0" smtClean="0">
                <a:latin typeface="Century" pitchFamily="18" charset="0"/>
              </a:rPr>
              <a:t> naive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cred</a:t>
            </a:r>
            <a:r>
              <a:rPr lang="en-US" dirty="0" smtClean="0">
                <a:latin typeface="Century" pitchFamily="18" charset="0"/>
              </a:rPr>
              <a:t> cu </a:t>
            </a:r>
            <a:r>
              <a:rPr lang="en-US" dirty="0" smtClean="0">
                <a:latin typeface="Century" pitchFamily="18" charset="0"/>
              </a:rPr>
              <a:t>u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urin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</a:t>
            </a:r>
            <a:r>
              <a:rPr lang="en-US" dirty="0" err="1" smtClean="0">
                <a:latin typeface="Century" pitchFamily="18" charset="0"/>
              </a:rPr>
              <a:t>promisiuni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pPr marL="411480">
              <a:buFont typeface="Wingdings" pitchFamily="2" charset="2"/>
              <a:buChar char="§"/>
              <a:defRPr/>
            </a:pPr>
            <a:r>
              <a:rPr lang="en-US" dirty="0" smtClean="0">
                <a:latin typeface="Century" pitchFamily="18" charset="0"/>
              </a:rPr>
              <a:t>Au un </a:t>
            </a:r>
            <a:r>
              <a:rPr lang="en-US" dirty="0" err="1" smtClean="0">
                <a:latin typeface="Century" pitchFamily="18" charset="0"/>
              </a:rPr>
              <a:t>anturaj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nepotrivit</a:t>
            </a:r>
            <a:r>
              <a:rPr lang="en-US" dirty="0" smtClean="0">
                <a:latin typeface="Century" pitchFamily="18" charset="0"/>
              </a:rPr>
              <a:t>;</a:t>
            </a:r>
          </a:p>
          <a:p>
            <a:pPr marL="411480">
              <a:buFont typeface="Wingdings" pitchFamily="2" charset="2"/>
              <a:buChar char="§"/>
              <a:defRPr/>
            </a:pPr>
            <a:r>
              <a:rPr lang="en-US" dirty="0" err="1" smtClean="0">
                <a:latin typeface="Century" pitchFamily="18" charset="0"/>
              </a:rPr>
              <a:t>Fac</a:t>
            </a:r>
            <a:r>
              <a:rPr lang="en-US" dirty="0" smtClean="0">
                <a:latin typeface="Century" pitchFamily="18" charset="0"/>
              </a:rPr>
              <a:t> parte din </a:t>
            </a:r>
            <a:r>
              <a:rPr lang="en-US" dirty="0" err="1" smtClean="0">
                <a:latin typeface="Century" pitchFamily="18" charset="0"/>
              </a:rPr>
              <a:t>categorii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vulnerabile</a:t>
            </a:r>
            <a:r>
              <a:rPr lang="en-US" dirty="0" smtClean="0">
                <a:latin typeface="Century" pitchFamily="18" charset="0"/>
              </a:rPr>
              <a:t>  (</a:t>
            </a:r>
            <a:r>
              <a:rPr lang="en-US" dirty="0" err="1" smtClean="0">
                <a:latin typeface="Century" pitchFamily="18" charset="0"/>
              </a:rPr>
              <a:t>copii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mame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singure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omeri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persoane</a:t>
            </a:r>
            <a:r>
              <a:rPr lang="en-US" dirty="0" smtClean="0">
                <a:latin typeface="Century" pitchFamily="18" charset="0"/>
              </a:rPr>
              <a:t> cu handicap etc.);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5400" dirty="0" smtClean="0">
                <a:solidFill>
                  <a:srgbClr val="FF0000"/>
                </a:solidFill>
                <a:latin typeface="Chiller" pitchFamily="82" charset="0"/>
              </a:rPr>
              <a:t>PRIN CE RECRUTEAZA TRAFICANTII?</a:t>
            </a:r>
            <a:endParaRPr lang="ro-RO" sz="54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10600" cy="4854209"/>
          </a:xfrm>
        </p:spPr>
        <p:txBody>
          <a:bodyPr>
            <a:normAutofit fontScale="92500" lnSpcReduction="20000"/>
          </a:bodyPr>
          <a:lstStyle/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Propuneri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directe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f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cute </a:t>
            </a:r>
            <a:r>
              <a:rPr lang="en-US" dirty="0" smtClean="0">
                <a:latin typeface="Century" pitchFamily="18" charset="0"/>
              </a:rPr>
              <a:t>de </a:t>
            </a:r>
            <a:r>
              <a:rPr lang="en-US" dirty="0" smtClean="0">
                <a:latin typeface="Century" pitchFamily="18" charset="0"/>
              </a:rPr>
              <a:t>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tre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cuno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smtClean="0">
                <a:latin typeface="Century" pitchFamily="18" charset="0"/>
              </a:rPr>
              <a:t>tin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smtClean="0">
                <a:latin typeface="Century" pitchFamily="18" charset="0"/>
              </a:rPr>
              <a:t>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prieteni</a:t>
            </a:r>
            <a:r>
              <a:rPr lang="en-US" dirty="0" smtClean="0">
                <a:latin typeface="Century" pitchFamily="18" charset="0"/>
              </a:rPr>
              <a:t>, rude, </a:t>
            </a:r>
            <a:r>
              <a:rPr lang="en-US" dirty="0" err="1" smtClean="0">
                <a:latin typeface="Century" pitchFamily="18" charset="0"/>
              </a:rPr>
              <a:t>vecini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necunoscu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i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Anun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uri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la mica </a:t>
            </a:r>
            <a:r>
              <a:rPr lang="en-US" dirty="0" err="1" smtClean="0">
                <a:latin typeface="Century" pitchFamily="18" charset="0"/>
              </a:rPr>
              <a:t>publicitate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Oferte</a:t>
            </a:r>
            <a:r>
              <a:rPr lang="en-US" dirty="0" smtClean="0">
                <a:latin typeface="Century" pitchFamily="18" charset="0"/>
              </a:rPr>
              <a:t> false de </a:t>
            </a:r>
            <a:r>
              <a:rPr lang="en-US" dirty="0" err="1" smtClean="0">
                <a:latin typeface="Century" pitchFamily="18" charset="0"/>
              </a:rPr>
              <a:t>locuri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munc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smtClean="0">
                <a:latin typeface="Century" pitchFamily="18" charset="0"/>
              </a:rPr>
              <a:t>de burse </a:t>
            </a:r>
            <a:r>
              <a:rPr lang="en-US" dirty="0" err="1" smtClean="0">
                <a:latin typeface="Century" pitchFamily="18" charset="0"/>
              </a:rPr>
              <a:t>sau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stagii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practic</a:t>
            </a:r>
            <a:r>
              <a:rPr lang="ro-RO" dirty="0" smtClean="0">
                <a:latin typeface="Century" pitchFamily="18" charset="0"/>
              </a:rPr>
              <a:t>ă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Prezentarea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unor</a:t>
            </a:r>
            <a:r>
              <a:rPr lang="en-US" dirty="0" smtClean="0">
                <a:latin typeface="Century" pitchFamily="18" charset="0"/>
              </a:rPr>
              <a:t> “</a:t>
            </a:r>
            <a:r>
              <a:rPr lang="en-US" dirty="0" err="1" smtClean="0">
                <a:latin typeface="Century" pitchFamily="18" charset="0"/>
              </a:rPr>
              <a:t>pove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ti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de </a:t>
            </a:r>
            <a:r>
              <a:rPr lang="en-US" dirty="0" err="1" smtClean="0">
                <a:latin typeface="Century" pitchFamily="18" charset="0"/>
              </a:rPr>
              <a:t>succes</a:t>
            </a:r>
            <a:r>
              <a:rPr lang="en-US" dirty="0" smtClean="0">
                <a:latin typeface="Century" pitchFamily="18" charset="0"/>
              </a:rPr>
              <a:t>” </a:t>
            </a:r>
            <a:r>
              <a:rPr lang="en-US" dirty="0" err="1" smtClean="0">
                <a:latin typeface="Century" pitchFamily="18" charset="0"/>
              </a:rPr>
              <a:t>sau</a:t>
            </a:r>
            <a:r>
              <a:rPr lang="en-US" dirty="0" smtClean="0">
                <a:latin typeface="Century" pitchFamily="18" charset="0"/>
              </a:rPr>
              <a:t> a </a:t>
            </a:r>
            <a:r>
              <a:rPr lang="en-US" dirty="0" err="1" smtClean="0">
                <a:latin typeface="Century" pitchFamily="18" charset="0"/>
              </a:rPr>
              <a:t>unor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oferte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impresionante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nejustificate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Exploatarea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unor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situa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smtClean="0">
                <a:latin typeface="Century" pitchFamily="18" charset="0"/>
              </a:rPr>
              <a:t>ii </a:t>
            </a:r>
            <a:r>
              <a:rPr lang="en-US" dirty="0" smtClean="0">
                <a:latin typeface="Century" pitchFamily="18" charset="0"/>
              </a:rPr>
              <a:t>de </a:t>
            </a:r>
            <a:r>
              <a:rPr lang="en-US" dirty="0" err="1" smtClean="0">
                <a:latin typeface="Century" pitchFamily="18" charset="0"/>
              </a:rPr>
              <a:t>vulnerabilitate</a:t>
            </a:r>
            <a:r>
              <a:rPr lang="en-US" dirty="0" smtClean="0">
                <a:latin typeface="Century" pitchFamily="18" charset="0"/>
              </a:rPr>
              <a:t> (</a:t>
            </a:r>
            <a:r>
              <a:rPr lang="en-US" dirty="0" err="1" smtClean="0">
                <a:latin typeface="Century" pitchFamily="18" charset="0"/>
              </a:rPr>
              <a:t>minorat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boala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psihic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mam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singur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smtClean="0">
                <a:latin typeface="Century" pitchFamily="18" charset="0"/>
              </a:rPr>
              <a:t>handicap,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omaj</a:t>
            </a:r>
            <a:r>
              <a:rPr lang="en-US" dirty="0" smtClean="0">
                <a:latin typeface="Century" pitchFamily="18" charset="0"/>
              </a:rPr>
              <a:t>)</a:t>
            </a:r>
          </a:p>
          <a:p>
            <a:pPr marL="411480">
              <a:buFont typeface="Wingdings"/>
              <a:buChar char=""/>
              <a:defRPr/>
            </a:pPr>
            <a:r>
              <a:rPr lang="en-US" dirty="0" err="1" smtClean="0">
                <a:latin typeface="Century" pitchFamily="18" charset="0"/>
              </a:rPr>
              <a:t>Propuneri</a:t>
            </a:r>
            <a:r>
              <a:rPr lang="en-US" dirty="0" smtClean="0">
                <a:latin typeface="Century" pitchFamily="18" charset="0"/>
              </a:rPr>
              <a:t> false de </a:t>
            </a:r>
            <a:r>
              <a:rPr lang="en-US" dirty="0" smtClean="0">
                <a:latin typeface="Century" pitchFamily="18" charset="0"/>
              </a:rPr>
              <a:t>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torie</a:t>
            </a:r>
            <a:endParaRPr lang="en-US" dirty="0" smtClean="0">
              <a:latin typeface="Century" pitchFamily="18" charset="0"/>
            </a:endParaRPr>
          </a:p>
          <a:p>
            <a:pPr marL="411480">
              <a:buFont typeface="Wingdings"/>
              <a:buChar char=""/>
              <a:defRPr/>
            </a:pPr>
            <a:r>
              <a:rPr lang="en-US" dirty="0" smtClean="0">
                <a:latin typeface="Century" pitchFamily="18" charset="0"/>
              </a:rPr>
              <a:t>R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pire</a:t>
            </a:r>
            <a:endParaRPr lang="en-US" dirty="0" smtClean="0">
              <a:latin typeface="Century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4800" dirty="0" smtClean="0">
                <a:solidFill>
                  <a:srgbClr val="FF0000"/>
                </a:solidFill>
                <a:latin typeface="Chiller" pitchFamily="82" charset="0"/>
              </a:rPr>
              <a:t>POTI EVITA SA DEVII O VICTIMA DACA</a:t>
            </a:r>
            <a:r>
              <a:rPr lang="en-US" sz="4800" dirty="0" smtClean="0">
                <a:solidFill>
                  <a:srgbClr val="FF0000"/>
                </a:solidFill>
                <a:latin typeface="Chiller" pitchFamily="82" charset="0"/>
              </a:rPr>
              <a:t>:</a:t>
            </a:r>
            <a:endParaRPr lang="ro-RO" sz="48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5105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>
                <a:latin typeface="Century" pitchFamily="18" charset="0"/>
              </a:rPr>
              <a:t>Refuzi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promisiunile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verbale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angajare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indiferent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dac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ele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vin</a:t>
            </a:r>
            <a:r>
              <a:rPr lang="en-US" dirty="0" smtClean="0">
                <a:latin typeface="Century" pitchFamily="18" charset="0"/>
              </a:rPr>
              <a:t> de la rude, </a:t>
            </a:r>
            <a:r>
              <a:rPr lang="en-US" dirty="0" err="1" smtClean="0">
                <a:latin typeface="Century" pitchFamily="18" charset="0"/>
              </a:rPr>
              <a:t>cunoscuti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sau</a:t>
            </a:r>
            <a:r>
              <a:rPr lang="en-US" dirty="0" smtClean="0">
                <a:latin typeface="Century" pitchFamily="18" charset="0"/>
              </a:rPr>
              <a:t> “</a:t>
            </a:r>
            <a:r>
              <a:rPr lang="en-US" dirty="0" err="1" smtClean="0">
                <a:latin typeface="Century" pitchFamily="18" charset="0"/>
              </a:rPr>
              <a:t>prieteni</a:t>
            </a:r>
            <a:r>
              <a:rPr lang="en-US" dirty="0" smtClean="0">
                <a:latin typeface="Century" pitchFamily="18" charset="0"/>
              </a:rPr>
              <a:t>”</a:t>
            </a:r>
          </a:p>
          <a:p>
            <a:pPr lvl="0"/>
            <a:r>
              <a:rPr lang="en-US" dirty="0" smtClean="0">
                <a:latin typeface="Century" pitchFamily="18" charset="0"/>
              </a:rPr>
              <a:t>Consul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un jurist </a:t>
            </a:r>
            <a:r>
              <a:rPr lang="en-US" dirty="0" err="1" smtClean="0">
                <a:latin typeface="Century" pitchFamily="18" charset="0"/>
              </a:rPr>
              <a:t>privind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clauzele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unui</a:t>
            </a:r>
            <a:r>
              <a:rPr lang="en-US" dirty="0" smtClean="0">
                <a:latin typeface="Century" pitchFamily="18" charset="0"/>
              </a:rPr>
              <a:t> contract de </a:t>
            </a:r>
            <a:r>
              <a:rPr lang="en-US" dirty="0" err="1" smtClean="0">
                <a:latin typeface="Century" pitchFamily="18" charset="0"/>
              </a:rPr>
              <a:t>munc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î</a:t>
            </a:r>
            <a:r>
              <a:rPr lang="en-US" dirty="0" err="1" smtClean="0">
                <a:latin typeface="Century" pitchFamily="18" charset="0"/>
              </a:rPr>
              <a:t>nainte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de a-l </a:t>
            </a:r>
            <a:r>
              <a:rPr lang="en-US" dirty="0" err="1" smtClean="0">
                <a:latin typeface="Century" pitchFamily="18" charset="0"/>
              </a:rPr>
              <a:t>semna</a:t>
            </a:r>
            <a:endParaRPr lang="en-US" dirty="0" smtClean="0">
              <a:latin typeface="Century" pitchFamily="18" charset="0"/>
            </a:endParaRPr>
          </a:p>
          <a:p>
            <a:pPr lvl="0"/>
            <a:r>
              <a:rPr lang="en-US" dirty="0" err="1" smtClean="0">
                <a:latin typeface="Century" pitchFamily="18" charset="0"/>
              </a:rPr>
              <a:t>Verifici</a:t>
            </a:r>
            <a:r>
              <a:rPr lang="en-US" dirty="0" smtClean="0">
                <a:latin typeface="Century" pitchFamily="18" charset="0"/>
              </a:rPr>
              <a:t> firma care </a:t>
            </a:r>
            <a:r>
              <a:rPr lang="en-US" dirty="0" err="1" smtClean="0">
                <a:latin typeface="Century" pitchFamily="18" charset="0"/>
              </a:rPr>
              <a:t>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angajeaza</a:t>
            </a:r>
            <a:r>
              <a:rPr lang="en-US" dirty="0" smtClean="0">
                <a:latin typeface="Century" pitchFamily="18" charset="0"/>
              </a:rPr>
              <a:t>, la </a:t>
            </a:r>
            <a:r>
              <a:rPr lang="en-US" dirty="0" err="1" smtClean="0">
                <a:latin typeface="Century" pitchFamily="18" charset="0"/>
              </a:rPr>
              <a:t>Registrul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Comer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ului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(date de </a:t>
            </a:r>
            <a:r>
              <a:rPr lang="ro-RO" dirty="0" err="1" smtClean="0">
                <a:latin typeface="Century" pitchFamily="18" charset="0"/>
              </a:rPr>
              <a:t>î</a:t>
            </a:r>
            <a:r>
              <a:rPr lang="en-US" dirty="0" err="1" smtClean="0">
                <a:latin typeface="Century" pitchFamily="18" charset="0"/>
              </a:rPr>
              <a:t>nregistrare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obiect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activitate</a:t>
            </a:r>
            <a:r>
              <a:rPr lang="en-US" dirty="0" smtClean="0">
                <a:latin typeface="Century" pitchFamily="18" charset="0"/>
              </a:rPr>
              <a:t> etc.)</a:t>
            </a:r>
            <a:endParaRPr lang="ro-RO" dirty="0" smtClean="0">
              <a:latin typeface="Century" pitchFamily="18" charset="0"/>
            </a:endParaRPr>
          </a:p>
          <a:p>
            <a:pPr lvl="0"/>
            <a:r>
              <a:rPr lang="en-US" dirty="0" err="1" smtClean="0">
                <a:latin typeface="Century" pitchFamily="18" charset="0"/>
              </a:rPr>
              <a:t>Continui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studiile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abandonezi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coala</a:t>
            </a:r>
            <a:endParaRPr lang="en-US" dirty="0" smtClean="0">
              <a:latin typeface="Century" pitchFamily="18" charset="0"/>
            </a:endParaRPr>
          </a:p>
          <a:p>
            <a:pPr lvl="0"/>
            <a:r>
              <a:rPr lang="en-US" dirty="0" smtClean="0">
                <a:latin typeface="Century" pitchFamily="18" charset="0"/>
              </a:rPr>
              <a:t>Ob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smtClean="0">
                <a:latin typeface="Century" pitchFamily="18" charset="0"/>
              </a:rPr>
              <a:t>ii </a:t>
            </a:r>
            <a:r>
              <a:rPr lang="en-US" dirty="0" err="1" smtClean="0">
                <a:latin typeface="Century" pitchFamily="18" charset="0"/>
              </a:rPr>
              <a:t>diplom</a:t>
            </a:r>
            <a:r>
              <a:rPr lang="ro-RO" dirty="0" smtClean="0">
                <a:latin typeface="Century" pitchFamily="18" charset="0"/>
              </a:rPr>
              <a:t>ă </a:t>
            </a:r>
            <a:r>
              <a:rPr lang="en-US" dirty="0" smtClean="0">
                <a:latin typeface="Century" pitchFamily="18" charset="0"/>
              </a:rPr>
              <a:t>de </a:t>
            </a:r>
            <a:r>
              <a:rPr lang="en-US" dirty="0" err="1" smtClean="0">
                <a:latin typeface="Century" pitchFamily="18" charset="0"/>
              </a:rPr>
              <a:t>calificare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î</a:t>
            </a:r>
            <a:r>
              <a:rPr lang="en-US" dirty="0" err="1" smtClean="0">
                <a:latin typeface="Century" pitchFamily="18" charset="0"/>
              </a:rPr>
              <a:t>ntr</a:t>
            </a:r>
            <a:r>
              <a:rPr lang="en-US" dirty="0" smtClean="0">
                <a:latin typeface="Century" pitchFamily="18" charset="0"/>
              </a:rPr>
              <a:t>-un </a:t>
            </a:r>
            <a:r>
              <a:rPr lang="en-US" dirty="0" err="1" smtClean="0">
                <a:latin typeface="Century" pitchFamily="18" charset="0"/>
              </a:rPr>
              <a:t>domeniu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</a:t>
            </a:r>
            <a:r>
              <a:rPr lang="en-US" dirty="0" smtClean="0">
                <a:latin typeface="Century" pitchFamily="18" charset="0"/>
              </a:rPr>
              <a:t>care </a:t>
            </a:r>
            <a:r>
              <a:rPr lang="ro-RO" dirty="0" smtClean="0">
                <a:latin typeface="Century" pitchFamily="18" charset="0"/>
              </a:rPr>
              <a:t>îț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dore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ti</a:t>
            </a:r>
            <a:r>
              <a:rPr lang="en-US" dirty="0" smtClean="0">
                <a:latin typeface="Century" pitchFamily="18" charset="0"/>
              </a:rPr>
              <a:t> 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lucrezi</a:t>
            </a:r>
            <a:endParaRPr lang="ro-RO" dirty="0" smtClean="0">
              <a:latin typeface="Century" pitchFamily="18" charset="0"/>
            </a:endParaRPr>
          </a:p>
          <a:p>
            <a:pPr lvl="0"/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semnezi</a:t>
            </a:r>
            <a:r>
              <a:rPr lang="en-US" dirty="0" smtClean="0">
                <a:latin typeface="Century" pitchFamily="18" charset="0"/>
              </a:rPr>
              <a:t> un contract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</a:t>
            </a:r>
            <a:r>
              <a:rPr lang="en-US" dirty="0" smtClean="0">
                <a:latin typeface="Century" pitchFamily="18" charset="0"/>
              </a:rPr>
              <a:t>care </a:t>
            </a:r>
            <a:r>
              <a:rPr lang="en-US" dirty="0" err="1" smtClean="0">
                <a:latin typeface="Century" pitchFamily="18" charset="0"/>
              </a:rPr>
              <a:t>sunt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trecute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“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alte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tipuri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en-US" dirty="0" err="1" smtClean="0">
                <a:latin typeface="Century" pitchFamily="18" charset="0"/>
              </a:rPr>
              <a:t>activit</a:t>
            </a:r>
            <a:r>
              <a:rPr lang="ro-RO" dirty="0" smtClean="0">
                <a:latin typeface="Century" pitchFamily="18" charset="0"/>
              </a:rPr>
              <a:t>ăț</a:t>
            </a:r>
            <a:r>
              <a:rPr lang="en-US" dirty="0" err="1" smtClean="0">
                <a:latin typeface="Century" pitchFamily="18" charset="0"/>
              </a:rPr>
              <a:t>i”sau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“</a:t>
            </a:r>
            <a:r>
              <a:rPr lang="en-US" dirty="0" err="1" smtClean="0">
                <a:latin typeface="Century" pitchFamily="18" charset="0"/>
              </a:rPr>
              <a:t>toate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activit</a:t>
            </a:r>
            <a:r>
              <a:rPr lang="ro-RO" dirty="0" smtClean="0">
                <a:latin typeface="Century" pitchFamily="18" charset="0"/>
              </a:rPr>
              <a:t>ăț</a:t>
            </a:r>
            <a:r>
              <a:rPr lang="en-US" dirty="0" err="1" smtClean="0">
                <a:latin typeface="Century" pitchFamily="18" charset="0"/>
              </a:rPr>
              <a:t>ile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la </a:t>
            </a:r>
            <a:r>
              <a:rPr lang="en-US" dirty="0" err="1" smtClean="0">
                <a:latin typeface="Century" pitchFamily="18" charset="0"/>
              </a:rPr>
              <a:t>cererea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angajatorului</a:t>
            </a:r>
            <a:r>
              <a:rPr lang="en-US" dirty="0" smtClean="0">
                <a:latin typeface="Century" pitchFamily="18" charset="0"/>
              </a:rPr>
              <a:t>” etc.</a:t>
            </a:r>
          </a:p>
          <a:p>
            <a:pPr lvl="0"/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semnezi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documente</a:t>
            </a:r>
            <a:r>
              <a:rPr lang="en-US" dirty="0" smtClean="0">
                <a:latin typeface="Century" pitchFamily="18" charset="0"/>
              </a:rPr>
              <a:t>/</a:t>
            </a:r>
            <a:r>
              <a:rPr lang="en-US" dirty="0" err="1" smtClean="0">
                <a:latin typeface="Century" pitchFamily="18" charset="0"/>
              </a:rPr>
              <a:t>contracte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err="1" smtClean="0">
                <a:latin typeface="Century" pitchFamily="18" charset="0"/>
              </a:rPr>
              <a:t>dac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nu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</a:t>
            </a:r>
            <a:r>
              <a:rPr lang="ro-RO" dirty="0" smtClean="0">
                <a:latin typeface="Century" pitchFamily="18" charset="0"/>
              </a:rPr>
              <a:t>țe</a:t>
            </a:r>
            <a:r>
              <a:rPr lang="en-US" dirty="0" err="1" smtClean="0">
                <a:latin typeface="Century" pitchFamily="18" charset="0"/>
              </a:rPr>
              <a:t>legi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limba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</a:t>
            </a:r>
            <a:r>
              <a:rPr lang="en-US" dirty="0" smtClean="0">
                <a:latin typeface="Century" pitchFamily="18" charset="0"/>
              </a:rPr>
              <a:t>care au </a:t>
            </a:r>
            <a:r>
              <a:rPr lang="en-US" dirty="0" err="1" smtClean="0">
                <a:latin typeface="Century" pitchFamily="18" charset="0"/>
              </a:rPr>
              <a:t>fost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redactate</a:t>
            </a:r>
            <a:endParaRPr lang="ro-RO" dirty="0" smtClean="0">
              <a:latin typeface="Century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sz="4800" dirty="0" smtClean="0">
                <a:solidFill>
                  <a:srgbClr val="FF0000"/>
                </a:solidFill>
                <a:latin typeface="Chiller" pitchFamily="82" charset="0"/>
              </a:rPr>
              <a:t>DACA VREI SA LUCREZI PESTE HOTARE</a:t>
            </a:r>
            <a:endParaRPr lang="ro-RO" sz="48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10600" cy="485420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>
                <a:latin typeface="Century" pitchFamily="18" charset="0"/>
              </a:rPr>
              <a:t>Verific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dac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pa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aportul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buletinul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sunt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valabile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toat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perioada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contractului</a:t>
            </a:r>
            <a:endParaRPr lang="ro-RO" dirty="0" smtClean="0">
              <a:latin typeface="Century" pitchFamily="18" charset="0"/>
            </a:endParaRPr>
          </a:p>
          <a:p>
            <a:pPr lvl="0"/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accepta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ro-RO" dirty="0" smtClean="0">
                <a:latin typeface="Century" pitchFamily="18" charset="0"/>
              </a:rPr>
              <a:t>ț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pl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err="1" smtClean="0">
                <a:latin typeface="Century" pitchFamily="18" charset="0"/>
              </a:rPr>
              <a:t>teasca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nimeni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cheltuielile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pentru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emiterea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pa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aportului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sau</a:t>
            </a:r>
            <a:r>
              <a:rPr lang="en-US" dirty="0" smtClean="0">
                <a:latin typeface="Century" pitchFamily="18" charset="0"/>
              </a:rPr>
              <a:t> de transport ca </a:t>
            </a:r>
            <a:r>
              <a:rPr lang="en-US" dirty="0" smtClean="0">
                <a:latin typeface="Century" pitchFamily="18" charset="0"/>
              </a:rPr>
              <a:t>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ro-RO" dirty="0" err="1" smtClean="0">
                <a:latin typeface="Century" pitchFamily="18" charset="0"/>
              </a:rPr>
              <a:t>î</a:t>
            </a:r>
            <a:r>
              <a:rPr lang="en-US" dirty="0" err="1" smtClean="0">
                <a:latin typeface="Century" pitchFamily="18" charset="0"/>
              </a:rPr>
              <a:t>ndatorezi</a:t>
            </a:r>
            <a:endParaRPr lang="ro-RO" dirty="0" smtClean="0">
              <a:latin typeface="Century" pitchFamily="18" charset="0"/>
            </a:endParaRPr>
          </a:p>
          <a:p>
            <a:pPr lvl="0"/>
            <a:r>
              <a:rPr lang="en-US" dirty="0" err="1" smtClean="0">
                <a:latin typeface="Century" pitchFamily="18" charset="0"/>
              </a:rPr>
              <a:t>Comunic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unei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persoane</a:t>
            </a:r>
            <a:r>
              <a:rPr lang="en-US" dirty="0" smtClean="0">
                <a:latin typeface="Century" pitchFamily="18" charset="0"/>
              </a:rPr>
              <a:t> de </a:t>
            </a:r>
            <a:r>
              <a:rPr lang="ro-RO" dirty="0" err="1" smtClean="0">
                <a:latin typeface="Century" pitchFamily="18" charset="0"/>
              </a:rPr>
              <a:t>î</a:t>
            </a:r>
            <a:r>
              <a:rPr lang="en-US" dirty="0" err="1" smtClean="0">
                <a:latin typeface="Century" pitchFamily="18" charset="0"/>
              </a:rPr>
              <a:t>ncredere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locul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unde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vei</a:t>
            </a:r>
            <a:r>
              <a:rPr lang="en-US" dirty="0" smtClean="0">
                <a:latin typeface="Century" pitchFamily="18" charset="0"/>
              </a:rPr>
              <a:t> merge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mijlocul</a:t>
            </a:r>
            <a:r>
              <a:rPr lang="en-US" dirty="0" smtClean="0">
                <a:latin typeface="Century" pitchFamily="18" charset="0"/>
              </a:rPr>
              <a:t> de transport </a:t>
            </a:r>
            <a:r>
              <a:rPr lang="ro-RO" dirty="0" err="1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 </a:t>
            </a:r>
            <a:r>
              <a:rPr lang="en-US" dirty="0" err="1" smtClean="0">
                <a:latin typeface="Century" pitchFamily="18" charset="0"/>
              </a:rPr>
              <a:t>las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-</a:t>
            </a:r>
            <a:r>
              <a:rPr lang="en-US" dirty="0" err="1" smtClean="0">
                <a:latin typeface="Century" pitchFamily="18" charset="0"/>
              </a:rPr>
              <a:t>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copii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dup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toate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actele</a:t>
            </a:r>
            <a:r>
              <a:rPr lang="en-US" dirty="0" smtClean="0">
                <a:latin typeface="Century" pitchFamily="18" charset="0"/>
              </a:rPr>
              <a:t> tale</a:t>
            </a:r>
            <a:endParaRPr lang="ro-RO" dirty="0" smtClean="0">
              <a:latin typeface="Century" pitchFamily="18" charset="0"/>
            </a:endParaRPr>
          </a:p>
          <a:p>
            <a:pPr lvl="0"/>
            <a:r>
              <a:rPr lang="en-US" dirty="0" smtClean="0">
                <a:latin typeface="Century" pitchFamily="18" charset="0"/>
              </a:rPr>
              <a:t>Nu </a:t>
            </a:r>
            <a:r>
              <a:rPr lang="en-US" dirty="0" err="1" smtClean="0">
                <a:latin typeface="Century" pitchFamily="18" charset="0"/>
              </a:rPr>
              <a:t>da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nimanui</a:t>
            </a:r>
            <a:r>
              <a:rPr lang="en-US" dirty="0" smtClean="0">
                <a:latin typeface="Century" pitchFamily="18" charset="0"/>
              </a:rPr>
              <a:t>, sub </a:t>
            </a:r>
            <a:r>
              <a:rPr lang="en-US" dirty="0" err="1" smtClean="0">
                <a:latin typeface="Century" pitchFamily="18" charset="0"/>
              </a:rPr>
              <a:t>niciun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motiv</a:t>
            </a:r>
            <a:r>
              <a:rPr lang="en-US" dirty="0" smtClean="0">
                <a:latin typeface="Century" pitchFamily="18" charset="0"/>
              </a:rPr>
              <a:t>, </a:t>
            </a:r>
            <a:r>
              <a:rPr lang="en-US" dirty="0" smtClean="0">
                <a:latin typeface="Century" pitchFamily="18" charset="0"/>
              </a:rPr>
              <a:t>pa</a:t>
            </a:r>
            <a:r>
              <a:rPr lang="ro-RO" dirty="0" smtClean="0">
                <a:latin typeface="Century" pitchFamily="18" charset="0"/>
              </a:rPr>
              <a:t>ș</a:t>
            </a:r>
            <a:r>
              <a:rPr lang="en-US" dirty="0" err="1" smtClean="0">
                <a:latin typeface="Century" pitchFamily="18" charset="0"/>
              </a:rPr>
              <a:t>aportul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sau</a:t>
            </a:r>
            <a:r>
              <a:rPr lang="en-US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buletinul</a:t>
            </a:r>
            <a:r>
              <a:rPr lang="ro-RO" dirty="0" smtClean="0">
                <a:latin typeface="Century" pitchFamily="18" charset="0"/>
              </a:rPr>
              <a:t> </a:t>
            </a:r>
            <a:r>
              <a:rPr lang="en-US" dirty="0" smtClean="0">
                <a:latin typeface="Century" pitchFamily="18" charset="0"/>
              </a:rPr>
              <a:t>(</a:t>
            </a:r>
            <a:r>
              <a:rPr lang="ro-RO" dirty="0" smtClean="0">
                <a:latin typeface="Century" pitchFamily="18" charset="0"/>
              </a:rPr>
              <a:t>î</a:t>
            </a:r>
            <a:r>
              <a:rPr lang="en-US" dirty="0" smtClean="0">
                <a:latin typeface="Century" pitchFamily="18" charset="0"/>
              </a:rPr>
              <a:t>n afar</a:t>
            </a:r>
            <a:r>
              <a:rPr lang="ro-RO" dirty="0" smtClean="0">
                <a:latin typeface="Century" pitchFamily="18" charset="0"/>
              </a:rPr>
              <a:t>ă</a:t>
            </a:r>
            <a:r>
              <a:rPr lang="en-US" dirty="0" smtClean="0">
                <a:latin typeface="Century" pitchFamily="18" charset="0"/>
              </a:rPr>
              <a:t> de</a:t>
            </a:r>
            <a:r>
              <a:rPr lang="ro-RO" dirty="0" smtClean="0">
                <a:latin typeface="Century" pitchFamily="18" charset="0"/>
              </a:rPr>
              <a:t> </a:t>
            </a:r>
            <a:r>
              <a:rPr lang="en-US" dirty="0" err="1" smtClean="0">
                <a:latin typeface="Century" pitchFamily="18" charset="0"/>
              </a:rPr>
              <a:t>autorit</a:t>
            </a:r>
            <a:r>
              <a:rPr lang="ro-RO" dirty="0" smtClean="0">
                <a:latin typeface="Century" pitchFamily="18" charset="0"/>
              </a:rPr>
              <a:t>ăți</a:t>
            </a:r>
            <a:r>
              <a:rPr lang="en-US" dirty="0" smtClean="0">
                <a:latin typeface="Century" pitchFamily="18" charset="0"/>
              </a:rPr>
              <a:t>le </a:t>
            </a:r>
            <a:r>
              <a:rPr lang="en-US" dirty="0" err="1" smtClean="0">
                <a:latin typeface="Century" pitchFamily="18" charset="0"/>
              </a:rPr>
              <a:t>statului</a:t>
            </a:r>
            <a:r>
              <a:rPr lang="en-US" dirty="0" smtClean="0">
                <a:latin typeface="Century" pitchFamily="18" charset="0"/>
              </a:rPr>
              <a:t>)</a:t>
            </a:r>
            <a:endParaRPr lang="ro-RO" dirty="0" smtClean="0">
              <a:latin typeface="Century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4876800"/>
          </a:xfrm>
        </p:spPr>
        <p:txBody>
          <a:bodyPr/>
          <a:lstStyle/>
          <a:p>
            <a:pPr marL="633222" indent="-514350">
              <a:buFont typeface="+mj-lt"/>
              <a:buAutoNum type="arabicPeriod"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None/>
            </a:pPr>
            <a:r>
              <a:rPr lang="ro-RO" sz="3600" dirty="0" smtClean="0">
                <a:latin typeface="Century" pitchFamily="18" charset="0"/>
              </a:rPr>
              <a:t> 1. Câte victime ale traficului de persoane au fost estimate în anul 2014 în România?</a:t>
            </a:r>
          </a:p>
          <a:p>
            <a:pPr marL="633222" indent="-514350"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În jur de 50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Peste 1000 de persoane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Între 200-300 persoane</a:t>
            </a:r>
          </a:p>
          <a:p>
            <a:pPr marL="633222" indent="-514350"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6000" dirty="0" smtClean="0">
                <a:solidFill>
                  <a:srgbClr val="FF0000"/>
                </a:solidFill>
                <a:latin typeface="Chiller" pitchFamily="82" charset="0"/>
              </a:rPr>
              <a:t>CHESTIONAR</a:t>
            </a:r>
            <a:endParaRPr lang="ro-RO" sz="60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ro-RO" sz="3600" dirty="0" smtClean="0"/>
          </a:p>
          <a:p>
            <a:pPr marL="861822" indent="-742950">
              <a:buNone/>
            </a:pPr>
            <a:r>
              <a:rPr lang="ro-RO" sz="3600" dirty="0" smtClean="0">
                <a:latin typeface="Century" pitchFamily="18" charset="0"/>
              </a:rPr>
              <a:t>  2.  Câte din victimele traficului de persoane din anul 2014 sunt persoane minore?</a:t>
            </a:r>
          </a:p>
          <a:p>
            <a:pPr marL="861822" indent="-742950">
              <a:buNone/>
            </a:pPr>
            <a:endParaRPr lang="ro-RO" sz="3600" dirty="0" smtClean="0">
              <a:latin typeface="Century" pitchFamily="18" charset="0"/>
            </a:endParaRP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35%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5%</a:t>
            </a:r>
          </a:p>
          <a:p>
            <a:pPr marL="633222" indent="-514350">
              <a:buAutoNum type="alphaLcParenR"/>
            </a:pPr>
            <a:r>
              <a:rPr lang="ro-RO" sz="3600" dirty="0" smtClean="0">
                <a:latin typeface="Century" pitchFamily="18" charset="0"/>
              </a:rPr>
              <a:t>80% </a:t>
            </a:r>
            <a:endParaRPr lang="ro-RO" sz="36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</TotalTime>
  <Words>791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TRAFICUL DE PERSOANE</vt:lpstr>
      <vt:lpstr>CE ESTE TRAFICUL DE PERSOANE?</vt:lpstr>
      <vt:lpstr>CE INCLUDE?</vt:lpstr>
      <vt:lpstr>CARACTERISTRICI ALE PERSOANELOR TRAFICATE</vt:lpstr>
      <vt:lpstr>PRIN CE RECRUTEAZA TRAFICANTII?</vt:lpstr>
      <vt:lpstr>POTI EVITA SA DEVII O VICTIMA DACA:</vt:lpstr>
      <vt:lpstr>DACA VREI SA LUCREZI PESTE HOTARE</vt:lpstr>
      <vt:lpstr>CHESTIONAR</vt:lpstr>
      <vt:lpstr>CHESTIONAR</vt:lpstr>
      <vt:lpstr>CHESTIONAR</vt:lpstr>
      <vt:lpstr>CHESTIONAR</vt:lpstr>
      <vt:lpstr>CHESTIONAR</vt:lpstr>
      <vt:lpstr>CHESTIONAR</vt:lpstr>
      <vt:lpstr>CHESTIONAR</vt:lpstr>
      <vt:lpstr>RASPUNSURI</vt:lpstr>
      <vt:lpstr>SFARSIT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TRAFICUL DE PERSOANE</dc:title>
  <dc:creator>Og</dc:creator>
  <cp:lastModifiedBy>Og</cp:lastModifiedBy>
  <cp:revision>9</cp:revision>
  <dcterms:created xsi:type="dcterms:W3CDTF">2006-08-16T00:00:00Z</dcterms:created>
  <dcterms:modified xsi:type="dcterms:W3CDTF">2017-05-29T19:14:55Z</dcterms:modified>
</cp:coreProperties>
</file>