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E5DD12C-98D5-41FF-8A4E-B58C80ED5C70}" type="datetimeFigureOut">
              <a:rPr lang="en-US" smtClean="0"/>
              <a:t>5/29/2017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600429A-7AC6-4FA6-8F4F-693F41940F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00429A-7AC6-4FA6-8F4F-693F41940F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00429A-7AC6-4FA6-8F4F-693F41940F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00429A-7AC6-4FA6-8F4F-693F41940F8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00429A-7AC6-4FA6-8F4F-693F41940F8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00429A-7AC6-4FA6-8F4F-693F41940F8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600429A-7AC6-4FA6-8F4F-693F41940F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600429A-7AC6-4FA6-8F4F-693F41940F8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E5DD12C-98D5-41FF-8A4E-B58C80ED5C70}" type="datetimeFigureOut">
              <a:rPr lang="en-US" smtClean="0"/>
              <a:t>5/29/2017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600429A-7AC6-4FA6-8F4F-693F41940F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E5DD12C-98D5-41FF-8A4E-B58C80ED5C70}" type="datetimeFigureOut">
              <a:rPr lang="en-US" smtClean="0"/>
              <a:t>5/29/2017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00429A-7AC6-4FA6-8F4F-693F41940F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E5DD12C-98D5-41FF-8A4E-B58C80ED5C70}" type="datetimeFigureOut">
              <a:rPr lang="en-US" smtClean="0"/>
              <a:t>5/29/2017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00429A-7AC6-4FA6-8F4F-693F41940F8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5DD12C-98D5-41FF-8A4E-B58C80ED5C70}" type="datetimeFigureOut">
              <a:rPr lang="en-US" smtClean="0"/>
              <a:t>5/29/2017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00429A-7AC6-4FA6-8F4F-693F41940F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6050" y="714356"/>
            <a:ext cx="6143668" cy="1470025"/>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err="1" smtClean="0"/>
              <a:t>Activitati</a:t>
            </a:r>
            <a:r>
              <a:rPr lang="en-US" dirty="0" smtClean="0"/>
              <a:t> de </a:t>
            </a:r>
            <a:r>
              <a:rPr lang="en-US" dirty="0" err="1" smtClean="0"/>
              <a:t>preventie</a:t>
            </a:r>
            <a:r>
              <a:rPr lang="en-US" dirty="0" smtClean="0"/>
              <a:t> </a:t>
            </a:r>
            <a:r>
              <a:rPr lang="en-US" dirty="0" err="1" smtClean="0"/>
              <a:t>pentru</a:t>
            </a:r>
            <a:r>
              <a:rPr lang="en-US" dirty="0" smtClean="0"/>
              <a:t> </a:t>
            </a:r>
            <a:r>
              <a:rPr lang="en-US" dirty="0" err="1" smtClean="0"/>
              <a:t>dependenta</a:t>
            </a:r>
            <a:r>
              <a:rPr lang="en-US" dirty="0" smtClean="0"/>
              <a:t> de </a:t>
            </a:r>
            <a:r>
              <a:rPr lang="en-US" dirty="0" err="1" smtClean="0"/>
              <a:t>tutun</a:t>
            </a:r>
            <a:endParaRPr lang="en-US" dirty="0"/>
          </a:p>
        </p:txBody>
      </p:sp>
      <p:sp>
        <p:nvSpPr>
          <p:cNvPr id="3" name="Subtitle 2"/>
          <p:cNvSpPr>
            <a:spLocks noGrp="1"/>
          </p:cNvSpPr>
          <p:nvPr>
            <p:ph type="subTitle" idx="1"/>
          </p:nvPr>
        </p:nvSpPr>
        <p:spPr/>
        <p:txBody>
          <a:bodyPr/>
          <a:lstStyle/>
          <a:p>
            <a:r>
              <a:rPr lang="en-US" dirty="0" err="1" smtClean="0"/>
              <a:t>Proiect</a:t>
            </a:r>
            <a:r>
              <a:rPr lang="en-US" dirty="0" smtClean="0"/>
              <a:t> </a:t>
            </a:r>
            <a:r>
              <a:rPr lang="en-US" dirty="0" err="1" smtClean="0"/>
              <a:t>realizat</a:t>
            </a:r>
            <a:r>
              <a:rPr lang="en-US" dirty="0" smtClean="0"/>
              <a:t> de </a:t>
            </a:r>
            <a:r>
              <a:rPr lang="en-US" dirty="0" err="1" smtClean="0"/>
              <a:t>Birsan</a:t>
            </a:r>
            <a:r>
              <a:rPr lang="en-US" dirty="0" smtClean="0"/>
              <a:t> </a:t>
            </a:r>
            <a:r>
              <a:rPr lang="en-US" dirty="0" err="1" smtClean="0"/>
              <a:t>Stefania</a:t>
            </a:r>
            <a:endParaRPr lang="en-US" dirty="0" smtClean="0"/>
          </a:p>
          <a:p>
            <a:r>
              <a:rPr lang="en-US" dirty="0" err="1" smtClean="0"/>
              <a:t>Clasa</a:t>
            </a:r>
            <a:r>
              <a:rPr lang="en-US" dirty="0" smtClean="0"/>
              <a:t> a X-a D</a:t>
            </a:r>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429288"/>
          </a:xfrm>
        </p:spPr>
        <p:txBody>
          <a:bodyPr>
            <a:normAutofit/>
          </a:bodyPr>
          <a:lstStyle/>
          <a:p>
            <a:pPr algn="just">
              <a:buNone/>
            </a:pPr>
            <a:r>
              <a:rPr lang="en-US" sz="2200" dirty="0" smtClean="0"/>
              <a:t>		</a:t>
            </a:r>
            <a:r>
              <a:rPr lang="en-US" sz="2000" b="1" dirty="0" err="1" smtClean="0">
                <a:latin typeface="+mj-lt"/>
              </a:rPr>
              <a:t>Importanţa</a:t>
            </a:r>
            <a:r>
              <a:rPr lang="en-US" sz="2000" b="1" dirty="0" smtClean="0">
                <a:latin typeface="+mj-lt"/>
              </a:rPr>
              <a:t> </a:t>
            </a:r>
            <a:r>
              <a:rPr lang="en-US" sz="2000" b="1" dirty="0" err="1" smtClean="0">
                <a:latin typeface="+mj-lt"/>
              </a:rPr>
              <a:t>problemei</a:t>
            </a:r>
            <a:endParaRPr lang="en-US" sz="2000" b="1" dirty="0" smtClean="0">
              <a:latin typeface="+mj-lt"/>
            </a:endParaRPr>
          </a:p>
          <a:p>
            <a:pPr algn="just">
              <a:buNone/>
            </a:pPr>
            <a:r>
              <a:rPr lang="en-US" sz="2000" dirty="0" smtClean="0">
                <a:latin typeface="+mj-lt"/>
              </a:rPr>
              <a:t>		</a:t>
            </a:r>
            <a:r>
              <a:rPr lang="vi-VN" sz="2000" dirty="0" smtClean="0">
                <a:latin typeface="+mj-lt"/>
              </a:rPr>
              <a:t>Anual, în toată lumea, mor din cauza consumului de tutun aproximativ 6 milioane de oameni, dintre care peste 600.000 sunt nefumători expuși fumului de țigară. </a:t>
            </a:r>
            <a:endParaRPr lang="en-US" sz="2000" dirty="0" smtClean="0">
              <a:latin typeface="+mj-lt"/>
            </a:endParaRPr>
          </a:p>
          <a:p>
            <a:pPr algn="just">
              <a:buNone/>
            </a:pPr>
            <a:r>
              <a:rPr lang="en-US" sz="2000" dirty="0" smtClean="0">
                <a:latin typeface="+mj-lt"/>
              </a:rPr>
              <a:t>		</a:t>
            </a:r>
            <a:r>
              <a:rPr lang="vi-VN" sz="2000" dirty="0" smtClean="0">
                <a:latin typeface="+mj-lt"/>
              </a:rPr>
              <a:t>Consumul de tutun este o boală pentru că este o cauză majoră de îmbolnăvire şi deces prematur, afectând practic toate organele corpului. Și din punctul de vedere al definiţiei semiologice a bolii, consumul de tutun (tabagism) îndeplineşte criteriile pentru a fi considerat o boală deoarece:</a:t>
            </a:r>
            <a:endParaRPr lang="en-US" sz="2000" dirty="0" smtClean="0">
              <a:latin typeface="+mj-lt"/>
            </a:endParaRPr>
          </a:p>
          <a:p>
            <a:pPr algn="just">
              <a:buNone/>
            </a:pPr>
            <a:r>
              <a:rPr lang="en-US" sz="2000" dirty="0">
                <a:latin typeface="+mj-lt"/>
              </a:rPr>
              <a:t>	</a:t>
            </a:r>
            <a:r>
              <a:rPr lang="vi-VN" sz="2000" dirty="0" smtClean="0">
                <a:latin typeface="+mj-lt"/>
              </a:rPr>
              <a:t> </a:t>
            </a:r>
            <a:r>
              <a:rPr lang="en-US" sz="2000" dirty="0" smtClean="0">
                <a:latin typeface="+mj-lt"/>
              </a:rPr>
              <a:t>-</a:t>
            </a:r>
            <a:r>
              <a:rPr lang="vi-VN" sz="2000" dirty="0" smtClean="0">
                <a:latin typeface="+mj-lt"/>
              </a:rPr>
              <a:t>Are agent etiologic: nicotina; </a:t>
            </a:r>
            <a:endParaRPr lang="en-US" sz="2000" dirty="0" smtClean="0">
              <a:latin typeface="+mj-lt"/>
            </a:endParaRPr>
          </a:p>
          <a:p>
            <a:pPr algn="just">
              <a:buNone/>
            </a:pPr>
            <a:r>
              <a:rPr lang="en-US" sz="2000" dirty="0">
                <a:latin typeface="+mj-lt"/>
              </a:rPr>
              <a:t>	</a:t>
            </a:r>
            <a:r>
              <a:rPr lang="en-US" sz="2000" dirty="0" smtClean="0">
                <a:latin typeface="+mj-lt"/>
              </a:rPr>
              <a:t> -</a:t>
            </a:r>
            <a:r>
              <a:rPr lang="vi-VN" sz="2000" dirty="0" smtClean="0">
                <a:latin typeface="+mj-lt"/>
              </a:rPr>
              <a:t>Are mecanism patogenic: mecanismul de inducere a dependenţei; </a:t>
            </a:r>
            <a:endParaRPr lang="en-US" sz="2000" dirty="0" smtClean="0">
              <a:latin typeface="+mj-lt"/>
            </a:endParaRPr>
          </a:p>
          <a:p>
            <a:pPr algn="just">
              <a:buNone/>
            </a:pPr>
            <a:r>
              <a:rPr lang="en-US" sz="2000" dirty="0">
                <a:latin typeface="+mj-lt"/>
              </a:rPr>
              <a:t>	</a:t>
            </a:r>
            <a:r>
              <a:rPr lang="en-US" sz="2000" dirty="0" smtClean="0">
                <a:latin typeface="+mj-lt"/>
              </a:rPr>
              <a:t> -</a:t>
            </a:r>
            <a:r>
              <a:rPr lang="vi-VN" sz="2000" dirty="0" smtClean="0">
                <a:latin typeface="+mj-lt"/>
              </a:rPr>
              <a:t>Are consecinţe: fizice şi psihice; </a:t>
            </a:r>
            <a:endParaRPr lang="en-US" sz="2000" dirty="0" smtClean="0">
              <a:latin typeface="+mj-lt"/>
            </a:endParaRPr>
          </a:p>
          <a:p>
            <a:pPr algn="just">
              <a:buNone/>
            </a:pPr>
            <a:r>
              <a:rPr lang="en-US" sz="2000" dirty="0">
                <a:latin typeface="+mj-lt"/>
              </a:rPr>
              <a:t>	</a:t>
            </a:r>
            <a:r>
              <a:rPr lang="en-US" sz="2000" dirty="0" smtClean="0">
                <a:latin typeface="+mj-lt"/>
              </a:rPr>
              <a:t>-</a:t>
            </a:r>
            <a:r>
              <a:rPr lang="vi-VN" sz="2000" dirty="0" smtClean="0">
                <a:latin typeface="+mj-lt"/>
              </a:rPr>
              <a:t> Are tratament: medicamentos şi psihologic. </a:t>
            </a:r>
            <a:endParaRPr lang="en-US" sz="2000" dirty="0">
              <a:latin typeface="+mj-lt"/>
            </a:endParaRPr>
          </a:p>
        </p:txBody>
      </p:sp>
      <p:sp>
        <p:nvSpPr>
          <p:cNvPr id="2" name="Title 1"/>
          <p:cNvSpPr>
            <a:spLocks noGrp="1"/>
          </p:cNvSpPr>
          <p:nvPr>
            <p:ph type="title"/>
          </p:nvPr>
        </p:nvSpPr>
        <p:spPr>
          <a:xfrm>
            <a:off x="457200" y="142852"/>
            <a:ext cx="8229600" cy="1071570"/>
          </a:xfrm>
        </p:spPr>
        <p:txBody>
          <a:bodyPr>
            <a:normAutofit/>
          </a:bodyPr>
          <a:lstStyle/>
          <a:p>
            <a:r>
              <a:rPr lang="en-US" sz="4000" dirty="0" err="1" smtClean="0"/>
              <a:t>Consumul</a:t>
            </a:r>
            <a:r>
              <a:rPr lang="en-US" sz="4000" dirty="0" smtClean="0"/>
              <a:t> de </a:t>
            </a:r>
            <a:r>
              <a:rPr lang="en-US" sz="4000" dirty="0" err="1" smtClean="0"/>
              <a:t>tutun</a:t>
            </a:r>
            <a:endParaRPr lang="en-US" sz="4000" dirty="0"/>
          </a:p>
        </p:txBody>
      </p:sp>
      <p:pic>
        <p:nvPicPr>
          <p:cNvPr id="7170" name="Picture 2" descr="Image result for poze tutun"/>
          <p:cNvPicPr>
            <a:picLocks noChangeAspect="1" noChangeArrowheads="1"/>
          </p:cNvPicPr>
          <p:nvPr/>
        </p:nvPicPr>
        <p:blipFill>
          <a:blip r:embed="rId2"/>
          <a:srcRect/>
          <a:stretch>
            <a:fillRect/>
          </a:stretch>
        </p:blipFill>
        <p:spPr bwMode="auto">
          <a:xfrm>
            <a:off x="6643703" y="4929174"/>
            <a:ext cx="1214446" cy="1643098"/>
          </a:xfrm>
          <a:prstGeom prst="rect">
            <a:avLst/>
          </a:prstGeom>
          <a:noFill/>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5186386"/>
          </a:xfrm>
        </p:spPr>
        <p:txBody>
          <a:bodyPr>
            <a:normAutofit fontScale="92500" lnSpcReduction="10000"/>
          </a:bodyPr>
          <a:lstStyle/>
          <a:p>
            <a:pPr>
              <a:buNone/>
            </a:pPr>
            <a:endParaRPr lang="en-US" sz="2000" b="1" dirty="0" smtClean="0">
              <a:latin typeface="+mj-lt"/>
            </a:endParaRPr>
          </a:p>
          <a:p>
            <a:pPr marL="514350" indent="-514350" algn="just">
              <a:buNone/>
            </a:pPr>
            <a:r>
              <a:rPr lang="en-US" sz="2000" b="1" i="1" dirty="0" smtClean="0">
                <a:latin typeface="+mj-lt"/>
              </a:rPr>
              <a:t>	1.Gandeste-te de </a:t>
            </a:r>
            <a:r>
              <a:rPr lang="en-US" sz="2000" b="1" i="1" dirty="0" err="1" smtClean="0">
                <a:latin typeface="+mj-lt"/>
              </a:rPr>
              <a:t>ce</a:t>
            </a:r>
            <a:r>
              <a:rPr lang="en-US" sz="2000" b="1" i="1" dirty="0" smtClean="0">
                <a:latin typeface="+mj-lt"/>
              </a:rPr>
              <a:t> </a:t>
            </a:r>
            <a:r>
              <a:rPr lang="en-US" sz="2000" b="1" i="1" dirty="0" err="1" smtClean="0">
                <a:latin typeface="+mj-lt"/>
              </a:rPr>
              <a:t>vrei</a:t>
            </a:r>
            <a:r>
              <a:rPr lang="en-US" sz="2000" b="1" i="1" dirty="0" smtClean="0">
                <a:latin typeface="+mj-lt"/>
              </a:rPr>
              <a:t> </a:t>
            </a:r>
            <a:r>
              <a:rPr lang="en-US" sz="2000" b="1" i="1" dirty="0" err="1" smtClean="0">
                <a:latin typeface="+mj-lt"/>
              </a:rPr>
              <a:t>sa</a:t>
            </a:r>
            <a:r>
              <a:rPr lang="en-US" sz="2000" b="1" i="1" dirty="0" smtClean="0">
                <a:latin typeface="+mj-lt"/>
              </a:rPr>
              <a:t> </a:t>
            </a:r>
            <a:r>
              <a:rPr lang="en-US" sz="2000" b="1" i="1" dirty="0" err="1" smtClean="0">
                <a:latin typeface="+mj-lt"/>
              </a:rPr>
              <a:t>te</a:t>
            </a:r>
            <a:r>
              <a:rPr lang="en-US" sz="2000" b="1" i="1" dirty="0" smtClean="0">
                <a:latin typeface="+mj-lt"/>
              </a:rPr>
              <a:t> </a:t>
            </a:r>
            <a:r>
              <a:rPr lang="en-US" sz="2000" b="1" i="1" dirty="0" err="1" smtClean="0">
                <a:latin typeface="+mj-lt"/>
              </a:rPr>
              <a:t>lasi</a:t>
            </a:r>
            <a:r>
              <a:rPr lang="en-US" sz="2000" b="1" i="1" dirty="0" smtClean="0">
                <a:latin typeface="+mj-lt"/>
              </a:rPr>
              <a:t> de </a:t>
            </a:r>
            <a:r>
              <a:rPr lang="en-US" sz="2000" b="1" i="1" dirty="0" err="1" smtClean="0">
                <a:latin typeface="+mj-lt"/>
              </a:rPr>
              <a:t>fumat</a:t>
            </a:r>
            <a:endParaRPr lang="en-US" sz="2000" b="1" i="1" dirty="0" smtClean="0">
              <a:latin typeface="+mj-lt"/>
            </a:endParaRPr>
          </a:p>
          <a:p>
            <a:pPr marL="514350" indent="-514350" algn="just">
              <a:buNone/>
            </a:pPr>
            <a:r>
              <a:rPr lang="en-US" sz="2000" dirty="0" smtClean="0">
                <a:latin typeface="+mj-lt"/>
              </a:rPr>
              <a:t>		</a:t>
            </a:r>
            <a:r>
              <a:rPr lang="vi-VN" sz="2000" dirty="0" smtClean="0">
                <a:latin typeface="+mj-lt"/>
              </a:rPr>
              <a:t>Oricare </a:t>
            </a:r>
            <a:r>
              <a:rPr lang="vi-VN" sz="2000" dirty="0">
                <a:latin typeface="+mj-lt"/>
              </a:rPr>
              <a:t>ar fi motivele tale, scrie-le pe o foaie de hârtie pe care să o ții mereu la îndemână. Atunci când îți va fi mai greu și te vei întreba de ce te-ai hotărât să te chinui să te lași de fumat, această foaie de hârtie o să îți amintească de toate lucrurile pe care fumatul ți le răpește</a:t>
            </a:r>
            <a:r>
              <a:rPr lang="vi-VN" sz="2000" dirty="0" smtClean="0">
                <a:latin typeface="+mj-lt"/>
              </a:rPr>
              <a:t>.</a:t>
            </a:r>
            <a:endParaRPr lang="en-US" sz="2000" dirty="0" smtClean="0">
              <a:latin typeface="+mj-lt"/>
            </a:endParaRPr>
          </a:p>
          <a:p>
            <a:pPr marL="514350" indent="-514350" algn="just">
              <a:buNone/>
            </a:pPr>
            <a:r>
              <a:rPr lang="en-US" sz="2000" b="1" i="1" dirty="0" smtClean="0">
                <a:latin typeface="+mj-lt"/>
              </a:rPr>
              <a:t>	2.Pregateste-ti </a:t>
            </a:r>
            <a:r>
              <a:rPr lang="en-US" sz="2000" b="1" i="1" dirty="0" err="1" smtClean="0">
                <a:latin typeface="+mj-lt"/>
              </a:rPr>
              <a:t>planul</a:t>
            </a:r>
            <a:r>
              <a:rPr lang="en-US" sz="2000" b="1" i="1" dirty="0" smtClean="0">
                <a:latin typeface="+mj-lt"/>
              </a:rPr>
              <a:t> de </a:t>
            </a:r>
            <a:r>
              <a:rPr lang="en-US" sz="2000" b="1" i="1" dirty="0" err="1" smtClean="0">
                <a:latin typeface="+mj-lt"/>
              </a:rPr>
              <a:t>bataie</a:t>
            </a:r>
            <a:endParaRPr lang="en-US" sz="2000" b="1" i="1" dirty="0" smtClean="0">
              <a:latin typeface="+mj-lt"/>
            </a:endParaRPr>
          </a:p>
          <a:p>
            <a:pPr algn="just">
              <a:buNone/>
            </a:pPr>
            <a:r>
              <a:rPr lang="en-US" sz="2000" dirty="0" smtClean="0">
                <a:latin typeface="+mj-lt"/>
              </a:rPr>
              <a:t>		</a:t>
            </a:r>
            <a:r>
              <a:rPr lang="vi-VN" sz="2000" dirty="0" smtClean="0">
                <a:latin typeface="+mj-lt"/>
              </a:rPr>
              <a:t>Alege-ți</a:t>
            </a:r>
            <a:r>
              <a:rPr lang="vi-VN" sz="2000" dirty="0">
                <a:latin typeface="+mj-lt"/>
              </a:rPr>
              <a:t>, apoi, cu atenție ziua Z – ziua din care nu mai fumezi nici o țigară. Pregătește-te cu grijă: asigură-te că este o zi ușoară pentru tine, poate o zi de odihnă sau de concediu, când șansele să te nimerești într-o situație stresantă sunt reduse. La femei, spre exemplu, este indicat să nu îți alegi o zi din perioada premenstruală.</a:t>
            </a:r>
          </a:p>
          <a:p>
            <a:pPr algn="just">
              <a:buNone/>
            </a:pPr>
            <a:r>
              <a:rPr lang="en-US" sz="2000" dirty="0" smtClean="0">
                <a:latin typeface="+mj-lt"/>
              </a:rPr>
              <a:t>		</a:t>
            </a:r>
            <a:r>
              <a:rPr lang="vi-VN" sz="2000" dirty="0" smtClean="0">
                <a:latin typeface="+mj-lt"/>
              </a:rPr>
              <a:t>Asigură-te </a:t>
            </a:r>
            <a:r>
              <a:rPr lang="vi-VN" sz="2000" dirty="0">
                <a:latin typeface="+mj-lt"/>
              </a:rPr>
              <a:t>că ai tot ce îți trebuie pentru a înlocui țigările și dozează-ți fumatul în zilele anterioare astfel încât, în ziua aleasă, să nu mai ai țigări care să te tenteze.</a:t>
            </a:r>
          </a:p>
          <a:p>
            <a:pPr marL="514350" indent="-514350" algn="just">
              <a:buNone/>
            </a:pPr>
            <a:endParaRPr lang="en-US" sz="1900" dirty="0" smtClean="0">
              <a:latin typeface="+mj-lt"/>
            </a:endParaRPr>
          </a:p>
          <a:p>
            <a:pPr marL="514350" indent="-514350" algn="just">
              <a:buNone/>
            </a:pPr>
            <a:endParaRPr lang="en-US" dirty="0">
              <a:latin typeface="+mj-lt"/>
            </a:endParaRPr>
          </a:p>
        </p:txBody>
      </p:sp>
      <p:sp>
        <p:nvSpPr>
          <p:cNvPr id="2" name="Title 1"/>
          <p:cNvSpPr>
            <a:spLocks noGrp="1"/>
          </p:cNvSpPr>
          <p:nvPr>
            <p:ph type="title"/>
          </p:nvPr>
        </p:nvSpPr>
        <p:spPr>
          <a:xfrm>
            <a:off x="428596" y="0"/>
            <a:ext cx="8229600" cy="1143000"/>
          </a:xfrm>
        </p:spPr>
        <p:txBody>
          <a:bodyPr>
            <a:normAutofit/>
          </a:bodyPr>
          <a:lstStyle/>
          <a:p>
            <a:r>
              <a:rPr lang="en-US" sz="4000" dirty="0" smtClean="0"/>
              <a:t>Cum ne </a:t>
            </a:r>
            <a:r>
              <a:rPr lang="en-US" sz="4000" dirty="0" err="1" smtClean="0"/>
              <a:t>putem</a:t>
            </a:r>
            <a:r>
              <a:rPr lang="en-US" sz="4000" dirty="0" smtClean="0"/>
              <a:t> </a:t>
            </a:r>
            <a:r>
              <a:rPr lang="en-US" sz="4000" dirty="0" err="1" smtClean="0"/>
              <a:t>lasa</a:t>
            </a:r>
            <a:r>
              <a:rPr lang="en-US" sz="4000" dirty="0" smtClean="0"/>
              <a:t>?</a:t>
            </a:r>
            <a:endParaRPr lang="en-US" sz="4000"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14356"/>
            <a:ext cx="8429684" cy="5786478"/>
          </a:xfrm>
        </p:spPr>
        <p:txBody>
          <a:bodyPr>
            <a:noAutofit/>
          </a:bodyPr>
          <a:lstStyle/>
          <a:p>
            <a:pPr algn="just">
              <a:buNone/>
            </a:pPr>
            <a:r>
              <a:rPr lang="en-US" sz="1800" b="1" i="1" dirty="0">
                <a:latin typeface="+mj-lt"/>
              </a:rPr>
              <a:t>	</a:t>
            </a:r>
            <a:r>
              <a:rPr lang="en-US" sz="1800" b="1" i="1" dirty="0" smtClean="0">
                <a:latin typeface="+mj-lt"/>
              </a:rPr>
              <a:t>	3.Consulta un specialist</a:t>
            </a:r>
          </a:p>
          <a:p>
            <a:pPr algn="just">
              <a:buNone/>
            </a:pPr>
            <a:r>
              <a:rPr lang="en-US" sz="1800" dirty="0" smtClean="0">
                <a:latin typeface="+mj-lt"/>
              </a:rPr>
              <a:t>		</a:t>
            </a:r>
            <a:r>
              <a:rPr lang="vi-VN" sz="1800" dirty="0" smtClean="0">
                <a:latin typeface="+mj-lt"/>
              </a:rPr>
              <a:t>Chiar </a:t>
            </a:r>
            <a:r>
              <a:rPr lang="vi-VN" sz="1800" dirty="0">
                <a:latin typeface="+mj-lt"/>
              </a:rPr>
              <a:t>dacă un medic specialist sau un psiholog nu poate face ca disconfortul fizic sau psihic asociat renunțării la fumat să dispară, ei te pot, totuși, sprijini în diferite </a:t>
            </a:r>
            <a:r>
              <a:rPr lang="vi-VN" sz="1800" dirty="0" smtClean="0">
                <a:latin typeface="+mj-lt"/>
              </a:rPr>
              <a:t>feluri</a:t>
            </a:r>
            <a:r>
              <a:rPr lang="en-US" sz="1800" dirty="0" smtClean="0">
                <a:latin typeface="+mj-lt"/>
              </a:rPr>
              <a:t>.</a:t>
            </a:r>
            <a:r>
              <a:rPr lang="vi-VN" sz="1800" dirty="0">
                <a:latin typeface="+mj-lt"/>
              </a:rPr>
              <a:t> Partea bună este că semnele sevrajului sunt temporare şi se reduc pe zi ce trece, deoarece neuronii încep să-şi revină, în lipsa bombardamentului constant cu nicotină. Apogeul simptomelor neplăcute are loc în primele 3 – 6 zile de la ultima ţigară fumată şi, de obicei, acestea dispar după 2 – 4 </a:t>
            </a:r>
            <a:r>
              <a:rPr lang="vi-VN" sz="1800" dirty="0" smtClean="0">
                <a:latin typeface="+mj-lt"/>
              </a:rPr>
              <a:t>săptămâni</a:t>
            </a:r>
            <a:r>
              <a:rPr lang="en-US" sz="1800" dirty="0" smtClean="0">
                <a:latin typeface="+mj-lt"/>
              </a:rPr>
              <a:t>.</a:t>
            </a:r>
          </a:p>
          <a:p>
            <a:pPr algn="just">
              <a:buNone/>
            </a:pPr>
            <a:r>
              <a:rPr lang="en-US" sz="1800" b="1" i="1" dirty="0" smtClean="0">
                <a:latin typeface="+mj-lt"/>
              </a:rPr>
              <a:t>		4.Renunta </a:t>
            </a:r>
            <a:r>
              <a:rPr lang="en-US" sz="1800" b="1" i="1" dirty="0" err="1" smtClean="0">
                <a:latin typeface="+mj-lt"/>
              </a:rPr>
              <a:t>dintr</a:t>
            </a:r>
            <a:r>
              <a:rPr lang="en-US" sz="1800" b="1" i="1" dirty="0" smtClean="0">
                <a:latin typeface="+mj-lt"/>
              </a:rPr>
              <a:t>-o data</a:t>
            </a:r>
          </a:p>
          <a:p>
            <a:pPr algn="just">
              <a:buNone/>
            </a:pPr>
            <a:r>
              <a:rPr lang="en-US" sz="1800" dirty="0" smtClean="0">
                <a:latin typeface="+mj-lt"/>
              </a:rPr>
              <a:t>		</a:t>
            </a:r>
            <a:r>
              <a:rPr lang="vi-VN" sz="1800" dirty="0" smtClean="0">
                <a:latin typeface="+mj-lt"/>
              </a:rPr>
              <a:t>Este </a:t>
            </a:r>
            <a:r>
              <a:rPr lang="vi-VN" sz="1800" dirty="0">
                <a:latin typeface="+mj-lt"/>
              </a:rPr>
              <a:t>important să știi că, indiferent dacă renunţi complet la ţigări sau doar reduci numărul acestora, starea de sevraj nicotinic tot apare. În schimb, chiar dacă efectul fizic este același în ambele cazuri, alegând să reduci doar numărul de țigări, poți să-ți crești artificial dependența psihică, ceea ce va îngreuna substanțial efortul tău de a renunța la fumat. Aceasta pentru că acele țigări pe care îți permiți să le fumezi zilnic sunt exact acele țigări pe care le consideri recompense – „după toate astea, merit și eu o țigară”” – și vor fi cele mai greu de eliminat în timp</a:t>
            </a:r>
            <a:r>
              <a:rPr lang="vi-VN" sz="1800" dirty="0" smtClean="0">
                <a:latin typeface="+mj-lt"/>
              </a:rPr>
              <a:t>.</a:t>
            </a:r>
            <a:endParaRPr lang="en-US" sz="1800" dirty="0" smtClean="0">
              <a:latin typeface="+mj-lt"/>
            </a:endParaRPr>
          </a:p>
          <a:p>
            <a:pPr algn="just">
              <a:buNone/>
            </a:pPr>
            <a:r>
              <a:rPr lang="en-US" sz="1800" b="1" i="1" dirty="0" smtClean="0">
                <a:latin typeface="+mj-lt"/>
              </a:rPr>
              <a:t>		</a:t>
            </a:r>
            <a:r>
              <a:rPr lang="vi-VN" sz="1800" dirty="0">
                <a:latin typeface="+mj-lt"/>
              </a:rPr>
              <a:t/>
            </a:r>
            <a:br>
              <a:rPr lang="vi-VN" sz="1800" dirty="0">
                <a:latin typeface="+mj-lt"/>
              </a:rPr>
            </a:br>
            <a:endParaRPr lang="en-US" sz="1800" b="1" i="1" dirty="0">
              <a:latin typeface="+mj-lt"/>
            </a:endParaRPr>
          </a:p>
        </p:txBody>
      </p:sp>
      <p:sp>
        <p:nvSpPr>
          <p:cNvPr id="2" name="Title 1"/>
          <p:cNvSpPr>
            <a:spLocks noGrp="1"/>
          </p:cNvSpPr>
          <p:nvPr>
            <p:ph type="title"/>
          </p:nvPr>
        </p:nvSpPr>
        <p:spPr>
          <a:xfrm>
            <a:off x="457200" y="0"/>
            <a:ext cx="8229600" cy="928670"/>
          </a:xfrm>
        </p:spPr>
        <p:txBody>
          <a:bodyPr>
            <a:normAutofit/>
          </a:bodyPr>
          <a:lstStyle/>
          <a:p>
            <a:r>
              <a:rPr lang="en-US" sz="4000" dirty="0" smtClean="0"/>
              <a:t>Cum ne </a:t>
            </a:r>
            <a:r>
              <a:rPr lang="en-US" sz="4000" dirty="0" err="1" smtClean="0"/>
              <a:t>putem</a:t>
            </a:r>
            <a:r>
              <a:rPr lang="en-US" sz="4000" dirty="0" smtClean="0"/>
              <a:t> </a:t>
            </a:r>
            <a:r>
              <a:rPr lang="en-US" sz="4000" dirty="0" err="1" smtClean="0"/>
              <a:t>lasa</a:t>
            </a:r>
            <a:r>
              <a:rPr lang="en-US" sz="4000" dirty="0" smtClean="0"/>
              <a:t>?</a:t>
            </a:r>
            <a:endParaRPr lang="en-US" sz="4000"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000" b="1" i="1" dirty="0" smtClean="0">
                <a:latin typeface="+mj-lt"/>
              </a:rPr>
              <a:t>		5.Incepe </a:t>
            </a:r>
            <a:r>
              <a:rPr lang="en-US" sz="2000" b="1" i="1" dirty="0">
                <a:latin typeface="+mj-lt"/>
              </a:rPr>
              <a:t>cu o </a:t>
            </a:r>
            <a:r>
              <a:rPr lang="en-US" sz="2000" b="1" i="1" dirty="0" err="1">
                <a:latin typeface="+mj-lt"/>
              </a:rPr>
              <a:t>singura</a:t>
            </a:r>
            <a:r>
              <a:rPr lang="en-US" sz="2000" b="1" i="1" dirty="0">
                <a:latin typeface="+mj-lt"/>
              </a:rPr>
              <a:t> </a:t>
            </a:r>
            <a:r>
              <a:rPr lang="en-US" sz="2000" b="1" i="1" dirty="0" err="1">
                <a:latin typeface="+mj-lt"/>
              </a:rPr>
              <a:t>zi</a:t>
            </a:r>
            <a:endParaRPr lang="en-US" sz="2000" b="1" i="1" dirty="0">
              <a:latin typeface="+mj-lt"/>
            </a:endParaRPr>
          </a:p>
          <a:p>
            <a:pPr algn="just">
              <a:buNone/>
            </a:pPr>
            <a:r>
              <a:rPr lang="en-US" sz="2000" dirty="0">
                <a:latin typeface="+mj-lt"/>
              </a:rPr>
              <a:t>		</a:t>
            </a:r>
            <a:r>
              <a:rPr lang="vi-VN" sz="2000" dirty="0">
                <a:latin typeface="+mj-lt"/>
              </a:rPr>
              <a:t>Cum ar fi dacă cineva te-ar provoca să nu fumezi o zi? N-ar fi atât de greu, nu? Atunci, de ce să nu iei fiecare zi așa cum vine și, pur și simplu, să te concentrezi pe a nu fuma în acele 24 de ore fără să te gândești la ce va urma a doua zi.</a:t>
            </a:r>
          </a:p>
          <a:p>
            <a:pPr algn="just">
              <a:buNone/>
            </a:pPr>
            <a:r>
              <a:rPr lang="vi-VN" dirty="0">
                <a:latin typeface="+mj-lt"/>
              </a:rPr>
              <a:t/>
            </a:r>
            <a:br>
              <a:rPr lang="vi-VN" dirty="0">
                <a:latin typeface="+mj-lt"/>
              </a:rPr>
            </a:br>
            <a:endParaRPr lang="en-US" dirty="0">
              <a:latin typeface="+mj-lt"/>
            </a:endParaRPr>
          </a:p>
        </p:txBody>
      </p:sp>
      <p:sp>
        <p:nvSpPr>
          <p:cNvPr id="2" name="Title 1"/>
          <p:cNvSpPr>
            <a:spLocks noGrp="1"/>
          </p:cNvSpPr>
          <p:nvPr>
            <p:ph type="title"/>
          </p:nvPr>
        </p:nvSpPr>
        <p:spPr/>
        <p:txBody>
          <a:bodyPr>
            <a:normAutofit/>
          </a:bodyPr>
          <a:lstStyle/>
          <a:p>
            <a:r>
              <a:rPr lang="en-US" sz="4000" dirty="0" smtClean="0"/>
              <a:t>Cum ne </a:t>
            </a:r>
            <a:r>
              <a:rPr lang="en-US" sz="4000" dirty="0" err="1" smtClean="0"/>
              <a:t>putem</a:t>
            </a:r>
            <a:r>
              <a:rPr lang="en-US" sz="4000" dirty="0" smtClean="0"/>
              <a:t> </a:t>
            </a:r>
            <a:r>
              <a:rPr lang="en-US" sz="4000" dirty="0" err="1" smtClean="0"/>
              <a:t>lasa</a:t>
            </a:r>
            <a:r>
              <a:rPr lang="en-US" sz="4000" dirty="0"/>
              <a:t>?</a:t>
            </a:r>
          </a:p>
        </p:txBody>
      </p:sp>
      <p:sp>
        <p:nvSpPr>
          <p:cNvPr id="3074" name="AutoShape 2" descr="Image result for fum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fum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jfif"/>
          <p:cNvPicPr>
            <a:picLocks noChangeAspect="1"/>
          </p:cNvPicPr>
          <p:nvPr/>
        </p:nvPicPr>
        <p:blipFill>
          <a:blip r:embed="rId2"/>
          <a:stretch>
            <a:fillRect/>
          </a:stretch>
        </p:blipFill>
        <p:spPr>
          <a:xfrm>
            <a:off x="4357686" y="3500438"/>
            <a:ext cx="4000528" cy="2771783"/>
          </a:xfrm>
          <a:prstGeom prst="rect">
            <a:avLst/>
          </a:prstGeom>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buNone/>
            </a:pPr>
            <a:r>
              <a:rPr lang="en-US" sz="2000" dirty="0" smtClean="0">
                <a:latin typeface="+mj-lt"/>
              </a:rPr>
              <a:t>1. </a:t>
            </a:r>
            <a:r>
              <a:rPr lang="en-US" sz="2000" dirty="0" err="1" smtClean="0">
                <a:latin typeface="+mj-lt"/>
              </a:rPr>
              <a:t>Cand</a:t>
            </a:r>
            <a:r>
              <a:rPr lang="en-US" sz="2000" dirty="0" smtClean="0">
                <a:latin typeface="+mj-lt"/>
              </a:rPr>
              <a:t> </a:t>
            </a:r>
            <a:r>
              <a:rPr lang="en-US" sz="2000" dirty="0" err="1" smtClean="0">
                <a:latin typeface="+mj-lt"/>
              </a:rPr>
              <a:t>fumati</a:t>
            </a:r>
            <a:r>
              <a:rPr lang="en-US" sz="2000" dirty="0" smtClean="0">
                <a:latin typeface="+mj-lt"/>
              </a:rPr>
              <a:t> prima </a:t>
            </a:r>
            <a:r>
              <a:rPr lang="en-US" sz="2000" dirty="0" err="1" smtClean="0">
                <a:latin typeface="+mj-lt"/>
              </a:rPr>
              <a:t>tigara</a:t>
            </a:r>
            <a:r>
              <a:rPr lang="en-US" sz="2000" dirty="0" smtClean="0">
                <a:latin typeface="+mj-lt"/>
              </a:rPr>
              <a:t> </a:t>
            </a:r>
            <a:r>
              <a:rPr lang="en-US" sz="2000" dirty="0" err="1" smtClean="0">
                <a:latin typeface="+mj-lt"/>
              </a:rPr>
              <a:t>dupa</a:t>
            </a:r>
            <a:r>
              <a:rPr lang="en-US" sz="2000" dirty="0" smtClean="0">
                <a:latin typeface="+mj-lt"/>
              </a:rPr>
              <a:t> </a:t>
            </a:r>
            <a:r>
              <a:rPr lang="en-US" sz="2000" dirty="0" err="1" smtClean="0">
                <a:latin typeface="+mj-lt"/>
              </a:rPr>
              <a:t>trezire</a:t>
            </a:r>
            <a:r>
              <a:rPr lang="en-US" sz="2000" dirty="0" smtClean="0">
                <a:latin typeface="+mj-lt"/>
              </a:rPr>
              <a:t>?</a:t>
            </a:r>
          </a:p>
          <a:p>
            <a:pPr marL="514350" indent="-514350">
              <a:buFont typeface="+mj-lt"/>
              <a:buAutoNum type="alphaLcPeriod"/>
            </a:pPr>
            <a:r>
              <a:rPr lang="en-US" sz="2000" dirty="0" smtClean="0">
                <a:latin typeface="+mj-lt"/>
              </a:rPr>
              <a:t>In </a:t>
            </a:r>
            <a:r>
              <a:rPr lang="en-US" sz="2000" dirty="0" err="1" smtClean="0">
                <a:latin typeface="+mj-lt"/>
              </a:rPr>
              <a:t>primele</a:t>
            </a:r>
            <a:r>
              <a:rPr lang="en-US" sz="2000" dirty="0" smtClean="0">
                <a:latin typeface="+mj-lt"/>
              </a:rPr>
              <a:t> 5 min</a:t>
            </a:r>
            <a:r>
              <a:rPr lang="en-US" sz="2000" dirty="0">
                <a:latin typeface="+mj-lt"/>
              </a:rPr>
              <a:t>	</a:t>
            </a:r>
            <a:r>
              <a:rPr lang="en-US" sz="2000" dirty="0" smtClean="0">
                <a:latin typeface="+mj-lt"/>
              </a:rPr>
              <a:t>		3			</a:t>
            </a:r>
          </a:p>
          <a:p>
            <a:pPr marL="514350" indent="-514350">
              <a:buFont typeface="+mj-lt"/>
              <a:buAutoNum type="alphaLcPeriod"/>
            </a:pPr>
            <a:r>
              <a:rPr lang="en-US" sz="2000" dirty="0" smtClean="0">
                <a:latin typeface="+mj-lt"/>
              </a:rPr>
              <a:t> 6-30 de min			2</a:t>
            </a:r>
          </a:p>
          <a:p>
            <a:pPr marL="514350" indent="-514350">
              <a:buFont typeface="+mj-lt"/>
              <a:buAutoNum type="alphaLcPeriod"/>
            </a:pPr>
            <a:r>
              <a:rPr lang="en-US" sz="2000" dirty="0" smtClean="0">
                <a:latin typeface="+mj-lt"/>
              </a:rPr>
              <a:t> 31-60 de min			1</a:t>
            </a:r>
          </a:p>
          <a:p>
            <a:pPr marL="514350" indent="-514350">
              <a:buFont typeface="+mj-lt"/>
              <a:buAutoNum type="alphaLcPeriod"/>
            </a:pPr>
            <a:r>
              <a:rPr lang="en-US" sz="2000" dirty="0" smtClean="0">
                <a:latin typeface="+mj-lt"/>
              </a:rPr>
              <a:t> </a:t>
            </a:r>
            <a:r>
              <a:rPr lang="en-US" sz="2000" dirty="0" err="1" smtClean="0">
                <a:latin typeface="+mj-lt"/>
              </a:rPr>
              <a:t>Peste</a:t>
            </a:r>
            <a:r>
              <a:rPr lang="en-US" sz="2000" dirty="0" smtClean="0">
                <a:latin typeface="+mj-lt"/>
              </a:rPr>
              <a:t> 60 de min			0</a:t>
            </a:r>
          </a:p>
          <a:p>
            <a:pPr marL="514350" indent="-514350">
              <a:buNone/>
            </a:pPr>
            <a:endParaRPr lang="en-US" sz="2000" dirty="0" smtClean="0">
              <a:latin typeface="+mj-lt"/>
            </a:endParaRPr>
          </a:p>
          <a:p>
            <a:pPr marL="514350" indent="-514350">
              <a:buNone/>
            </a:pPr>
            <a:r>
              <a:rPr lang="en-US" sz="2000" dirty="0" smtClean="0">
                <a:latin typeface="+mj-lt"/>
              </a:rPr>
              <a:t>2. Este </a:t>
            </a:r>
            <a:r>
              <a:rPr lang="en-US" sz="2000" dirty="0" err="1" smtClean="0">
                <a:latin typeface="+mj-lt"/>
              </a:rPr>
              <a:t>dificil</a:t>
            </a:r>
            <a:r>
              <a:rPr lang="en-US" sz="2000" dirty="0" smtClean="0">
                <a:latin typeface="+mj-lt"/>
              </a:rPr>
              <a:t> </a:t>
            </a:r>
            <a:r>
              <a:rPr lang="en-US" sz="2000" dirty="0" err="1" smtClean="0">
                <a:latin typeface="+mj-lt"/>
              </a:rPr>
              <a:t>sa</a:t>
            </a:r>
            <a:r>
              <a:rPr lang="en-US" sz="2000" dirty="0" smtClean="0">
                <a:latin typeface="+mj-lt"/>
              </a:rPr>
              <a:t> nu </a:t>
            </a:r>
            <a:r>
              <a:rPr lang="en-US" sz="2000" dirty="0" err="1" smtClean="0">
                <a:latin typeface="+mj-lt"/>
              </a:rPr>
              <a:t>fumati</a:t>
            </a:r>
            <a:r>
              <a:rPr lang="en-US" sz="2000" dirty="0" smtClean="0">
                <a:latin typeface="+mj-lt"/>
              </a:rPr>
              <a:t> in </a:t>
            </a:r>
            <a:r>
              <a:rPr lang="en-US" sz="2000" dirty="0" err="1" smtClean="0">
                <a:latin typeface="+mj-lt"/>
              </a:rPr>
              <a:t>locuri</a:t>
            </a:r>
            <a:r>
              <a:rPr lang="en-US" sz="2000" dirty="0" smtClean="0">
                <a:latin typeface="+mj-lt"/>
              </a:rPr>
              <a:t> </a:t>
            </a:r>
            <a:r>
              <a:rPr lang="en-US" sz="2000" dirty="0" err="1" smtClean="0">
                <a:latin typeface="+mj-lt"/>
              </a:rPr>
              <a:t>interzise</a:t>
            </a:r>
            <a:r>
              <a:rPr lang="en-US" sz="2000" dirty="0" smtClean="0">
                <a:latin typeface="+mj-lt"/>
              </a:rPr>
              <a:t>?</a:t>
            </a:r>
          </a:p>
          <a:p>
            <a:pPr marL="514350" indent="-514350">
              <a:buAutoNum type="alphaLcPeriod"/>
            </a:pPr>
            <a:r>
              <a:rPr lang="en-US" sz="2000" dirty="0" err="1" smtClean="0">
                <a:latin typeface="+mj-lt"/>
              </a:rPr>
              <a:t>Da</a:t>
            </a:r>
            <a:r>
              <a:rPr lang="en-US" sz="2000" dirty="0" smtClean="0">
                <a:latin typeface="+mj-lt"/>
              </a:rPr>
              <a:t>					1</a:t>
            </a:r>
          </a:p>
          <a:p>
            <a:pPr marL="514350" indent="-514350">
              <a:buAutoNum type="alphaLcPeriod"/>
            </a:pPr>
            <a:r>
              <a:rPr lang="en-US" sz="2000" dirty="0" smtClean="0">
                <a:latin typeface="+mj-lt"/>
              </a:rPr>
              <a:t>Nu					0</a:t>
            </a:r>
          </a:p>
          <a:p>
            <a:pPr marL="514350" indent="-514350">
              <a:buNone/>
            </a:pPr>
            <a:endParaRPr lang="en-US" sz="2000" dirty="0">
              <a:latin typeface="+mj-lt"/>
            </a:endParaRPr>
          </a:p>
          <a:p>
            <a:pPr marL="514350" indent="-514350">
              <a:buNone/>
            </a:pPr>
            <a:r>
              <a:rPr lang="en-US" sz="2000" dirty="0" smtClean="0">
                <a:latin typeface="+mj-lt"/>
              </a:rPr>
              <a:t>3.  La </a:t>
            </a:r>
            <a:r>
              <a:rPr lang="en-US" sz="2000" dirty="0" err="1" smtClean="0">
                <a:latin typeface="+mj-lt"/>
              </a:rPr>
              <a:t>ce</a:t>
            </a:r>
            <a:r>
              <a:rPr lang="en-US" sz="2000" dirty="0" smtClean="0">
                <a:latin typeface="+mj-lt"/>
              </a:rPr>
              <a:t> </a:t>
            </a:r>
            <a:r>
              <a:rPr lang="en-US" sz="2000" dirty="0" err="1" smtClean="0">
                <a:latin typeface="+mj-lt"/>
              </a:rPr>
              <a:t>tigara</a:t>
            </a:r>
            <a:r>
              <a:rPr lang="en-US" sz="2000" dirty="0" smtClean="0">
                <a:latin typeface="+mj-lt"/>
              </a:rPr>
              <a:t> </a:t>
            </a:r>
            <a:r>
              <a:rPr lang="en-US" sz="2000" dirty="0" err="1" smtClean="0">
                <a:latin typeface="+mj-lt"/>
              </a:rPr>
              <a:t>renuntati</a:t>
            </a:r>
            <a:r>
              <a:rPr lang="en-US" sz="2000" dirty="0" smtClean="0">
                <a:latin typeface="+mj-lt"/>
              </a:rPr>
              <a:t> </a:t>
            </a:r>
            <a:r>
              <a:rPr lang="en-US" sz="2000" dirty="0" err="1" smtClean="0">
                <a:latin typeface="+mj-lt"/>
              </a:rPr>
              <a:t>mai</a:t>
            </a:r>
            <a:r>
              <a:rPr lang="en-US" sz="2000" dirty="0" smtClean="0">
                <a:latin typeface="+mj-lt"/>
              </a:rPr>
              <a:t> </a:t>
            </a:r>
            <a:r>
              <a:rPr lang="en-US" sz="2000" dirty="0" err="1" smtClean="0">
                <a:latin typeface="+mj-lt"/>
              </a:rPr>
              <a:t>greu</a:t>
            </a:r>
            <a:r>
              <a:rPr lang="en-US" sz="2000" dirty="0" smtClean="0">
                <a:latin typeface="+mj-lt"/>
              </a:rPr>
              <a:t>?</a:t>
            </a:r>
          </a:p>
          <a:p>
            <a:pPr marL="514350" indent="-514350">
              <a:buAutoNum type="alphaLcPeriod"/>
            </a:pPr>
            <a:r>
              <a:rPr lang="en-US" sz="2000" dirty="0" smtClean="0">
                <a:latin typeface="+mj-lt"/>
              </a:rPr>
              <a:t>Prima				1</a:t>
            </a:r>
          </a:p>
          <a:p>
            <a:pPr marL="514350" indent="-514350">
              <a:buAutoNum type="alphaLcPeriod"/>
            </a:pPr>
            <a:r>
              <a:rPr lang="en-US" sz="2000" dirty="0" smtClean="0">
                <a:latin typeface="+mj-lt"/>
              </a:rPr>
              <a:t>La </a:t>
            </a:r>
            <a:r>
              <a:rPr lang="en-US" sz="2000" dirty="0" err="1" smtClean="0">
                <a:latin typeface="+mj-lt"/>
              </a:rPr>
              <a:t>celelalte</a:t>
            </a:r>
            <a:r>
              <a:rPr lang="en-US" sz="2000" dirty="0" smtClean="0">
                <a:latin typeface="+mj-lt"/>
              </a:rPr>
              <a:t>			0</a:t>
            </a:r>
            <a:endParaRPr lang="en-US" sz="2000" dirty="0">
              <a:latin typeface="+mj-lt"/>
            </a:endParaRPr>
          </a:p>
        </p:txBody>
      </p:sp>
      <p:sp>
        <p:nvSpPr>
          <p:cNvPr id="2" name="Title 1"/>
          <p:cNvSpPr>
            <a:spLocks noGrp="1"/>
          </p:cNvSpPr>
          <p:nvPr>
            <p:ph type="title"/>
          </p:nvPr>
        </p:nvSpPr>
        <p:spPr/>
        <p:txBody>
          <a:bodyPr>
            <a:normAutofit fontScale="90000"/>
          </a:bodyPr>
          <a:lstStyle/>
          <a:p>
            <a:r>
              <a:rPr lang="es-ES" dirty="0" err="1" smtClean="0"/>
              <a:t>Testul</a:t>
            </a:r>
            <a:r>
              <a:rPr lang="es-ES" dirty="0" smtClean="0"/>
              <a:t> </a:t>
            </a:r>
            <a:r>
              <a:rPr lang="es-ES" dirty="0" err="1" smtClean="0"/>
              <a:t>Fagerström</a:t>
            </a:r>
            <a:r>
              <a:rPr lang="es-ES" dirty="0" smtClean="0"/>
              <a:t> – </a:t>
            </a:r>
            <a:r>
              <a:rPr lang="es-ES" dirty="0" err="1" smtClean="0"/>
              <a:t>evaluarea</a:t>
            </a:r>
            <a:r>
              <a:rPr lang="es-ES" dirty="0" smtClean="0"/>
              <a:t> </a:t>
            </a:r>
            <a:r>
              <a:rPr lang="es-ES" dirty="0" err="1" smtClean="0"/>
              <a:t>nivelului</a:t>
            </a:r>
            <a:r>
              <a:rPr lang="es-ES" dirty="0" smtClean="0"/>
              <a:t> de </a:t>
            </a:r>
            <a:r>
              <a:rPr lang="es-ES" dirty="0" err="1" smtClean="0"/>
              <a:t>dependență</a:t>
            </a:r>
            <a:r>
              <a:rPr lang="es-ES" dirty="0" smtClean="0"/>
              <a:t> la </a:t>
            </a:r>
            <a:r>
              <a:rPr lang="es-ES" dirty="0" err="1" smtClean="0"/>
              <a:t>nicotină</a:t>
            </a:r>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2000" dirty="0">
                <a:latin typeface="+mj-lt"/>
              </a:rPr>
              <a:t>4</a:t>
            </a:r>
            <a:r>
              <a:rPr lang="en-US" sz="2000" dirty="0" smtClean="0">
                <a:latin typeface="+mj-lt"/>
              </a:rPr>
              <a:t>. </a:t>
            </a:r>
            <a:r>
              <a:rPr lang="en-US" sz="2000" dirty="0" err="1" smtClean="0">
                <a:latin typeface="+mj-lt"/>
              </a:rPr>
              <a:t>Cate</a:t>
            </a:r>
            <a:r>
              <a:rPr lang="en-US" sz="2000" dirty="0" smtClean="0">
                <a:latin typeface="+mj-lt"/>
              </a:rPr>
              <a:t> </a:t>
            </a:r>
            <a:r>
              <a:rPr lang="en-US" sz="2000" dirty="0" err="1" smtClean="0">
                <a:latin typeface="+mj-lt"/>
              </a:rPr>
              <a:t>tigari</a:t>
            </a:r>
            <a:r>
              <a:rPr lang="en-US" sz="2000" dirty="0" smtClean="0">
                <a:latin typeface="+mj-lt"/>
              </a:rPr>
              <a:t> </a:t>
            </a:r>
            <a:r>
              <a:rPr lang="en-US" sz="2000" dirty="0" err="1" smtClean="0">
                <a:latin typeface="+mj-lt"/>
              </a:rPr>
              <a:t>fumati</a:t>
            </a:r>
            <a:r>
              <a:rPr lang="en-US" sz="2000" dirty="0" smtClean="0">
                <a:latin typeface="+mj-lt"/>
              </a:rPr>
              <a:t> </a:t>
            </a:r>
            <a:r>
              <a:rPr lang="en-US" sz="2000" dirty="0" err="1" smtClean="0">
                <a:latin typeface="+mj-lt"/>
              </a:rPr>
              <a:t>pe</a:t>
            </a:r>
            <a:r>
              <a:rPr lang="en-US" sz="2000" dirty="0" smtClean="0">
                <a:latin typeface="+mj-lt"/>
              </a:rPr>
              <a:t> </a:t>
            </a:r>
            <a:r>
              <a:rPr lang="en-US" sz="2000" dirty="0" err="1" smtClean="0">
                <a:latin typeface="+mj-lt"/>
              </a:rPr>
              <a:t>zi</a:t>
            </a:r>
            <a:r>
              <a:rPr lang="en-US" sz="2000" dirty="0" smtClean="0">
                <a:latin typeface="+mj-lt"/>
              </a:rPr>
              <a:t>?</a:t>
            </a:r>
          </a:p>
          <a:p>
            <a:pPr marL="514350" indent="-514350">
              <a:buAutoNum type="alphaLcPeriod"/>
            </a:pPr>
            <a:r>
              <a:rPr lang="en-US" sz="2000" dirty="0" smtClean="0">
                <a:latin typeface="+mj-lt"/>
              </a:rPr>
              <a:t>Sub 10				0</a:t>
            </a:r>
          </a:p>
          <a:p>
            <a:pPr marL="514350" indent="-514350">
              <a:buAutoNum type="alphaLcPeriod"/>
            </a:pPr>
            <a:r>
              <a:rPr lang="en-US" sz="2000" dirty="0" smtClean="0">
                <a:latin typeface="+mj-lt"/>
              </a:rPr>
              <a:t>10-20				1</a:t>
            </a:r>
          </a:p>
          <a:p>
            <a:pPr marL="514350" indent="-514350">
              <a:buAutoNum type="alphaLcPeriod"/>
            </a:pPr>
            <a:r>
              <a:rPr lang="en-US" sz="2000" dirty="0" smtClean="0">
                <a:latin typeface="+mj-lt"/>
              </a:rPr>
              <a:t>21-30				2</a:t>
            </a:r>
          </a:p>
          <a:p>
            <a:pPr marL="514350" indent="-514350">
              <a:buAutoNum type="alphaLcPeriod"/>
            </a:pPr>
            <a:r>
              <a:rPr lang="en-US" sz="2000" dirty="0" err="1" smtClean="0">
                <a:latin typeface="+mj-lt"/>
              </a:rPr>
              <a:t>Peste</a:t>
            </a:r>
            <a:r>
              <a:rPr lang="en-US" sz="2000" dirty="0" smtClean="0">
                <a:latin typeface="+mj-lt"/>
              </a:rPr>
              <a:t> 30				3</a:t>
            </a:r>
          </a:p>
          <a:p>
            <a:pPr marL="514350" indent="-514350">
              <a:buNone/>
            </a:pPr>
            <a:r>
              <a:rPr lang="en-US" sz="2000" dirty="0">
                <a:latin typeface="+mj-lt"/>
              </a:rPr>
              <a:t> </a:t>
            </a:r>
            <a:endParaRPr lang="en-US" sz="2000" dirty="0" smtClean="0">
              <a:latin typeface="+mj-lt"/>
            </a:endParaRPr>
          </a:p>
          <a:p>
            <a:pPr marL="514350" indent="-514350">
              <a:buNone/>
            </a:pPr>
            <a:r>
              <a:rPr lang="en-US" sz="2000" dirty="0" smtClean="0">
                <a:latin typeface="+mj-lt"/>
              </a:rPr>
              <a:t>5. </a:t>
            </a:r>
            <a:r>
              <a:rPr lang="en-US" sz="2000" dirty="0" err="1" smtClean="0">
                <a:latin typeface="+mj-lt"/>
              </a:rPr>
              <a:t>Fumati</a:t>
            </a:r>
            <a:r>
              <a:rPr lang="en-US" sz="2000" dirty="0" smtClean="0">
                <a:latin typeface="+mj-lt"/>
              </a:rPr>
              <a:t> </a:t>
            </a:r>
            <a:r>
              <a:rPr lang="en-US" sz="2000" dirty="0" err="1" smtClean="0">
                <a:latin typeface="+mj-lt"/>
              </a:rPr>
              <a:t>mai</a:t>
            </a:r>
            <a:r>
              <a:rPr lang="en-US" sz="2000" dirty="0" smtClean="0">
                <a:latin typeface="+mj-lt"/>
              </a:rPr>
              <a:t> </a:t>
            </a:r>
            <a:r>
              <a:rPr lang="en-US" sz="2000" dirty="0" err="1" smtClean="0">
                <a:latin typeface="+mj-lt"/>
              </a:rPr>
              <a:t>mult</a:t>
            </a:r>
            <a:r>
              <a:rPr lang="en-US" sz="2000" dirty="0" smtClean="0">
                <a:latin typeface="+mj-lt"/>
              </a:rPr>
              <a:t> </a:t>
            </a:r>
            <a:r>
              <a:rPr lang="en-US" sz="2000" dirty="0" err="1" smtClean="0">
                <a:latin typeface="+mj-lt"/>
              </a:rPr>
              <a:t>dimineata</a:t>
            </a:r>
            <a:r>
              <a:rPr lang="en-US" sz="2000" dirty="0" smtClean="0">
                <a:latin typeface="+mj-lt"/>
              </a:rPr>
              <a:t> </a:t>
            </a:r>
            <a:r>
              <a:rPr lang="en-US" sz="2000" dirty="0" err="1" smtClean="0">
                <a:latin typeface="+mj-lt"/>
              </a:rPr>
              <a:t>decat</a:t>
            </a:r>
            <a:r>
              <a:rPr lang="en-US" sz="2000" dirty="0" smtClean="0">
                <a:latin typeface="+mj-lt"/>
              </a:rPr>
              <a:t> </a:t>
            </a:r>
            <a:r>
              <a:rPr lang="en-US" sz="2000" dirty="0" err="1" smtClean="0">
                <a:latin typeface="+mj-lt"/>
              </a:rPr>
              <a:t>dupa-amiaza</a:t>
            </a:r>
            <a:r>
              <a:rPr lang="en-US" sz="2000" dirty="0" smtClean="0">
                <a:latin typeface="+mj-lt"/>
              </a:rPr>
              <a:t>?</a:t>
            </a:r>
          </a:p>
          <a:p>
            <a:pPr marL="514350" indent="-514350">
              <a:buAutoNum type="alphaLcPeriod"/>
            </a:pPr>
            <a:r>
              <a:rPr lang="en-US" sz="2000" dirty="0" err="1" smtClean="0">
                <a:latin typeface="+mj-lt"/>
              </a:rPr>
              <a:t>Da</a:t>
            </a:r>
            <a:r>
              <a:rPr lang="en-US" sz="2000" dirty="0" smtClean="0">
                <a:latin typeface="+mj-lt"/>
              </a:rPr>
              <a:t>					1</a:t>
            </a:r>
          </a:p>
          <a:p>
            <a:pPr marL="514350" indent="-514350">
              <a:buAutoNum type="alphaLcPeriod"/>
            </a:pPr>
            <a:r>
              <a:rPr lang="en-US" sz="2000" dirty="0" smtClean="0">
                <a:latin typeface="+mj-lt"/>
              </a:rPr>
              <a:t>Nu					0</a:t>
            </a:r>
          </a:p>
          <a:p>
            <a:pPr marL="514350" indent="-514350">
              <a:buNone/>
            </a:pPr>
            <a:endParaRPr lang="en-US" sz="2000" dirty="0">
              <a:latin typeface="+mj-lt"/>
            </a:endParaRPr>
          </a:p>
          <a:p>
            <a:pPr marL="514350" indent="-514350">
              <a:buNone/>
            </a:pPr>
            <a:r>
              <a:rPr lang="en-US" sz="2000" dirty="0" smtClean="0">
                <a:latin typeface="+mj-lt"/>
              </a:rPr>
              <a:t>6. </a:t>
            </a:r>
            <a:r>
              <a:rPr lang="en-US" sz="2000" dirty="0" err="1" smtClean="0">
                <a:latin typeface="+mj-lt"/>
              </a:rPr>
              <a:t>Fumati</a:t>
            </a:r>
            <a:r>
              <a:rPr lang="en-US" sz="2000" dirty="0" smtClean="0">
                <a:latin typeface="+mj-lt"/>
              </a:rPr>
              <a:t> </a:t>
            </a:r>
            <a:r>
              <a:rPr lang="en-US" sz="2000" dirty="0" err="1" smtClean="0">
                <a:latin typeface="+mj-lt"/>
              </a:rPr>
              <a:t>cand</a:t>
            </a:r>
            <a:r>
              <a:rPr lang="en-US" sz="2000" dirty="0" smtClean="0">
                <a:latin typeface="+mj-lt"/>
              </a:rPr>
              <a:t> </a:t>
            </a:r>
            <a:r>
              <a:rPr lang="en-US" sz="2000" dirty="0" err="1" smtClean="0">
                <a:latin typeface="+mj-lt"/>
              </a:rPr>
              <a:t>sunteti</a:t>
            </a:r>
            <a:r>
              <a:rPr lang="en-US" sz="2000" dirty="0" smtClean="0">
                <a:latin typeface="+mj-lt"/>
              </a:rPr>
              <a:t> </a:t>
            </a:r>
            <a:r>
              <a:rPr lang="en-US" sz="2000" dirty="0" err="1" smtClean="0">
                <a:latin typeface="+mj-lt"/>
              </a:rPr>
              <a:t>bolnavi</a:t>
            </a:r>
            <a:r>
              <a:rPr lang="en-US" sz="2000" dirty="0" smtClean="0">
                <a:latin typeface="+mj-lt"/>
              </a:rPr>
              <a:t> </a:t>
            </a:r>
            <a:r>
              <a:rPr lang="en-US" sz="2000" dirty="0" err="1" smtClean="0">
                <a:latin typeface="+mj-lt"/>
              </a:rPr>
              <a:t>si</a:t>
            </a:r>
            <a:r>
              <a:rPr lang="en-US" sz="2000" dirty="0" smtClean="0">
                <a:latin typeface="+mj-lt"/>
              </a:rPr>
              <a:t> </a:t>
            </a:r>
            <a:r>
              <a:rPr lang="en-US" sz="2000" dirty="0" err="1" smtClean="0">
                <a:latin typeface="+mj-lt"/>
              </a:rPr>
              <a:t>trebuie</a:t>
            </a:r>
            <a:r>
              <a:rPr lang="en-US" sz="2000" dirty="0" smtClean="0">
                <a:latin typeface="+mj-lt"/>
              </a:rPr>
              <a:t> </a:t>
            </a:r>
            <a:r>
              <a:rPr lang="en-US" sz="2000" dirty="0" err="1" smtClean="0">
                <a:latin typeface="+mj-lt"/>
              </a:rPr>
              <a:t>sa</a:t>
            </a:r>
            <a:r>
              <a:rPr lang="en-US" sz="2000" dirty="0" smtClean="0">
                <a:latin typeface="+mj-lt"/>
              </a:rPr>
              <a:t> </a:t>
            </a:r>
            <a:r>
              <a:rPr lang="en-US" sz="2000" dirty="0" err="1" smtClean="0">
                <a:latin typeface="+mj-lt"/>
              </a:rPr>
              <a:t>ramaneti</a:t>
            </a:r>
            <a:r>
              <a:rPr lang="en-US" sz="2000" dirty="0" smtClean="0">
                <a:latin typeface="+mj-lt"/>
              </a:rPr>
              <a:t> la pat o </a:t>
            </a:r>
            <a:r>
              <a:rPr lang="en-US" sz="2000" dirty="0" err="1" smtClean="0">
                <a:latin typeface="+mj-lt"/>
              </a:rPr>
              <a:t>zi</a:t>
            </a:r>
            <a:r>
              <a:rPr lang="en-US" sz="2000" dirty="0" smtClean="0">
                <a:latin typeface="+mj-lt"/>
              </a:rPr>
              <a:t> </a:t>
            </a:r>
            <a:r>
              <a:rPr lang="en-US" sz="2000" dirty="0" err="1" smtClean="0">
                <a:latin typeface="+mj-lt"/>
              </a:rPr>
              <a:t>intreaga</a:t>
            </a:r>
            <a:r>
              <a:rPr lang="en-US" sz="2000" dirty="0" smtClean="0">
                <a:latin typeface="+mj-lt"/>
              </a:rPr>
              <a:t>?</a:t>
            </a:r>
          </a:p>
          <a:p>
            <a:pPr marL="514350" indent="-514350">
              <a:buAutoNum type="alphaLcPeriod"/>
            </a:pPr>
            <a:r>
              <a:rPr lang="en-US" sz="2000" dirty="0" err="1" smtClean="0">
                <a:latin typeface="+mj-lt"/>
              </a:rPr>
              <a:t>Da</a:t>
            </a:r>
            <a:r>
              <a:rPr lang="en-US" sz="2000" dirty="0" smtClean="0">
                <a:latin typeface="+mj-lt"/>
              </a:rPr>
              <a:t>					1</a:t>
            </a:r>
          </a:p>
          <a:p>
            <a:pPr marL="514350" indent="-514350">
              <a:buAutoNum type="alphaLcPeriod"/>
            </a:pPr>
            <a:r>
              <a:rPr lang="en-US" sz="2000" dirty="0" smtClean="0">
                <a:latin typeface="+mj-lt"/>
              </a:rPr>
              <a:t>Nu					0</a:t>
            </a:r>
            <a:endParaRPr lang="en-US" sz="2000" dirty="0">
              <a:latin typeface="+mj-lt"/>
            </a:endParaRPr>
          </a:p>
        </p:txBody>
      </p:sp>
      <p:sp>
        <p:nvSpPr>
          <p:cNvPr id="2" name="Title 1"/>
          <p:cNvSpPr>
            <a:spLocks noGrp="1"/>
          </p:cNvSpPr>
          <p:nvPr>
            <p:ph type="title"/>
          </p:nvPr>
        </p:nvSpPr>
        <p:spPr/>
        <p:txBody>
          <a:bodyPr>
            <a:normAutofit fontScale="90000"/>
          </a:bodyPr>
          <a:lstStyle/>
          <a:p>
            <a:r>
              <a:rPr lang="es-ES" dirty="0" err="1" smtClean="0"/>
              <a:t>Testul</a:t>
            </a:r>
            <a:r>
              <a:rPr lang="es-ES" dirty="0" smtClean="0"/>
              <a:t> </a:t>
            </a:r>
            <a:r>
              <a:rPr lang="es-ES" dirty="0" err="1" smtClean="0"/>
              <a:t>Fagerström</a:t>
            </a:r>
            <a:r>
              <a:rPr lang="es-ES" dirty="0" smtClean="0"/>
              <a:t> – </a:t>
            </a:r>
            <a:r>
              <a:rPr lang="es-ES" dirty="0" err="1" smtClean="0"/>
              <a:t>evaluarea</a:t>
            </a:r>
            <a:r>
              <a:rPr lang="es-ES" dirty="0" smtClean="0"/>
              <a:t> </a:t>
            </a:r>
            <a:r>
              <a:rPr lang="es-ES" dirty="0" err="1" smtClean="0"/>
              <a:t>nivelului</a:t>
            </a:r>
            <a:r>
              <a:rPr lang="es-ES" dirty="0" smtClean="0"/>
              <a:t> de </a:t>
            </a:r>
            <a:r>
              <a:rPr lang="es-ES" dirty="0" err="1" smtClean="0"/>
              <a:t>dependență</a:t>
            </a:r>
            <a:r>
              <a:rPr lang="es-ES" dirty="0" smtClean="0"/>
              <a:t> la </a:t>
            </a:r>
            <a:r>
              <a:rPr lang="es-ES" dirty="0" err="1" smtClean="0"/>
              <a:t>nicotină</a:t>
            </a:r>
            <a:endParaRPr lang="en-US" dirty="0"/>
          </a:p>
        </p:txBody>
      </p:sp>
      <p:pic>
        <p:nvPicPr>
          <p:cNvPr id="4" name="Picture 2" descr="Image result for fumat"/>
          <p:cNvPicPr>
            <a:picLocks noChangeAspect="1" noChangeArrowheads="1"/>
          </p:cNvPicPr>
          <p:nvPr/>
        </p:nvPicPr>
        <p:blipFill>
          <a:blip r:embed="rId2"/>
          <a:srcRect/>
          <a:stretch>
            <a:fillRect/>
          </a:stretch>
        </p:blipFill>
        <p:spPr bwMode="auto">
          <a:xfrm>
            <a:off x="5786446" y="1928802"/>
            <a:ext cx="2393173" cy="1357322"/>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În practica medicală curentă stadializarea dependenţei de nicotină la fumătorii de țigarete se face în funcţie de scorul obţinut la Testul Fagerström</a:t>
            </a:r>
            <a:r>
              <a:rPr lang="en-US" sz="2000" dirty="0" smtClean="0">
                <a:latin typeface="Calibri" pitchFamily="34" charset="0"/>
                <a:cs typeface="Calibri" pitchFamily="34" charset="0"/>
              </a:rPr>
              <a:t>:</a:t>
            </a:r>
          </a:p>
          <a:p>
            <a:pPr algn="just">
              <a:buNone/>
            </a:pPr>
            <a:r>
              <a:rPr lang="vi-VN" sz="2000" dirty="0" smtClean="0">
                <a:latin typeface="Calibri" pitchFamily="34" charset="0"/>
                <a:cs typeface="Calibri" pitchFamily="34" charset="0"/>
              </a:rPr>
              <a:t> </a:t>
            </a:r>
            <a:r>
              <a:rPr lang="en-US" sz="2000" dirty="0">
                <a:latin typeface="Calibri" pitchFamily="34" charset="0"/>
                <a:cs typeface="Calibri" pitchFamily="34" charset="0"/>
              </a:rPr>
              <a:t>	</a:t>
            </a:r>
            <a:r>
              <a:rPr lang="en-US" sz="2000" dirty="0" smtClean="0">
                <a:latin typeface="Calibri" pitchFamily="34" charset="0"/>
                <a:cs typeface="Calibri" pitchFamily="34" charset="0"/>
              </a:rPr>
              <a:t>a.</a:t>
            </a:r>
            <a:r>
              <a:rPr lang="vi-VN" sz="2000" dirty="0" smtClean="0">
                <a:latin typeface="Calibri" pitchFamily="34" charset="0"/>
                <a:cs typeface="Calibri" pitchFamily="34" charset="0"/>
              </a:rPr>
              <a:t> Fumător cu dependenţă joasă - scor între 1 şi 3 la testul Fagerström;</a:t>
            </a:r>
            <a:endParaRPr lang="en-US" sz="2000" dirty="0" smtClean="0">
              <a:latin typeface="Calibri" pitchFamily="34" charset="0"/>
              <a:cs typeface="Calibri" pitchFamily="34" charset="0"/>
            </a:endParaRPr>
          </a:p>
          <a:p>
            <a:pPr algn="just">
              <a:buNone/>
            </a:pPr>
            <a:r>
              <a:rPr lang="vi-VN" sz="2000" dirty="0" smtClean="0">
                <a:latin typeface="Calibri" pitchFamily="34" charset="0"/>
                <a:cs typeface="Calibri" pitchFamily="34" charset="0"/>
              </a:rPr>
              <a:t> </a:t>
            </a:r>
            <a:r>
              <a:rPr lang="en-US" sz="2000" dirty="0">
                <a:latin typeface="Calibri" pitchFamily="34" charset="0"/>
                <a:cs typeface="Calibri" pitchFamily="34" charset="0"/>
              </a:rPr>
              <a:t>	</a:t>
            </a:r>
            <a:r>
              <a:rPr lang="en-US" sz="2000" dirty="0" smtClean="0">
                <a:latin typeface="Calibri" pitchFamily="34" charset="0"/>
                <a:cs typeface="Calibri" pitchFamily="34" charset="0"/>
              </a:rPr>
              <a:t> b. </a:t>
            </a:r>
            <a:r>
              <a:rPr lang="vi-VN" sz="2000" dirty="0" smtClean="0">
                <a:latin typeface="Calibri" pitchFamily="34" charset="0"/>
                <a:cs typeface="Calibri" pitchFamily="34" charset="0"/>
              </a:rPr>
              <a:t>Fumător cu dependenţă medie - scor între 4 şi 6 la testul Fagerström;</a:t>
            </a:r>
            <a:endParaRPr lang="en-US" sz="2000" dirty="0" smtClean="0">
              <a:latin typeface="Calibri" pitchFamily="34" charset="0"/>
              <a:cs typeface="Calibri" pitchFamily="34" charset="0"/>
            </a:endParaRPr>
          </a:p>
          <a:p>
            <a:pPr algn="just">
              <a:buNone/>
            </a:pPr>
            <a:r>
              <a:rPr lang="en-US" sz="2000" dirty="0">
                <a:latin typeface="Calibri" pitchFamily="34" charset="0"/>
                <a:cs typeface="Calibri" pitchFamily="34" charset="0"/>
              </a:rPr>
              <a:t>	</a:t>
            </a:r>
            <a:r>
              <a:rPr lang="vi-VN" sz="2000" dirty="0" smtClean="0">
                <a:latin typeface="Calibri" pitchFamily="34" charset="0"/>
                <a:cs typeface="Calibri" pitchFamily="34" charset="0"/>
              </a:rPr>
              <a:t> </a:t>
            </a:r>
            <a:r>
              <a:rPr lang="en-US" sz="2000" dirty="0" smtClean="0">
                <a:latin typeface="Calibri" pitchFamily="34" charset="0"/>
                <a:cs typeface="Calibri" pitchFamily="34" charset="0"/>
              </a:rPr>
              <a:t>c. </a:t>
            </a:r>
            <a:r>
              <a:rPr lang="vi-VN" sz="2000" dirty="0" smtClean="0">
                <a:latin typeface="Calibri" pitchFamily="34" charset="0"/>
                <a:cs typeface="Calibri" pitchFamily="34" charset="0"/>
              </a:rPr>
              <a:t>Fumător cu dependenţă înaltă - scor între 7 şi 10 la testul Fagerström</a:t>
            </a:r>
            <a:endParaRPr lang="en-US" sz="2000" dirty="0">
              <a:latin typeface="Calibri" pitchFamily="34" charset="0"/>
              <a:cs typeface="Calibri" pitchFamily="34" charset="0"/>
            </a:endParaRPr>
          </a:p>
        </p:txBody>
      </p:sp>
      <p:sp>
        <p:nvSpPr>
          <p:cNvPr id="2" name="Title 1"/>
          <p:cNvSpPr>
            <a:spLocks noGrp="1"/>
          </p:cNvSpPr>
          <p:nvPr>
            <p:ph type="title"/>
          </p:nvPr>
        </p:nvSpPr>
        <p:spPr/>
        <p:txBody>
          <a:bodyPr>
            <a:normAutofit/>
          </a:bodyPr>
          <a:lstStyle/>
          <a:p>
            <a:r>
              <a:rPr lang="en-US" sz="4000" dirty="0" err="1" smtClean="0"/>
              <a:t>Rezultatele</a:t>
            </a:r>
            <a:r>
              <a:rPr lang="en-US" sz="4000" dirty="0" smtClean="0"/>
              <a:t> </a:t>
            </a:r>
            <a:r>
              <a:rPr lang="es-ES" sz="4000" dirty="0" err="1"/>
              <a:t>t</a:t>
            </a:r>
            <a:r>
              <a:rPr lang="es-ES" sz="4000" dirty="0" err="1" smtClean="0"/>
              <a:t>estul</a:t>
            </a:r>
            <a:r>
              <a:rPr lang="es-ES" sz="4000" dirty="0" smtClean="0"/>
              <a:t> </a:t>
            </a:r>
            <a:r>
              <a:rPr lang="es-ES" sz="4000" dirty="0" err="1" smtClean="0"/>
              <a:t>Fagerström</a:t>
            </a:r>
            <a:r>
              <a:rPr lang="es-ES" sz="4000" dirty="0" smtClean="0"/>
              <a:t> </a:t>
            </a:r>
            <a:endParaRPr lang="en-US" sz="4000" dirty="0"/>
          </a:p>
        </p:txBody>
      </p:sp>
      <p:pic>
        <p:nvPicPr>
          <p:cNvPr id="1028" name="Picture 4" descr="Image result for fumat"/>
          <p:cNvPicPr>
            <a:picLocks noChangeAspect="1" noChangeArrowheads="1"/>
          </p:cNvPicPr>
          <p:nvPr/>
        </p:nvPicPr>
        <p:blipFill>
          <a:blip r:embed="rId2"/>
          <a:srcRect/>
          <a:stretch>
            <a:fillRect/>
          </a:stretch>
        </p:blipFill>
        <p:spPr bwMode="auto">
          <a:xfrm>
            <a:off x="3857620" y="3714752"/>
            <a:ext cx="3929090" cy="2786058"/>
          </a:xfrm>
          <a:prstGeom prst="rect">
            <a:avLst/>
          </a:prstGeom>
          <a:noFill/>
        </p:spPr>
      </p:pic>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TotalTime>
  <Words>71</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   Activitati de preventie pentru dependenta de tutun</vt:lpstr>
      <vt:lpstr>Consumul de tutun</vt:lpstr>
      <vt:lpstr>Cum ne putem lasa?</vt:lpstr>
      <vt:lpstr>Cum ne putem lasa?</vt:lpstr>
      <vt:lpstr>Cum ne putem lasa?</vt:lpstr>
      <vt:lpstr>Testul Fagerström – evaluarea nivelului de dependență la nicotină</vt:lpstr>
      <vt:lpstr>Testul Fagerström – evaluarea nivelului de dependență la nicotină</vt:lpstr>
      <vt:lpstr>Rezultatele testul Fagerström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Activitati de preventie pentru consumul de tutun</dc:title>
  <dc:creator>Birsan</dc:creator>
  <cp:lastModifiedBy>Birsan</cp:lastModifiedBy>
  <cp:revision>8</cp:revision>
  <dcterms:created xsi:type="dcterms:W3CDTF">2017-05-29T15:16:34Z</dcterms:created>
  <dcterms:modified xsi:type="dcterms:W3CDTF">2017-05-29T16:29:26Z</dcterms:modified>
</cp:coreProperties>
</file>