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sldIdLst>
    <p:sldId id="256" r:id="rId2"/>
    <p:sldId id="258" r:id="rId3"/>
    <p:sldId id="257"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46666-DEB9-4C39-8396-AA6D8AEF625B}" type="datetimeFigureOut">
              <a:rPr lang="en-US"/>
              <a:t>5/29/2017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28292-62FA-4740-B6DB-36EE2D16E643}" type="slidenum">
              <a:rPr lang="en-US"/>
              <a:t>‹#›</a:t>
            </a:fld>
            <a:endParaRPr lang="en-US"/>
          </a:p>
        </p:txBody>
      </p:sp>
    </p:spTree>
    <p:extLst>
      <p:ext uri="{BB962C8B-B14F-4D97-AF65-F5344CB8AC3E}">
        <p14:creationId xmlns:p14="http://schemas.microsoft.com/office/powerpoint/2010/main" val="214365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1</a:t>
            </a:fld>
            <a:endParaRPr lang="en-US"/>
          </a:p>
        </p:txBody>
      </p:sp>
    </p:spTree>
    <p:extLst>
      <p:ext uri="{BB962C8B-B14F-4D97-AF65-F5344CB8AC3E}">
        <p14:creationId xmlns:p14="http://schemas.microsoft.com/office/powerpoint/2010/main" val="197940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373630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85451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2</a:t>
            </a:fld>
            <a:endParaRPr lang="en-US"/>
          </a:p>
        </p:txBody>
      </p:sp>
    </p:spTree>
    <p:extLst>
      <p:ext uri="{BB962C8B-B14F-4D97-AF65-F5344CB8AC3E}">
        <p14:creationId xmlns:p14="http://schemas.microsoft.com/office/powerpoint/2010/main" val="3414591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3</a:t>
            </a:fld>
            <a:endParaRPr lang="en-US"/>
          </a:p>
        </p:txBody>
      </p:sp>
    </p:spTree>
    <p:extLst>
      <p:ext uri="{BB962C8B-B14F-4D97-AF65-F5344CB8AC3E}">
        <p14:creationId xmlns:p14="http://schemas.microsoft.com/office/powerpoint/2010/main" val="1866748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159043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4</a:t>
            </a:fld>
            <a:endParaRPr lang="en-US"/>
          </a:p>
        </p:txBody>
      </p:sp>
    </p:spTree>
    <p:extLst>
      <p:ext uri="{BB962C8B-B14F-4D97-AF65-F5344CB8AC3E}">
        <p14:creationId xmlns:p14="http://schemas.microsoft.com/office/powerpoint/2010/main" val="384059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164779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351406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2307635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8292-62FA-4740-B6DB-36EE2D16E643}" type="slidenum">
              <a:rPr lang="en-US"/>
              <a:t>‹#›</a:t>
            </a:fld>
            <a:endParaRPr lang="en-US"/>
          </a:p>
        </p:txBody>
      </p:sp>
    </p:spTree>
    <p:extLst>
      <p:ext uri="{BB962C8B-B14F-4D97-AF65-F5344CB8AC3E}">
        <p14:creationId xmlns:p14="http://schemas.microsoft.com/office/powerpoint/2010/main" val="2543593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6633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256828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485646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837739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83810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88337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778081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88175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9951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3415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1554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5649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821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98463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2402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3675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0637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dirty="0"/>
              <a:pPr/>
              <a:t>5/29/2017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24923794"/>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Prevenirea consumului de droguri</a:t>
            </a:r>
          </a:p>
        </p:txBody>
      </p:sp>
      <p:sp>
        <p:nvSpPr>
          <p:cNvPr id="3" name="Subtitle 2"/>
          <p:cNvSpPr>
            <a:spLocks noGrp="1"/>
          </p:cNvSpPr>
          <p:nvPr>
            <p:ph type="subTitle" idx="1"/>
          </p:nvPr>
        </p:nvSpPr>
        <p:spPr/>
        <p:txBody>
          <a:bodyPr>
            <a:normAutofit fontScale="77500" lnSpcReduction="20000"/>
          </a:bodyPr>
          <a:lstStyle/>
          <a:p>
            <a:r>
              <a:rPr lang="en-US" dirty="0"/>
              <a:t>Proiect realizat de : Vicol Andreea Simona</a:t>
            </a:r>
          </a:p>
          <a:p>
            <a:r>
              <a:rPr lang="en-US" dirty="0"/>
              <a:t>Profesor coordonator: </a:t>
            </a:r>
            <a:r>
              <a:rPr lang="en-US" dirty="0">
                <a:solidFill>
                  <a:srgbClr val="EE52A4"/>
                </a:solidFill>
              </a:rPr>
              <a:t>Cărăușu</a:t>
            </a:r>
            <a:r>
              <a:rPr lang="en-US" dirty="0">
                <a:solidFill>
                  <a:schemeClr val="tx1"/>
                </a:solidFill>
              </a:rPr>
              <a:t> </a:t>
            </a:r>
            <a:r>
              <a:rPr lang="en-US" dirty="0"/>
              <a:t> Claudia</a:t>
            </a:r>
            <a:endParaRPr lang="en-US" dirty="0">
              <a:solidFill>
                <a:srgbClr val="EF53A5"/>
              </a:solidFill>
            </a:endParaRPr>
          </a:p>
          <a:p>
            <a:r>
              <a:rPr lang="en-US" dirty="0"/>
              <a:t>Liceul Teoretic de </a:t>
            </a:r>
            <a:r>
              <a:rPr lang="en-US" dirty="0" err="1">
                <a:solidFill>
                  <a:srgbClr val="EE52A4"/>
                </a:solidFill>
              </a:rPr>
              <a:t>Informatică</a:t>
            </a:r>
            <a:r>
              <a:rPr lang="en-US" dirty="0">
                <a:solidFill>
                  <a:schemeClr val="tx1"/>
                </a:solidFill>
              </a:rPr>
              <a:t>    </a:t>
            </a:r>
            <a:r>
              <a:rPr lang="en-US" dirty="0"/>
              <a:t>"Grigore Moisil" Iasi</a:t>
            </a:r>
            <a:endParaRPr lang="en-US" dirty="0">
              <a:solidFill>
                <a:schemeClr val="tx1"/>
              </a:solidFill>
            </a:endParaRPr>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4.Chestionar</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latin typeface="Century Gothic"/>
                <a:ea typeface="Verdana"/>
                <a:cs typeface="Arial"/>
              </a:rPr>
              <a:t>5)Considerați drogurile o amenințare </a:t>
            </a:r>
            <a:r>
              <a:rPr lang="en-US" dirty="0">
                <a:solidFill>
                  <a:schemeClr val="tx1"/>
                </a:solidFill>
                <a:latin typeface="Century Gothic"/>
                <a:cs typeface="Arial"/>
              </a:rPr>
              <a:t>a societății în </a:t>
            </a:r>
            <a:r>
              <a:rPr lang="en-US" dirty="0">
                <a:solidFill>
                  <a:schemeClr val="tx1"/>
                </a:solidFill>
                <a:latin typeface="Century Gothic"/>
                <a:ea typeface="Verdana"/>
                <a:cs typeface="Arial"/>
              </a:rPr>
              <a:t>care </a:t>
            </a:r>
            <a:r>
              <a:rPr lang="en-US" dirty="0" err="1">
                <a:solidFill>
                  <a:schemeClr val="tx1"/>
                </a:solidFill>
                <a:latin typeface="Century Gothic"/>
                <a:ea typeface="Verdana"/>
                <a:cs typeface="Arial"/>
              </a:rPr>
              <a:t>trăim</a:t>
            </a:r>
            <a:r>
              <a:rPr lang="en-US" dirty="0">
                <a:solidFill>
                  <a:schemeClr val="tx1"/>
                </a:solidFill>
                <a:latin typeface="Century Gothic"/>
                <a:ea typeface="Verdana"/>
                <a:cs typeface="Arial"/>
              </a:rPr>
              <a:t>? </a:t>
            </a:r>
            <a:endParaRPr lang="en-US">
              <a:solidFill>
                <a:schemeClr val="tx1"/>
              </a:solidFill>
              <a:latin typeface="Century Gothic"/>
              <a:ea typeface="Verdana"/>
              <a:cs typeface="Arial"/>
            </a:endParaRPr>
          </a:p>
          <a:p>
            <a:r>
              <a:rPr lang="en-US" dirty="0">
                <a:solidFill>
                  <a:schemeClr val="tx1"/>
                </a:solidFill>
                <a:latin typeface="Century Gothic"/>
                <a:ea typeface="Verdana"/>
                <a:cs typeface="Arial"/>
              </a:rPr>
              <a:t>Da </a:t>
            </a:r>
          </a:p>
          <a:p>
            <a:r>
              <a:rPr lang="en-US" dirty="0">
                <a:solidFill>
                  <a:schemeClr val="tx1"/>
                </a:solidFill>
                <a:latin typeface="Century Gothic"/>
                <a:ea typeface="Verdana"/>
                <a:cs typeface="Arial"/>
              </a:rPr>
              <a:t>Nu </a:t>
            </a:r>
          </a:p>
          <a:p>
            <a:r>
              <a:rPr lang="en-US" dirty="0">
                <a:solidFill>
                  <a:schemeClr val="tx1"/>
                </a:solidFill>
                <a:latin typeface="Century Gothic"/>
                <a:ea typeface="Verdana"/>
                <a:cs typeface="Arial"/>
              </a:rPr>
              <a:t>Uneori. </a:t>
            </a:r>
          </a:p>
          <a:p>
            <a:r>
              <a:rPr lang="en-US" dirty="0">
                <a:solidFill>
                  <a:schemeClr val="tx1"/>
                </a:solidFill>
                <a:latin typeface="Century Gothic"/>
                <a:ea typeface="Verdana"/>
                <a:cs typeface="Arial"/>
              </a:rPr>
              <a:t>6)Cunoașteți o fundație, asociație din România care </a:t>
            </a:r>
            <a:r>
              <a:rPr lang="en-US" dirty="0" err="1">
                <a:solidFill>
                  <a:schemeClr val="tx1"/>
                </a:solidFill>
                <a:latin typeface="Century Gothic"/>
                <a:ea typeface="Verdana"/>
                <a:cs typeface="Arial"/>
              </a:rPr>
              <a:t>luptă</a:t>
            </a:r>
            <a:r>
              <a:rPr lang="en-US" dirty="0">
                <a:solidFill>
                  <a:schemeClr val="tx1"/>
                </a:solidFill>
                <a:latin typeface="Century Gothic"/>
                <a:ea typeface="Verdana"/>
                <a:cs typeface="Arial"/>
              </a:rPr>
              <a:t> </a:t>
            </a:r>
            <a:r>
              <a:rPr lang="en-US" dirty="0" err="1">
                <a:solidFill>
                  <a:schemeClr val="tx1"/>
                </a:solidFill>
                <a:latin typeface="Century Gothic"/>
                <a:ea typeface="Verdana"/>
                <a:cs typeface="Arial"/>
              </a:rPr>
              <a:t>împotriva</a:t>
            </a:r>
            <a:r>
              <a:rPr lang="en-US" dirty="0">
                <a:solidFill>
                  <a:schemeClr val="tx1"/>
                </a:solidFill>
                <a:latin typeface="Century Gothic"/>
                <a:ea typeface="Verdana"/>
                <a:cs typeface="Arial"/>
              </a:rPr>
              <a:t> drogurilor? </a:t>
            </a:r>
          </a:p>
          <a:p>
            <a:r>
              <a:rPr lang="en-US" dirty="0">
                <a:solidFill>
                  <a:schemeClr val="tx1"/>
                </a:solidFill>
                <a:latin typeface="Century Gothic"/>
                <a:ea typeface="Verdana"/>
                <a:cs typeface="Arial"/>
              </a:rPr>
              <a:t>Da </a:t>
            </a:r>
          </a:p>
          <a:p>
            <a:r>
              <a:rPr lang="en-US" dirty="0">
                <a:solidFill>
                  <a:schemeClr val="tx1"/>
                </a:solidFill>
                <a:latin typeface="Century Gothic"/>
                <a:ea typeface="Verdana"/>
                <a:cs typeface="Arial"/>
              </a:rPr>
              <a:t>Nu </a:t>
            </a:r>
          </a:p>
          <a:p>
            <a:endParaRPr lang="en-US" dirty="0">
              <a:solidFill>
                <a:srgbClr val="404040"/>
              </a:solidFill>
            </a:endParaRPr>
          </a:p>
        </p:txBody>
      </p:sp>
    </p:spTree>
    <p:extLst>
      <p:ext uri="{BB962C8B-B14F-4D97-AF65-F5344CB8AC3E}">
        <p14:creationId xmlns:p14="http://schemas.microsoft.com/office/powerpoint/2010/main" val="427862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6371" y="1838325"/>
            <a:ext cx="11296794" cy="3338135"/>
          </a:xfrm>
        </p:spPr>
        <p:txBody>
          <a:bodyPr/>
          <a:lstStyle/>
          <a:p>
            <a:pPr algn="ctr"/>
            <a:r>
              <a:rPr lang="en-US" sz="8800" dirty="0">
                <a:solidFill>
                  <a:schemeClr val="tx1"/>
                </a:solidFill>
              </a:rPr>
              <a:t>Sfârșit </a:t>
            </a:r>
          </a:p>
        </p:txBody>
      </p:sp>
    </p:spTree>
    <p:extLst>
      <p:ext uri="{BB962C8B-B14F-4D97-AF65-F5344CB8AC3E}">
        <p14:creationId xmlns:p14="http://schemas.microsoft.com/office/powerpoint/2010/main" val="70958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Cuprins</a:t>
            </a:r>
          </a:p>
        </p:txBody>
      </p:sp>
      <p:sp>
        <p:nvSpPr>
          <p:cNvPr id="3" name="Content Placeholder 2"/>
          <p:cNvSpPr>
            <a:spLocks noGrp="1"/>
          </p:cNvSpPr>
          <p:nvPr>
            <p:ph idx="1"/>
          </p:nvPr>
        </p:nvSpPr>
        <p:spPr/>
        <p:txBody>
          <a:bodyPr vert="horz" lIns="91440" tIns="45720" rIns="91440" bIns="45720" rtlCol="0" anchor="t">
            <a:normAutofit/>
          </a:bodyPr>
          <a:lstStyle/>
          <a:p>
            <a:pPr>
              <a:buFont typeface="+mj-lt"/>
              <a:buAutoNum type="arabicPeriod"/>
            </a:pPr>
            <a:r>
              <a:rPr lang="en-US" sz="2400" dirty="0"/>
              <a:t>Ce este drogul?</a:t>
            </a:r>
          </a:p>
          <a:p>
            <a:pPr marL="457200" indent="-457200">
              <a:buFont typeface="+mj-lt"/>
              <a:buAutoNum type="arabicPeriod"/>
            </a:pPr>
            <a:r>
              <a:rPr lang="en-US" sz="2400" dirty="0"/>
              <a:t>Cauzele </a:t>
            </a:r>
            <a:r>
              <a:rPr lang="en-US" sz="2400" dirty="0">
                <a:solidFill>
                  <a:srgbClr val="333333"/>
                </a:solidFill>
                <a:latin typeface="Verdana"/>
                <a:ea typeface="Verdana"/>
                <a:cs typeface="Verdana"/>
              </a:rPr>
              <a:t>începerii</a:t>
            </a:r>
            <a:r>
              <a:rPr lang="en-US" sz="2400" dirty="0"/>
              <a:t> acestui viciu.</a:t>
            </a:r>
            <a:endParaRPr lang="en-US" sz="2400" dirty="0">
              <a:solidFill>
                <a:schemeClr val="tx1"/>
              </a:solidFill>
            </a:endParaRPr>
          </a:p>
          <a:p>
            <a:pPr>
              <a:buFont typeface="+mj-lt"/>
              <a:buAutoNum type="arabicPeriod"/>
            </a:pPr>
            <a:r>
              <a:rPr lang="en-US" sz="2400" dirty="0"/>
              <a:t>Cum putem preveni consumul de droguri?</a:t>
            </a:r>
          </a:p>
          <a:p>
            <a:pPr>
              <a:buFont typeface="+mj-lt"/>
              <a:buAutoNum type="arabicPeriod"/>
            </a:pPr>
            <a:r>
              <a:rPr lang="en-US" sz="2400" dirty="0"/>
              <a:t>Chestionar.</a:t>
            </a:r>
            <a:endParaRPr lang="en-US" sz="2400" dirty="0">
              <a:solidFill>
                <a:srgbClr val="404040"/>
              </a:solidFill>
            </a:endParaRPr>
          </a:p>
        </p:txBody>
      </p:sp>
    </p:spTree>
    <p:extLst>
      <p:ext uri="{BB962C8B-B14F-4D97-AF65-F5344CB8AC3E}">
        <p14:creationId xmlns:p14="http://schemas.microsoft.com/office/powerpoint/2010/main" val="252096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solidFill>
                  <a:srgbClr val="EBEBEB"/>
                </a:solidFill>
              </a:rPr>
              <a:t>1.Ce</a:t>
            </a:r>
            <a:r>
              <a:rPr lang="en-US" dirty="0">
                <a:solidFill>
                  <a:srgbClr val="EBEBEB"/>
                </a:solidFill>
              </a:rPr>
              <a:t> este drogul?</a:t>
            </a:r>
            <a:endParaRPr lang="en-US" dirty="0">
              <a:solidFill>
                <a:schemeClr val="tx1"/>
              </a:solidFill>
            </a:endParaRPr>
          </a:p>
        </p:txBody>
      </p:sp>
      <p:sp>
        <p:nvSpPr>
          <p:cNvPr id="7" name="Content Placeholder 6"/>
          <p:cNvSpPr>
            <a:spLocks noGrp="1"/>
          </p:cNvSpPr>
          <p:nvPr>
            <p:ph sz="half" idx="1"/>
          </p:nvPr>
        </p:nvSpPr>
        <p:spPr/>
        <p:txBody>
          <a:bodyPr vert="horz" lIns="91440" tIns="45720" rIns="91440" bIns="45720" rtlCol="0" anchor="t">
            <a:normAutofit/>
          </a:bodyPr>
          <a:lstStyle/>
          <a:p>
            <a:r>
              <a:rPr lang="en-US" dirty="0">
                <a:solidFill>
                  <a:schemeClr val="tx1"/>
                </a:solidFill>
                <a:latin typeface="Verdana"/>
                <a:ea typeface="Verdana"/>
                <a:cs typeface="Verdana"/>
              </a:rPr>
              <a:t>Drogul e o substanță sau un amestec de substanțe naturale sau sintetice, având acțiune psihotropa (asemeni unui sedativ sau stimulent) asupra sistemului nervos central, intensificând unele procese (apar halucinații auditive sau vizuale) și eliminându-le pe altele (durerea fizică, moralitatea). </a:t>
            </a:r>
            <a:endParaRPr lang="en-US">
              <a:solidFill>
                <a:schemeClr val="tx1"/>
              </a:solidFill>
              <a:latin typeface="Verdana"/>
              <a:ea typeface="Verdana"/>
              <a:cs typeface="Verdana"/>
            </a:endParaRPr>
          </a:p>
        </p:txBody>
      </p:sp>
      <p:pic>
        <p:nvPicPr>
          <p:cNvPr id="10" name="Picture 10" descr="uzaleznienie-od-narkotykow.jpg"/>
          <p:cNvPicPr>
            <a:picLocks noGrp="1" noChangeAspect="1"/>
          </p:cNvPicPr>
          <p:nvPr>
            <p:ph sz="half" idx="2"/>
          </p:nvPr>
        </p:nvPicPr>
        <p:blipFill>
          <a:blip r:embed="rId3"/>
          <a:stretch>
            <a:fillRect/>
          </a:stretch>
        </p:blipFill>
        <p:spPr>
          <a:xfrm>
            <a:off x="6207125" y="2383789"/>
            <a:ext cx="5322893" cy="3523299"/>
          </a:xfrm>
          <a:prstGeom prst="rect">
            <a:avLst/>
          </a:prstGeom>
        </p:spPr>
      </p:pic>
    </p:spTree>
    <p:extLst>
      <p:ext uri="{BB962C8B-B14F-4D97-AF65-F5344CB8AC3E}">
        <p14:creationId xmlns:p14="http://schemas.microsoft.com/office/powerpoint/2010/main" val="26915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2.Cauzele</a:t>
            </a:r>
            <a:r>
              <a:rPr lang="en-US" dirty="0"/>
              <a:t> </a:t>
            </a:r>
            <a:r>
              <a:rPr lang="en-US" dirty="0">
                <a:solidFill>
                  <a:srgbClr val="FFFFFF"/>
                </a:solidFill>
                <a:latin typeface="Verdana"/>
                <a:ea typeface="Verdana"/>
                <a:cs typeface="Verdana"/>
              </a:rPr>
              <a:t>începerii</a:t>
            </a:r>
            <a:r>
              <a:rPr lang="en-US" dirty="0">
                <a:solidFill>
                  <a:srgbClr val="FFFFFF"/>
                </a:solidFill>
              </a:rPr>
              <a:t> </a:t>
            </a:r>
            <a:r>
              <a:rPr lang="en-US" dirty="0"/>
              <a:t>acestui viciu</a:t>
            </a:r>
          </a:p>
        </p:txBody>
      </p:sp>
      <p:sp>
        <p:nvSpPr>
          <p:cNvPr id="3" name="Content Placeholder 2"/>
          <p:cNvSpPr>
            <a:spLocks noGrp="1"/>
          </p:cNvSpPr>
          <p:nvPr>
            <p:ph sz="half" idx="1"/>
          </p:nvPr>
        </p:nvSpPr>
        <p:spPr>
          <a:xfrm>
            <a:off x="600075" y="2390775"/>
            <a:ext cx="6433849" cy="3997448"/>
          </a:xfrm>
        </p:spPr>
        <p:txBody>
          <a:bodyPr vert="horz" lIns="91440" tIns="45720" rIns="91440" bIns="45720" rtlCol="0" anchor="t">
            <a:normAutofit/>
          </a:bodyPr>
          <a:lstStyle/>
          <a:p>
            <a:r>
              <a:rPr lang="en-US" sz="2400" dirty="0">
                <a:solidFill>
                  <a:schemeClr val="tx1"/>
                </a:solidFill>
                <a:latin typeface="Arial"/>
                <a:cs typeface="Arial"/>
              </a:rPr>
              <a:t>Oamenii iau droguri din diverse motive, printre care </a:t>
            </a:r>
            <a:r>
              <a:rPr lang="en-US" sz="2400" dirty="0" err="1">
                <a:solidFill>
                  <a:schemeClr val="tx1"/>
                </a:solidFill>
                <a:latin typeface="Arial"/>
                <a:cs typeface="Arial"/>
              </a:rPr>
              <a:t>dorința</a:t>
            </a:r>
            <a:r>
              <a:rPr lang="en-US" sz="2400" dirty="0">
                <a:solidFill>
                  <a:schemeClr val="tx1"/>
                </a:solidFill>
                <a:latin typeface="Arial"/>
                <a:cs typeface="Arial"/>
              </a:rPr>
              <a:t> de a evada din realitate, de a se adapta dorinței cotidiene sau de a fi acceptați de ceilalți, însă 90% din cei care se apucă de droguri, dau vina pe seama anturajului. Statisticile arată că sexul masculin domină în topul dependenței de droguri. </a:t>
            </a:r>
            <a:endParaRPr lang="en-US" sz="2400" dirty="0">
              <a:solidFill>
                <a:srgbClr val="000000"/>
              </a:solidFill>
              <a:latin typeface="Arial"/>
              <a:cs typeface="Arial"/>
            </a:endParaRPr>
          </a:p>
        </p:txBody>
      </p:sp>
      <p:pic>
        <p:nvPicPr>
          <p:cNvPr id="7" name="Picture 7"/>
          <p:cNvPicPr>
            <a:picLocks noGrp="1" noChangeAspect="1"/>
          </p:cNvPicPr>
          <p:nvPr>
            <p:ph sz="half" idx="2"/>
          </p:nvPr>
        </p:nvPicPr>
        <p:blipFill>
          <a:blip r:embed="rId3"/>
          <a:stretch>
            <a:fillRect/>
          </a:stretch>
        </p:blipFill>
        <p:spPr>
          <a:xfrm>
            <a:off x="7307524" y="2752725"/>
            <a:ext cx="4363865" cy="2451579"/>
          </a:xfrm>
          <a:prstGeom prst="rect">
            <a:avLst/>
          </a:prstGeom>
        </p:spPr>
      </p:pic>
    </p:spTree>
    <p:extLst>
      <p:ext uri="{BB962C8B-B14F-4D97-AF65-F5344CB8AC3E}">
        <p14:creationId xmlns:p14="http://schemas.microsoft.com/office/powerpoint/2010/main" val="335144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3.</a:t>
            </a:r>
            <a:r>
              <a:rPr lang="en-US" sz="3000" dirty="0" err="1">
                <a:solidFill>
                  <a:srgbClr val="FFFFFF"/>
                </a:solidFill>
              </a:rPr>
              <a:t>Cum</a:t>
            </a:r>
            <a:r>
              <a:rPr lang="en-US" sz="3000" dirty="0">
                <a:solidFill>
                  <a:srgbClr val="FFFFFF"/>
                </a:solidFill>
              </a:rPr>
              <a:t> putem preveni consumul de droguri? </a:t>
            </a:r>
            <a:endParaRPr lang="en-US" sz="3000"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endParaRPr lang="en-US" sz="2400" dirty="0">
              <a:solidFill>
                <a:schemeClr val="tx1"/>
              </a:solidFill>
              <a:latin typeface="Arial"/>
              <a:cs typeface="Arial"/>
            </a:endParaRPr>
          </a:p>
          <a:p>
            <a:pPr marL="0" indent="0">
              <a:buNone/>
            </a:pPr>
            <a:r>
              <a:rPr lang="en-US" sz="2400" b="1" dirty="0">
                <a:solidFill>
                  <a:schemeClr val="tx1"/>
                </a:solidFill>
                <a:latin typeface="Arial"/>
                <a:cs typeface="Arial"/>
              </a:rPr>
              <a:t>Prevenția primară se adresează celor ce nu prezintă comportament adictiv. </a:t>
            </a:r>
          </a:p>
          <a:p>
            <a:r>
              <a:rPr lang="en-US" sz="2400" dirty="0">
                <a:solidFill>
                  <a:schemeClr val="tx1"/>
                </a:solidFill>
                <a:latin typeface="Arial"/>
                <a:cs typeface="Arial"/>
              </a:rPr>
              <a:t>Primul factor de </a:t>
            </a:r>
            <a:r>
              <a:rPr lang="en-US" sz="2400" dirty="0" err="1">
                <a:solidFill>
                  <a:schemeClr val="tx1"/>
                </a:solidFill>
                <a:latin typeface="Arial"/>
                <a:cs typeface="Arial"/>
              </a:rPr>
              <a:t>prevenție</a:t>
            </a:r>
            <a:r>
              <a:rPr lang="en-US" sz="2400" dirty="0">
                <a:solidFill>
                  <a:schemeClr val="tx1"/>
                </a:solidFill>
                <a:latin typeface="Arial"/>
                <a:cs typeface="Arial"/>
              </a:rPr>
              <a:t> este informarea asupra efectelor negative exercitate de consumul moderat, respectiv de excesul de drog, la care se adaugă conștientizarea factorilor de risc personali (de exemplu, contagiunea socială,  ignorarea propriilor probleme de adaptare). </a:t>
            </a:r>
          </a:p>
        </p:txBody>
      </p:sp>
    </p:spTree>
    <p:extLst>
      <p:ext uri="{BB962C8B-B14F-4D97-AF65-F5344CB8AC3E}">
        <p14:creationId xmlns:p14="http://schemas.microsoft.com/office/powerpoint/2010/main" val="33757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solidFill>
                  <a:srgbClr val="EBEBEB"/>
                </a:solidFill>
              </a:rPr>
              <a:t>3.</a:t>
            </a:r>
            <a:r>
              <a:rPr lang="en-US" sz="3200" dirty="0" err="1">
                <a:solidFill>
                  <a:srgbClr val="FFFFFF"/>
                </a:solidFill>
              </a:rPr>
              <a:t>Cum</a:t>
            </a:r>
            <a:r>
              <a:rPr lang="en-US" sz="3200" dirty="0">
                <a:solidFill>
                  <a:srgbClr val="FFFFFF"/>
                </a:solidFill>
              </a:rPr>
              <a:t> putem preveni consumul de droguri? </a:t>
            </a:r>
            <a:r>
              <a:rPr lang="en-US" sz="3200" dirty="0">
                <a:solidFill>
                  <a:srgbClr val="000000"/>
                </a:solidFill>
              </a:rPr>
              <a:t> </a:t>
            </a:r>
            <a:endParaRPr lang="en-US" sz="3200" dirty="0">
              <a:solidFill>
                <a:schemeClr val="tx1"/>
              </a:solidFill>
            </a:endParaRPr>
          </a:p>
        </p:txBody>
      </p:sp>
      <p:sp>
        <p:nvSpPr>
          <p:cNvPr id="3" name="Content Placeholder 2"/>
          <p:cNvSpPr>
            <a:spLocks noGrp="1"/>
          </p:cNvSpPr>
          <p:nvPr>
            <p:ph idx="1"/>
          </p:nvPr>
        </p:nvSpPr>
        <p:spPr/>
        <p:txBody>
          <a:bodyPr vert="horz" lIns="91440" tIns="45720" rIns="91440" bIns="45720" rtlCol="0" anchor="t">
            <a:noAutofit/>
          </a:bodyPr>
          <a:lstStyle/>
          <a:p>
            <a:r>
              <a:rPr lang="en-US" sz="2400" dirty="0">
                <a:solidFill>
                  <a:schemeClr val="tx1"/>
                </a:solidFill>
                <a:latin typeface="Arial"/>
                <a:cs typeface="Arial"/>
              </a:rPr>
              <a:t>Al doilea factor de prevenție presupune angajarea prealabilă a persoanelor cu risc de consum (mai ales a adolescenților) în activități care să le satisfacă anumite trebuințe psihologice, experiențe și sentimente de recompensă morală, pentru ca, ulterior, să aibă o atitudine de evitare sau de indiferență față de tentația drogurilor. </a:t>
            </a:r>
            <a:endParaRPr lang="en-US" sz="2400">
              <a:solidFill>
                <a:schemeClr val="tx1"/>
              </a:solidFill>
              <a:latin typeface="Arial"/>
              <a:cs typeface="Arial"/>
            </a:endParaRPr>
          </a:p>
          <a:p>
            <a:r>
              <a:rPr lang="en-US" sz="2400" dirty="0">
                <a:solidFill>
                  <a:schemeClr val="tx1"/>
                </a:solidFill>
                <a:latin typeface="Arial"/>
                <a:cs typeface="Arial"/>
              </a:rPr>
              <a:t>Al treilea factor este consilierea psihologică a membrilor familiei. </a:t>
            </a:r>
          </a:p>
        </p:txBody>
      </p:sp>
    </p:spTree>
    <p:extLst>
      <p:ext uri="{BB962C8B-B14F-4D97-AF65-F5344CB8AC3E}">
        <p14:creationId xmlns:p14="http://schemas.microsoft.com/office/powerpoint/2010/main" val="118770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solidFill>
                  <a:srgbClr val="EBEBEB"/>
                </a:solidFill>
              </a:rPr>
              <a:t>3.</a:t>
            </a:r>
            <a:r>
              <a:rPr lang="en-US" sz="3200" dirty="0" err="1">
                <a:solidFill>
                  <a:srgbClr val="FFFFFF"/>
                </a:solidFill>
              </a:rPr>
              <a:t>Cum</a:t>
            </a:r>
            <a:r>
              <a:rPr lang="en-US" sz="3200" dirty="0">
                <a:solidFill>
                  <a:srgbClr val="FFFFFF"/>
                </a:solidFill>
              </a:rPr>
              <a:t> putem preveni consumul de droguri? </a:t>
            </a:r>
            <a:r>
              <a:rPr lang="en-US" sz="3200" dirty="0">
                <a:solidFill>
                  <a:schemeClr val="tx1"/>
                </a:solidFill>
              </a:rPr>
              <a:t>  </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sz="2200" b="1" dirty="0" err="1">
                <a:solidFill>
                  <a:schemeClr val="tx1"/>
                </a:solidFill>
                <a:latin typeface="Arial"/>
                <a:cs typeface="Arial"/>
              </a:rPr>
              <a:t>Prevenția</a:t>
            </a:r>
            <a:r>
              <a:rPr lang="en-US" sz="2200" b="1" dirty="0">
                <a:solidFill>
                  <a:schemeClr val="tx1"/>
                </a:solidFill>
                <a:latin typeface="Arial"/>
                <a:cs typeface="Arial"/>
              </a:rPr>
              <a:t> secundara </a:t>
            </a:r>
            <a:endParaRPr lang="en-US" dirty="0">
              <a:solidFill>
                <a:schemeClr val="tx1"/>
              </a:solidFill>
              <a:latin typeface="Arial"/>
              <a:cs typeface="Arial"/>
            </a:endParaRPr>
          </a:p>
          <a:p>
            <a:r>
              <a:rPr lang="en-US" sz="2200" dirty="0">
                <a:solidFill>
                  <a:schemeClr val="tx1"/>
                </a:solidFill>
                <a:latin typeface="Arial"/>
                <a:cs typeface="Arial"/>
              </a:rPr>
              <a:t>În fazele inițiale ale consumului, pacientul va fi încurajat să solicite ajutorul terapeutic pentru a nu progreseza spre dependență. Psihologii, psihiatrii, asistenții sociali pot fi antrenați pentru a acorda un asemenea ajutor. În prezent, în România, acesta este un sector prea </a:t>
            </a:r>
            <a:r>
              <a:rPr lang="en-US" sz="2200" dirty="0" err="1">
                <a:solidFill>
                  <a:schemeClr val="tx1"/>
                </a:solidFill>
                <a:latin typeface="Arial"/>
                <a:cs typeface="Arial"/>
              </a:rPr>
              <a:t>puțin</a:t>
            </a:r>
            <a:r>
              <a:rPr lang="en-US" sz="2200" dirty="0">
                <a:solidFill>
                  <a:schemeClr val="tx1"/>
                </a:solidFill>
                <a:latin typeface="Arial"/>
                <a:cs typeface="Arial"/>
              </a:rPr>
              <a:t> </a:t>
            </a:r>
            <a:r>
              <a:rPr lang="en-US" sz="2200" dirty="0" err="1">
                <a:solidFill>
                  <a:schemeClr val="tx1"/>
                </a:solidFill>
                <a:latin typeface="Arial"/>
                <a:cs typeface="Arial"/>
              </a:rPr>
              <a:t>organizat</a:t>
            </a:r>
            <a:r>
              <a:rPr lang="en-US" sz="2200" dirty="0">
                <a:solidFill>
                  <a:schemeClr val="tx1"/>
                </a:solidFill>
                <a:latin typeface="Arial"/>
                <a:cs typeface="Arial"/>
              </a:rPr>
              <a:t>. </a:t>
            </a:r>
          </a:p>
          <a:p>
            <a:r>
              <a:rPr lang="en-US" sz="2200" dirty="0">
                <a:solidFill>
                  <a:schemeClr val="tx1"/>
                </a:solidFill>
                <a:latin typeface="Arial"/>
                <a:cs typeface="Arial"/>
              </a:rPr>
              <a:t>În cazul fazelor inițiale este important ca pacientul </a:t>
            </a:r>
            <a:r>
              <a:rPr lang="en-US" sz="2200" dirty="0" err="1">
                <a:solidFill>
                  <a:schemeClr val="tx1"/>
                </a:solidFill>
                <a:latin typeface="Arial"/>
                <a:cs typeface="Arial"/>
              </a:rPr>
              <a:t>să</a:t>
            </a:r>
            <a:r>
              <a:rPr lang="en-US" sz="2200" dirty="0">
                <a:solidFill>
                  <a:schemeClr val="tx1"/>
                </a:solidFill>
                <a:latin typeface="Arial"/>
                <a:cs typeface="Arial"/>
              </a:rPr>
              <a:t> </a:t>
            </a:r>
            <a:r>
              <a:rPr lang="en-US" sz="2200" dirty="0" err="1">
                <a:solidFill>
                  <a:schemeClr val="tx1"/>
                </a:solidFill>
                <a:latin typeface="Arial"/>
                <a:cs typeface="Arial"/>
              </a:rPr>
              <a:t>dorească</a:t>
            </a:r>
            <a:r>
              <a:rPr lang="en-US" sz="2200" dirty="0">
                <a:solidFill>
                  <a:schemeClr val="tx1"/>
                </a:solidFill>
                <a:latin typeface="Arial"/>
                <a:cs typeface="Arial"/>
              </a:rPr>
              <a:t> </a:t>
            </a:r>
            <a:r>
              <a:rPr lang="en-US" sz="2200" dirty="0" err="1">
                <a:solidFill>
                  <a:schemeClr val="tx1"/>
                </a:solidFill>
                <a:latin typeface="Arial"/>
                <a:cs typeface="Arial"/>
              </a:rPr>
              <a:t>să</a:t>
            </a:r>
            <a:r>
              <a:rPr lang="en-US" sz="2200" dirty="0">
                <a:solidFill>
                  <a:schemeClr val="tx1"/>
                </a:solidFill>
                <a:latin typeface="Arial"/>
                <a:cs typeface="Arial"/>
              </a:rPr>
              <a:t> se schimbe și să nu fie pasiv, trimis la terapie fără voia lui. Chiar și un dependent de drog simte nevoia să aibă un anumit grad de libertate. </a:t>
            </a:r>
          </a:p>
          <a:p>
            <a:endParaRPr lang="en-US" sz="2200" dirty="0">
              <a:solidFill>
                <a:schemeClr val="tx1"/>
              </a:solidFill>
              <a:latin typeface="Arial"/>
              <a:cs typeface="Arial"/>
            </a:endParaRPr>
          </a:p>
        </p:txBody>
      </p:sp>
    </p:spTree>
    <p:extLst>
      <p:ext uri="{BB962C8B-B14F-4D97-AF65-F5344CB8AC3E}">
        <p14:creationId xmlns:p14="http://schemas.microsoft.com/office/powerpoint/2010/main" val="100833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Chestionar</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fr" dirty="0">
                <a:solidFill>
                  <a:srgbClr val="333333"/>
                </a:solidFill>
                <a:latin typeface="Arial"/>
                <a:cs typeface="Arial"/>
              </a:rPr>
              <a:t>1)</a:t>
            </a:r>
            <a:r>
              <a:rPr lang="fr" dirty="0" err="1">
                <a:solidFill>
                  <a:srgbClr val="333333"/>
                </a:solidFill>
                <a:latin typeface="Arial"/>
                <a:cs typeface="Arial"/>
              </a:rPr>
              <a:t>Cunoasteti</a:t>
            </a:r>
            <a:r>
              <a:rPr lang="fr" dirty="0">
                <a:solidFill>
                  <a:srgbClr val="333333"/>
                </a:solidFill>
                <a:latin typeface="Arial"/>
                <a:cs typeface="Arial"/>
              </a:rPr>
              <a:t> </a:t>
            </a:r>
            <a:r>
              <a:rPr lang="fr" dirty="0" err="1">
                <a:solidFill>
                  <a:srgbClr val="333333"/>
                </a:solidFill>
                <a:latin typeface="Arial"/>
                <a:cs typeface="Arial"/>
              </a:rPr>
              <a:t>persoane</a:t>
            </a:r>
            <a:r>
              <a:rPr lang="fr" dirty="0">
                <a:solidFill>
                  <a:srgbClr val="333333"/>
                </a:solidFill>
                <a:latin typeface="Arial"/>
                <a:cs typeface="Arial"/>
              </a:rPr>
              <a:t> care se </a:t>
            </a:r>
            <a:r>
              <a:rPr lang="fr" dirty="0" err="1">
                <a:solidFill>
                  <a:srgbClr val="333333"/>
                </a:solidFill>
                <a:latin typeface="Arial"/>
                <a:cs typeface="Arial"/>
              </a:rPr>
              <a:t>drogheaza</a:t>
            </a:r>
            <a:r>
              <a:rPr lang="fr" dirty="0">
                <a:solidFill>
                  <a:srgbClr val="333333"/>
                </a:solidFill>
                <a:latin typeface="Arial"/>
                <a:cs typeface="Arial"/>
              </a:rPr>
              <a:t>?</a:t>
            </a:r>
          </a:p>
          <a:p>
            <a:pPr algn="just"/>
            <a:r>
              <a:rPr lang="fr" dirty="0">
                <a:solidFill>
                  <a:srgbClr val="333333"/>
                </a:solidFill>
                <a:latin typeface="Arial"/>
                <a:cs typeface="Arial"/>
              </a:rPr>
              <a:t>Da</a:t>
            </a:r>
          </a:p>
          <a:p>
            <a:pPr algn="just"/>
            <a:r>
              <a:rPr lang="fr" dirty="0">
                <a:solidFill>
                  <a:srgbClr val="333333"/>
                </a:solidFill>
                <a:latin typeface="Arial"/>
                <a:cs typeface="Arial"/>
              </a:rPr>
              <a:t>Nu</a:t>
            </a:r>
          </a:p>
          <a:p>
            <a:pPr algn="just"/>
            <a:r>
              <a:rPr lang="fr" dirty="0" err="1">
                <a:solidFill>
                  <a:srgbClr val="333333"/>
                </a:solidFill>
                <a:latin typeface="Arial"/>
                <a:cs typeface="Arial"/>
              </a:rPr>
              <a:t>Uneori</a:t>
            </a:r>
            <a:r>
              <a:rPr lang="fr" dirty="0">
                <a:solidFill>
                  <a:srgbClr val="333333"/>
                </a:solidFill>
                <a:latin typeface="Arial"/>
                <a:cs typeface="Arial"/>
              </a:rPr>
              <a:t>.</a:t>
            </a:r>
          </a:p>
          <a:p>
            <a:pPr marL="0" indent="0" algn="just">
              <a:buNone/>
            </a:pPr>
            <a:r>
              <a:rPr lang="fr" dirty="0">
                <a:solidFill>
                  <a:srgbClr val="333333"/>
                </a:solidFill>
                <a:latin typeface="Arial"/>
                <a:cs typeface="Arial"/>
              </a:rPr>
              <a:t>2)</a:t>
            </a:r>
            <a:r>
              <a:rPr lang="fr" dirty="0" err="1">
                <a:solidFill>
                  <a:srgbClr val="333333"/>
                </a:solidFill>
                <a:latin typeface="Arial"/>
                <a:cs typeface="Arial"/>
              </a:rPr>
              <a:t>Sunteti</a:t>
            </a:r>
            <a:r>
              <a:rPr lang="fr" dirty="0">
                <a:solidFill>
                  <a:srgbClr val="333333"/>
                </a:solidFill>
                <a:latin typeface="Arial"/>
                <a:cs typeface="Arial"/>
              </a:rPr>
              <a:t> </a:t>
            </a:r>
            <a:r>
              <a:rPr lang="fr" dirty="0" err="1">
                <a:solidFill>
                  <a:srgbClr val="333333"/>
                </a:solidFill>
                <a:latin typeface="Arial"/>
                <a:cs typeface="Arial"/>
              </a:rPr>
              <a:t>consumator</a:t>
            </a:r>
            <a:r>
              <a:rPr lang="fr" dirty="0">
                <a:solidFill>
                  <a:srgbClr val="333333"/>
                </a:solidFill>
                <a:latin typeface="Arial"/>
                <a:cs typeface="Arial"/>
              </a:rPr>
              <a:t>/</a:t>
            </a:r>
            <a:r>
              <a:rPr lang="fr" dirty="0" err="1">
                <a:solidFill>
                  <a:srgbClr val="333333"/>
                </a:solidFill>
                <a:latin typeface="Arial"/>
                <a:cs typeface="Arial"/>
              </a:rPr>
              <a:t>oare</a:t>
            </a:r>
            <a:r>
              <a:rPr lang="fr" dirty="0">
                <a:solidFill>
                  <a:srgbClr val="333333"/>
                </a:solidFill>
                <a:latin typeface="Arial"/>
                <a:cs typeface="Arial"/>
              </a:rPr>
              <a:t> de </a:t>
            </a:r>
            <a:r>
              <a:rPr lang="fr" dirty="0" err="1">
                <a:solidFill>
                  <a:srgbClr val="333333"/>
                </a:solidFill>
                <a:latin typeface="Arial"/>
                <a:cs typeface="Arial"/>
              </a:rPr>
              <a:t>droguri</a:t>
            </a:r>
            <a:r>
              <a:rPr lang="fr" dirty="0">
                <a:solidFill>
                  <a:srgbClr val="333333"/>
                </a:solidFill>
                <a:latin typeface="Arial"/>
                <a:cs typeface="Arial"/>
              </a:rPr>
              <a:t>?</a:t>
            </a:r>
          </a:p>
          <a:p>
            <a:pPr algn="just"/>
            <a:r>
              <a:rPr lang="en-US" dirty="0">
                <a:solidFill>
                  <a:srgbClr val="333333"/>
                </a:solidFill>
                <a:latin typeface="Arial"/>
                <a:cs typeface="Arial"/>
              </a:rPr>
              <a:t>Da</a:t>
            </a:r>
          </a:p>
          <a:p>
            <a:pPr algn="just"/>
            <a:r>
              <a:rPr lang="en-US" dirty="0">
                <a:solidFill>
                  <a:srgbClr val="333333"/>
                </a:solidFill>
                <a:latin typeface="Arial"/>
                <a:cs typeface="Arial"/>
              </a:rPr>
              <a:t>Nu</a:t>
            </a:r>
          </a:p>
          <a:p>
            <a:pPr algn="just"/>
            <a:r>
              <a:rPr lang="en-US" dirty="0">
                <a:solidFill>
                  <a:srgbClr val="333333"/>
                </a:solidFill>
                <a:latin typeface="Arial"/>
                <a:cs typeface="Arial"/>
              </a:rPr>
              <a:t>Uneori.</a:t>
            </a:r>
          </a:p>
          <a:p>
            <a:endParaRPr lang="en-US" dirty="0"/>
          </a:p>
        </p:txBody>
      </p:sp>
    </p:spTree>
    <p:extLst>
      <p:ext uri="{BB962C8B-B14F-4D97-AF65-F5344CB8AC3E}">
        <p14:creationId xmlns:p14="http://schemas.microsoft.com/office/powerpoint/2010/main" val="84161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4.Chestionar</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a:solidFill>
                  <a:schemeClr val="tx1"/>
                </a:solidFill>
                <a:latin typeface="Century Gothic"/>
                <a:ea typeface="Verdana"/>
                <a:cs typeface="Arial"/>
              </a:rPr>
              <a:t>3)Cunoașteți riscule la care se expun persoanele consumatoare de droguri? </a:t>
            </a:r>
            <a:endParaRPr lang="en-US">
              <a:solidFill>
                <a:schemeClr val="tx1"/>
              </a:solidFill>
              <a:latin typeface="Century Gothic"/>
              <a:ea typeface="Verdana"/>
              <a:cs typeface="Arial"/>
            </a:endParaRPr>
          </a:p>
          <a:p>
            <a:r>
              <a:rPr lang="en-US" dirty="0">
                <a:solidFill>
                  <a:schemeClr val="tx1"/>
                </a:solidFill>
                <a:latin typeface="Century Gothic"/>
                <a:ea typeface="Verdana"/>
                <a:cs typeface="Arial"/>
              </a:rPr>
              <a:t>  Da </a:t>
            </a:r>
          </a:p>
          <a:p>
            <a:r>
              <a:rPr lang="en-US" dirty="0">
                <a:solidFill>
                  <a:schemeClr val="tx1"/>
                </a:solidFill>
                <a:latin typeface="Century Gothic"/>
                <a:ea typeface="Verdana"/>
                <a:cs typeface="Arial"/>
              </a:rPr>
              <a:t>Nu </a:t>
            </a:r>
          </a:p>
          <a:p>
            <a:r>
              <a:rPr lang="en-US" dirty="0">
                <a:solidFill>
                  <a:schemeClr val="tx1"/>
                </a:solidFill>
                <a:latin typeface="Century Gothic"/>
                <a:ea typeface="Verdana"/>
                <a:cs typeface="Arial"/>
              </a:rPr>
              <a:t>Uneori </a:t>
            </a:r>
          </a:p>
          <a:p>
            <a:r>
              <a:rPr lang="en-US" dirty="0">
                <a:solidFill>
                  <a:schemeClr val="tx1"/>
                </a:solidFill>
                <a:latin typeface="Century Gothic"/>
                <a:ea typeface="Verdana"/>
                <a:cs typeface="Arial"/>
              </a:rPr>
              <a:t>4) Cunoașteți efectele imediate </a:t>
            </a:r>
            <a:r>
              <a:rPr lang="en-US" dirty="0" err="1">
                <a:solidFill>
                  <a:schemeClr val="tx1"/>
                </a:solidFill>
                <a:latin typeface="Century Gothic"/>
                <a:ea typeface="Verdana"/>
                <a:cs typeface="Arial"/>
              </a:rPr>
              <a:t>și îndepărtate</a:t>
            </a:r>
            <a:r>
              <a:rPr lang="en-US" dirty="0">
                <a:solidFill>
                  <a:schemeClr val="tx1"/>
                </a:solidFill>
                <a:latin typeface="Century Gothic"/>
                <a:ea typeface="Verdana"/>
                <a:cs typeface="Arial"/>
              </a:rPr>
              <a:t> ale  consumului de droguri? </a:t>
            </a:r>
          </a:p>
          <a:p>
            <a:r>
              <a:rPr lang="en-US" dirty="0">
                <a:solidFill>
                  <a:schemeClr val="tx1"/>
                </a:solidFill>
                <a:latin typeface="Century Gothic"/>
                <a:ea typeface="Verdana"/>
                <a:cs typeface="Arial"/>
              </a:rPr>
              <a:t>Da </a:t>
            </a:r>
          </a:p>
          <a:p>
            <a:r>
              <a:rPr lang="en-US" dirty="0">
                <a:solidFill>
                  <a:schemeClr val="tx1"/>
                </a:solidFill>
                <a:latin typeface="Century Gothic"/>
                <a:ea typeface="Verdana"/>
                <a:cs typeface="Arial"/>
              </a:rPr>
              <a:t>Nu </a:t>
            </a:r>
          </a:p>
          <a:p>
            <a:r>
              <a:rPr lang="en-US" dirty="0">
                <a:solidFill>
                  <a:schemeClr val="tx1"/>
                </a:solidFill>
                <a:latin typeface="Century Gothic"/>
                <a:ea typeface="Verdana"/>
                <a:cs typeface="Arial"/>
              </a:rPr>
              <a:t>Uneori </a:t>
            </a:r>
          </a:p>
          <a:p>
            <a:endParaRPr lang="en-US" dirty="0">
              <a:solidFill>
                <a:srgbClr val="404040"/>
              </a:solidFill>
            </a:endParaRPr>
          </a:p>
        </p:txBody>
      </p:sp>
    </p:spTree>
    <p:extLst>
      <p:ext uri="{BB962C8B-B14F-4D97-AF65-F5344CB8AC3E}">
        <p14:creationId xmlns:p14="http://schemas.microsoft.com/office/powerpoint/2010/main" val="4062425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Microsoft Office PowerPoint</Application>
  <PresentationFormat>Widescreen</PresentationFormat>
  <Paragraphs>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Prevenirea consumului de droguri</vt:lpstr>
      <vt:lpstr>Cuprins</vt:lpstr>
      <vt:lpstr>1.Ce este drogul?</vt:lpstr>
      <vt:lpstr>2.Cauzele începerii acestui viciu</vt:lpstr>
      <vt:lpstr>3.Cum putem preveni consumul de droguri? </vt:lpstr>
      <vt:lpstr>3.Cum putem preveni consumul de droguri?  </vt:lpstr>
      <vt:lpstr>3.Cum putem preveni consumul de droguri?   </vt:lpstr>
      <vt:lpstr>4. Chestionar</vt:lpstr>
      <vt:lpstr>4.Chestionar</vt:lpstr>
      <vt:lpstr>4.Chestionar</vt:lpstr>
      <vt:lpstr>Sfârșit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cp:revision>
  <dcterms:created xsi:type="dcterms:W3CDTF">2014-08-26T23:50:58Z</dcterms:created>
  <dcterms:modified xsi:type="dcterms:W3CDTF">2017-05-29T13:39:00Z</dcterms:modified>
</cp:coreProperties>
</file>