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exen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6d0aeea0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6d0aeea0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6d0aeea0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6d0aeea0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6d0aeea0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6d0aeea0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6d0aeea0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6d0aeea0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6d0aeea0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6d0aeea0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6d0aeea0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6d0aeea0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Lexend"/>
                <a:ea typeface="Lexend"/>
                <a:cs typeface="Lexend"/>
                <a:sym typeface="Lexend"/>
              </a:rPr>
              <a:t>ALAN BERBEROV</a:t>
            </a:r>
            <a:endParaRPr b="1">
              <a:latin typeface="Lexend"/>
              <a:ea typeface="Lexend"/>
              <a:cs typeface="Lexend"/>
              <a:sym typeface="Lexend"/>
            </a:endParaRPr>
          </a:p>
        </p:txBody>
      </p:sp>
      <p:sp>
        <p:nvSpPr>
          <p:cNvPr id="55" name="Google Shape;55;p13"/>
          <p:cNvSpPr txBox="1"/>
          <p:nvPr>
            <p:ph idx="1" type="subTitle"/>
          </p:nvPr>
        </p:nvSpPr>
        <p:spPr>
          <a:xfrm>
            <a:off x="1570825" y="2739150"/>
            <a:ext cx="5808300" cy="7926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1600"/>
              </a:spcBef>
              <a:spcAft>
                <a:spcPts val="400"/>
              </a:spcAft>
              <a:buNone/>
            </a:pPr>
            <a:r>
              <a:rPr lang="en" sz="1400">
                <a:solidFill>
                  <a:srgbClr val="FFFFFF"/>
                </a:solidFill>
                <a:latin typeface="Lexend"/>
                <a:ea typeface="Lexend"/>
                <a:cs typeface="Lexend"/>
                <a:sym typeface="Lexend"/>
              </a:rPr>
              <a:t>How do the </a:t>
            </a:r>
            <a:r>
              <a:rPr lang="en" sz="1400">
                <a:solidFill>
                  <a:schemeClr val="accent4"/>
                </a:solidFill>
                <a:latin typeface="Lexend"/>
                <a:ea typeface="Lexend"/>
                <a:cs typeface="Lexend"/>
                <a:sym typeface="Lexend"/>
              </a:rPr>
              <a:t>Object-Oriented</a:t>
            </a:r>
            <a:r>
              <a:rPr lang="en" sz="1400">
                <a:solidFill>
                  <a:srgbClr val="FFFFFF"/>
                </a:solidFill>
                <a:latin typeface="Lexend"/>
                <a:ea typeface="Lexend"/>
                <a:cs typeface="Lexend"/>
                <a:sym typeface="Lexend"/>
              </a:rPr>
              <a:t> approach and </a:t>
            </a:r>
            <a:r>
              <a:rPr lang="en" sz="1400">
                <a:solidFill>
                  <a:schemeClr val="accent6"/>
                </a:solidFill>
                <a:latin typeface="Lexend"/>
                <a:ea typeface="Lexend"/>
                <a:cs typeface="Lexend"/>
                <a:sym typeface="Lexend"/>
              </a:rPr>
              <a:t>DOTS</a:t>
            </a:r>
            <a:r>
              <a:rPr lang="en" sz="1400">
                <a:solidFill>
                  <a:srgbClr val="FFFFFF"/>
                </a:solidFill>
                <a:latin typeface="Lexend"/>
                <a:ea typeface="Lexend"/>
                <a:cs typeface="Lexend"/>
                <a:sym typeface="Lexend"/>
              </a:rPr>
              <a:t> impact the performance and efficiency of games made in </a:t>
            </a:r>
            <a:r>
              <a:rPr lang="en" sz="1400">
                <a:solidFill>
                  <a:schemeClr val="accent5"/>
                </a:solidFill>
                <a:latin typeface="Lexend"/>
                <a:ea typeface="Lexend"/>
                <a:cs typeface="Lexend"/>
                <a:sym typeface="Lexend"/>
              </a:rPr>
              <a:t>Unity Engine</a:t>
            </a:r>
            <a:r>
              <a:rPr lang="en" sz="1400">
                <a:solidFill>
                  <a:srgbClr val="FFFFFF"/>
                </a:solidFill>
                <a:latin typeface="Lexend"/>
                <a:ea typeface="Lexend"/>
                <a:cs typeface="Lexend"/>
                <a:sym typeface="Lexend"/>
              </a:rPr>
              <a:t> on mobile devices?</a:t>
            </a:r>
            <a:endParaRPr>
              <a:solidFill>
                <a:srgbClr val="FFFFFF"/>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xend"/>
                <a:ea typeface="Lexend"/>
                <a:cs typeface="Lexend"/>
                <a:sym typeface="Lexend"/>
              </a:rPr>
              <a:t>Introduction</a:t>
            </a:r>
            <a:endParaRPr b="1">
              <a:latin typeface="Lexend"/>
              <a:ea typeface="Lexend"/>
              <a:cs typeface="Lexend"/>
              <a:sym typeface="Lexend"/>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457200" rtl="0" algn="l">
              <a:lnSpc>
                <a:spcPct val="150000"/>
              </a:lnSpc>
              <a:spcBef>
                <a:spcPts val="0"/>
              </a:spcBef>
              <a:spcAft>
                <a:spcPts val="0"/>
              </a:spcAft>
              <a:buClr>
                <a:schemeClr val="dk1"/>
              </a:buClr>
              <a:buSzPts val="1350"/>
              <a:buFont typeface="Lexend"/>
              <a:buChar char="●"/>
            </a:pPr>
            <a:r>
              <a:rPr lang="en" sz="1350">
                <a:solidFill>
                  <a:schemeClr val="dk1"/>
                </a:solidFill>
                <a:latin typeface="Lexend"/>
                <a:ea typeface="Lexend"/>
                <a:cs typeface="Lexend"/>
                <a:sym typeface="Lexend"/>
              </a:rPr>
              <a:t>Industry growth</a:t>
            </a:r>
            <a:endParaRPr sz="1350">
              <a:solidFill>
                <a:schemeClr val="dk1"/>
              </a:solidFill>
              <a:latin typeface="Lexend"/>
              <a:ea typeface="Lexend"/>
              <a:cs typeface="Lexend"/>
              <a:sym typeface="Lexend"/>
            </a:endParaRPr>
          </a:p>
          <a:p>
            <a:pPr indent="-314325" lvl="0" marL="457200" rtl="0" algn="l">
              <a:lnSpc>
                <a:spcPct val="150000"/>
              </a:lnSpc>
              <a:spcBef>
                <a:spcPts val="0"/>
              </a:spcBef>
              <a:spcAft>
                <a:spcPts val="0"/>
              </a:spcAft>
              <a:buClr>
                <a:schemeClr val="dk1"/>
              </a:buClr>
              <a:buSzPts val="1350"/>
              <a:buFont typeface="Lexend"/>
              <a:buChar char="●"/>
            </a:pPr>
            <a:r>
              <a:rPr lang="en" sz="1350">
                <a:solidFill>
                  <a:schemeClr val="dk1"/>
                </a:solidFill>
                <a:latin typeface="Lexend"/>
                <a:ea typeface="Lexend"/>
                <a:cs typeface="Lexend"/>
                <a:sym typeface="Lexend"/>
              </a:rPr>
              <a:t>Lack access to hardware</a:t>
            </a:r>
            <a:endParaRPr sz="1350">
              <a:solidFill>
                <a:schemeClr val="dk1"/>
              </a:solidFill>
              <a:latin typeface="Lexend"/>
              <a:ea typeface="Lexend"/>
              <a:cs typeface="Lexend"/>
              <a:sym typeface="Lexend"/>
            </a:endParaRPr>
          </a:p>
          <a:p>
            <a:pPr indent="-314325" lvl="0" marL="457200" rtl="0" algn="l">
              <a:lnSpc>
                <a:spcPct val="150000"/>
              </a:lnSpc>
              <a:spcBef>
                <a:spcPts val="0"/>
              </a:spcBef>
              <a:spcAft>
                <a:spcPts val="0"/>
              </a:spcAft>
              <a:buClr>
                <a:schemeClr val="dk1"/>
              </a:buClr>
              <a:buSzPts val="1350"/>
              <a:buFont typeface="Lexend"/>
              <a:buChar char="●"/>
            </a:pPr>
            <a:r>
              <a:rPr lang="en" sz="1350">
                <a:solidFill>
                  <a:schemeClr val="dk1"/>
                </a:solidFill>
                <a:latin typeface="Lexend"/>
                <a:ea typeface="Lexend"/>
                <a:cs typeface="Lexend"/>
                <a:sym typeface="Lexend"/>
              </a:rPr>
              <a:t>The rise of Mobile Gaming in developing </a:t>
            </a:r>
            <a:r>
              <a:rPr lang="en" sz="1350">
                <a:solidFill>
                  <a:schemeClr val="dk1"/>
                </a:solidFill>
                <a:latin typeface="Lexend"/>
                <a:ea typeface="Lexend"/>
                <a:cs typeface="Lexend"/>
                <a:sym typeface="Lexend"/>
              </a:rPr>
              <a:t>countries</a:t>
            </a:r>
            <a:endParaRPr sz="1350">
              <a:solidFill>
                <a:schemeClr val="dk1"/>
              </a:solidFill>
              <a:latin typeface="Lexend"/>
              <a:ea typeface="Lexend"/>
              <a:cs typeface="Lexend"/>
              <a:sym typeface="Lexend"/>
            </a:endParaRPr>
          </a:p>
          <a:p>
            <a:pPr indent="-314325" lvl="0" marL="457200" rtl="0" algn="l">
              <a:lnSpc>
                <a:spcPct val="150000"/>
              </a:lnSpc>
              <a:spcBef>
                <a:spcPts val="0"/>
              </a:spcBef>
              <a:spcAft>
                <a:spcPts val="0"/>
              </a:spcAft>
              <a:buClr>
                <a:schemeClr val="dk1"/>
              </a:buClr>
              <a:buSzPts val="1350"/>
              <a:buFont typeface="Lexend"/>
              <a:buChar char="●"/>
            </a:pPr>
            <a:r>
              <a:rPr lang="en" sz="1350">
                <a:solidFill>
                  <a:schemeClr val="dk1"/>
                </a:solidFill>
                <a:latin typeface="Lexend"/>
                <a:ea typeface="Lexend"/>
                <a:cs typeface="Lexend"/>
                <a:sym typeface="Lexend"/>
              </a:rPr>
              <a:t>Programming Paradigms</a:t>
            </a:r>
            <a:endParaRPr sz="1350">
              <a:solidFill>
                <a:schemeClr val="dk1"/>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xend"/>
                <a:ea typeface="Lexend"/>
                <a:cs typeface="Lexend"/>
                <a:sym typeface="Lexend"/>
              </a:rPr>
              <a:t>Abstract</a:t>
            </a:r>
            <a:endParaRPr b="1">
              <a:latin typeface="Lexend"/>
              <a:ea typeface="Lexend"/>
              <a:cs typeface="Lexend"/>
              <a:sym typeface="Lexend"/>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rgbClr val="FFFFFF"/>
                </a:solidFill>
                <a:latin typeface="Lexend"/>
                <a:ea typeface="Lexend"/>
                <a:cs typeface="Lexend"/>
                <a:sym typeface="Lexend"/>
              </a:rPr>
              <a:t>The thesis paper explores the analysis of multiple </a:t>
            </a:r>
            <a:r>
              <a:rPr lang="en">
                <a:solidFill>
                  <a:schemeClr val="accent6"/>
                </a:solidFill>
                <a:latin typeface="Lexend"/>
                <a:ea typeface="Lexend"/>
                <a:cs typeface="Lexend"/>
                <a:sym typeface="Lexend"/>
              </a:rPr>
              <a:t>programming paradigms</a:t>
            </a:r>
            <a:r>
              <a:rPr lang="en">
                <a:solidFill>
                  <a:srgbClr val="FFFFFF"/>
                </a:solidFill>
                <a:latin typeface="Lexend"/>
                <a:ea typeface="Lexend"/>
                <a:cs typeface="Lexend"/>
                <a:sym typeface="Lexend"/>
              </a:rPr>
              <a:t> and their effect on performance in Unity Engine for mobile devices, emphasizing the most commonly used </a:t>
            </a:r>
            <a:r>
              <a:rPr lang="en">
                <a:solidFill>
                  <a:schemeClr val="accent4"/>
                </a:solidFill>
                <a:latin typeface="Lexend"/>
                <a:ea typeface="Lexend"/>
                <a:cs typeface="Lexend"/>
                <a:sym typeface="Lexend"/>
              </a:rPr>
              <a:t>Object-Oriented approach </a:t>
            </a:r>
            <a:r>
              <a:rPr lang="en">
                <a:solidFill>
                  <a:schemeClr val="dk1"/>
                </a:solidFill>
                <a:latin typeface="Lexend"/>
                <a:ea typeface="Lexend"/>
                <a:cs typeface="Lexend"/>
                <a:sym typeface="Lexend"/>
              </a:rPr>
              <a:t>and</a:t>
            </a:r>
            <a:r>
              <a:rPr lang="en">
                <a:solidFill>
                  <a:schemeClr val="accent4"/>
                </a:solidFill>
                <a:latin typeface="Lexend"/>
                <a:ea typeface="Lexend"/>
                <a:cs typeface="Lexend"/>
                <a:sym typeface="Lexend"/>
              </a:rPr>
              <a:t> Data-Oriented Technology Stack (DOTS)</a:t>
            </a:r>
            <a:r>
              <a:rPr lang="en">
                <a:solidFill>
                  <a:srgbClr val="FFFFFF"/>
                </a:solidFill>
                <a:latin typeface="Lexend"/>
                <a:ea typeface="Lexend"/>
                <a:cs typeface="Lexend"/>
                <a:sym typeface="Lexend"/>
              </a:rPr>
              <a:t>, which empowers game developers to efficiently expand processing capabilities while maintaining high performance. The paper investigates these two methods by defining their core principles, advantages, and drawbacks while evaluating how they can theoretically optimize mobile games made in Unity Engine. Additionally, it explores existing projects that have employed these paradigms, considering their success in improving mobile game performance to identify best practices. </a:t>
            </a:r>
            <a:endParaRPr>
              <a:solidFill>
                <a:srgbClr val="FFFFFF"/>
              </a:solidFill>
              <a:latin typeface="Lexend"/>
              <a:ea typeface="Lexend"/>
              <a:cs typeface="Lexend"/>
              <a:sym typeface="Lexend"/>
            </a:endParaRPr>
          </a:p>
          <a:p>
            <a:pPr indent="0" lvl="0" marL="0" rtl="0" algn="l">
              <a:spcBef>
                <a:spcPts val="1200"/>
              </a:spcBef>
              <a:spcAft>
                <a:spcPts val="1200"/>
              </a:spcAft>
              <a:buNone/>
            </a:pPr>
            <a:r>
              <a:rPr lang="en">
                <a:solidFill>
                  <a:srgbClr val="FFFFFF"/>
                </a:solidFill>
                <a:latin typeface="Lexend"/>
                <a:ea typeface="Lexend"/>
                <a:cs typeface="Lexend"/>
                <a:sym typeface="Lexend"/>
              </a:rPr>
              <a:t>During the Unity project phase, experimental projects will be created to measure each paradigm's (</a:t>
            </a:r>
            <a:r>
              <a:rPr lang="en">
                <a:solidFill>
                  <a:schemeClr val="accent4"/>
                </a:solidFill>
                <a:latin typeface="Lexend"/>
                <a:ea typeface="Lexend"/>
                <a:cs typeface="Lexend"/>
                <a:sym typeface="Lexend"/>
              </a:rPr>
              <a:t>Object-Oriented approach </a:t>
            </a:r>
            <a:r>
              <a:rPr lang="en">
                <a:solidFill>
                  <a:schemeClr val="dk1"/>
                </a:solidFill>
                <a:latin typeface="Lexend"/>
                <a:ea typeface="Lexend"/>
                <a:cs typeface="Lexend"/>
                <a:sym typeface="Lexend"/>
              </a:rPr>
              <a:t>and</a:t>
            </a:r>
            <a:r>
              <a:rPr lang="en">
                <a:solidFill>
                  <a:schemeClr val="accent4"/>
                </a:solidFill>
                <a:latin typeface="Lexend"/>
                <a:ea typeface="Lexend"/>
                <a:cs typeface="Lexend"/>
                <a:sym typeface="Lexend"/>
              </a:rPr>
              <a:t> Data-Oriented Technology Stack</a:t>
            </a:r>
            <a:r>
              <a:rPr lang="en">
                <a:solidFill>
                  <a:srgbClr val="FFFFFF"/>
                </a:solidFill>
                <a:latin typeface="Lexend"/>
                <a:ea typeface="Lexend"/>
                <a:cs typeface="Lexend"/>
                <a:sym typeface="Lexend"/>
              </a:rPr>
              <a:t>) effectiveness through multiple tests, such as elementary physics simulations and rendering scenarios. Four of the most popular critical parameters: </a:t>
            </a:r>
            <a:r>
              <a:rPr lang="en">
                <a:solidFill>
                  <a:schemeClr val="accent5"/>
                </a:solidFill>
                <a:latin typeface="Lexend"/>
                <a:ea typeface="Lexend"/>
                <a:cs typeface="Lexend"/>
                <a:sym typeface="Lexend"/>
              </a:rPr>
              <a:t>FPS</a:t>
            </a:r>
            <a:r>
              <a:rPr lang="en">
                <a:solidFill>
                  <a:srgbClr val="FFFFFF"/>
                </a:solidFill>
                <a:latin typeface="Lexend"/>
                <a:ea typeface="Lexend"/>
                <a:cs typeface="Lexend"/>
                <a:sym typeface="Lexend"/>
              </a:rPr>
              <a:t> (frames per second), </a:t>
            </a:r>
            <a:r>
              <a:rPr lang="en">
                <a:solidFill>
                  <a:schemeClr val="accent5"/>
                </a:solidFill>
                <a:latin typeface="Lexend"/>
                <a:ea typeface="Lexend"/>
                <a:cs typeface="Lexend"/>
                <a:sym typeface="Lexend"/>
              </a:rPr>
              <a:t>CPU </a:t>
            </a:r>
            <a:r>
              <a:rPr lang="en">
                <a:solidFill>
                  <a:schemeClr val="dk1"/>
                </a:solidFill>
                <a:latin typeface="Lexend"/>
                <a:ea typeface="Lexend"/>
                <a:cs typeface="Lexend"/>
                <a:sym typeface="Lexend"/>
              </a:rPr>
              <a:t>usage</a:t>
            </a:r>
            <a:r>
              <a:rPr lang="en">
                <a:solidFill>
                  <a:srgbClr val="FFFFFF"/>
                </a:solidFill>
                <a:latin typeface="Lexend"/>
                <a:ea typeface="Lexend"/>
                <a:cs typeface="Lexend"/>
                <a:sym typeface="Lexend"/>
              </a:rPr>
              <a:t>, </a:t>
            </a:r>
            <a:r>
              <a:rPr lang="en">
                <a:solidFill>
                  <a:schemeClr val="accent5"/>
                </a:solidFill>
                <a:latin typeface="Lexend"/>
                <a:ea typeface="Lexend"/>
                <a:cs typeface="Lexend"/>
                <a:sym typeface="Lexend"/>
              </a:rPr>
              <a:t>GPU </a:t>
            </a:r>
            <a:r>
              <a:rPr lang="en">
                <a:solidFill>
                  <a:schemeClr val="dk1"/>
                </a:solidFill>
                <a:latin typeface="Lexend"/>
                <a:ea typeface="Lexend"/>
                <a:cs typeface="Lexend"/>
                <a:sym typeface="Lexend"/>
              </a:rPr>
              <a:t>usage</a:t>
            </a:r>
            <a:r>
              <a:rPr lang="en">
                <a:solidFill>
                  <a:srgbClr val="FFFFFF"/>
                </a:solidFill>
                <a:latin typeface="Lexend"/>
                <a:ea typeface="Lexend"/>
                <a:cs typeface="Lexend"/>
                <a:sym typeface="Lexend"/>
              </a:rPr>
              <a:t>, and </a:t>
            </a:r>
            <a:r>
              <a:rPr lang="en">
                <a:solidFill>
                  <a:schemeClr val="accent5"/>
                </a:solidFill>
                <a:latin typeface="Lexend"/>
                <a:ea typeface="Lexend"/>
                <a:cs typeface="Lexend"/>
                <a:sym typeface="Lexend"/>
              </a:rPr>
              <a:t>battery</a:t>
            </a:r>
            <a:r>
              <a:rPr lang="en">
                <a:solidFill>
                  <a:srgbClr val="FFFFFF"/>
                </a:solidFill>
                <a:latin typeface="Lexend"/>
                <a:ea typeface="Lexend"/>
                <a:cs typeface="Lexend"/>
                <a:sym typeface="Lexend"/>
              </a:rPr>
              <a:t> consumption, will be utilized as benchmarks to determine each method's impact on overall performance. The results will be reported in the documentation by various graphs, also presented as builds during the final presentation.</a:t>
            </a:r>
            <a:endParaRPr>
              <a:solidFill>
                <a:srgbClr val="FFFFFF"/>
              </a:solidFill>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xend"/>
                <a:ea typeface="Lexend"/>
                <a:cs typeface="Lexend"/>
                <a:sym typeface="Lexend"/>
              </a:rPr>
              <a:t>Personal Connection</a:t>
            </a:r>
            <a:endParaRPr b="1">
              <a:latin typeface="Lexend"/>
              <a:ea typeface="Lexend"/>
              <a:cs typeface="Lexend"/>
              <a:sym typeface="Lexend"/>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457200" rtl="0" algn="l">
              <a:lnSpc>
                <a:spcPct val="150000"/>
              </a:lnSpc>
              <a:spcBef>
                <a:spcPts val="0"/>
              </a:spcBef>
              <a:spcAft>
                <a:spcPts val="0"/>
              </a:spcAft>
              <a:buClr>
                <a:schemeClr val="dk1"/>
              </a:buClr>
              <a:buSzPts val="1350"/>
              <a:buFont typeface="Lexend"/>
              <a:buChar char="●"/>
            </a:pPr>
            <a:r>
              <a:rPr lang="en" sz="1350">
                <a:solidFill>
                  <a:schemeClr val="dk1"/>
                </a:solidFill>
                <a:latin typeface="Lexend"/>
                <a:ea typeface="Lexend"/>
                <a:cs typeface="Lexend"/>
                <a:sym typeface="Lexend"/>
              </a:rPr>
              <a:t>Optimization is fascinating and difficult challenge </a:t>
            </a:r>
            <a:endParaRPr sz="1350">
              <a:solidFill>
                <a:schemeClr val="dk1"/>
              </a:solidFill>
              <a:latin typeface="Lexend"/>
              <a:ea typeface="Lexend"/>
              <a:cs typeface="Lexend"/>
              <a:sym typeface="Lexend"/>
            </a:endParaRPr>
          </a:p>
          <a:p>
            <a:pPr indent="-314325" lvl="0" marL="457200" rtl="0" algn="l">
              <a:lnSpc>
                <a:spcPct val="150000"/>
              </a:lnSpc>
              <a:spcBef>
                <a:spcPts val="800"/>
              </a:spcBef>
              <a:spcAft>
                <a:spcPts val="0"/>
              </a:spcAft>
              <a:buClr>
                <a:schemeClr val="dk1"/>
              </a:buClr>
              <a:buSzPts val="1350"/>
              <a:buFont typeface="Lexend"/>
              <a:buChar char="●"/>
            </a:pPr>
            <a:r>
              <a:rPr lang="en" sz="1350">
                <a:solidFill>
                  <a:schemeClr val="dk1"/>
                </a:solidFill>
                <a:latin typeface="Lexend"/>
                <a:ea typeface="Lexend"/>
                <a:cs typeface="Lexend"/>
                <a:sym typeface="Lexend"/>
              </a:rPr>
              <a:t>DOTS v1.0 released</a:t>
            </a:r>
            <a:endParaRPr sz="1350">
              <a:solidFill>
                <a:schemeClr val="dk1"/>
              </a:solidFill>
              <a:latin typeface="Lexend"/>
              <a:ea typeface="Lexend"/>
              <a:cs typeface="Lexend"/>
              <a:sym typeface="Lexend"/>
            </a:endParaRPr>
          </a:p>
          <a:p>
            <a:pPr indent="-314325" lvl="0" marL="457200" rtl="0" algn="l">
              <a:lnSpc>
                <a:spcPct val="150000"/>
              </a:lnSpc>
              <a:spcBef>
                <a:spcPts val="800"/>
              </a:spcBef>
              <a:spcAft>
                <a:spcPts val="800"/>
              </a:spcAft>
              <a:buClr>
                <a:schemeClr val="dk1"/>
              </a:buClr>
              <a:buSzPts val="1350"/>
              <a:buFont typeface="Lexend"/>
              <a:buChar char="●"/>
            </a:pPr>
            <a:r>
              <a:rPr lang="en" sz="1350">
                <a:solidFill>
                  <a:schemeClr val="dk1"/>
                </a:solidFill>
                <a:latin typeface="Lexend"/>
                <a:ea typeface="Lexend"/>
                <a:cs typeface="Lexend"/>
                <a:sym typeface="Lexend"/>
              </a:rPr>
              <a:t>I have a lot of mobile devices</a:t>
            </a:r>
            <a:endParaRPr sz="1350">
              <a:solidFill>
                <a:schemeClr val="dk1"/>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xend"/>
                <a:ea typeface="Lexend"/>
                <a:cs typeface="Lexend"/>
                <a:sym typeface="Lexend"/>
              </a:rPr>
              <a:t>Methodology</a:t>
            </a:r>
            <a:endParaRPr b="1">
              <a:latin typeface="Lexend"/>
              <a:ea typeface="Lexend"/>
              <a:cs typeface="Lexend"/>
              <a:sym typeface="Lexend"/>
            </a:endParaRPr>
          </a:p>
        </p:txBody>
      </p:sp>
      <p:sp>
        <p:nvSpPr>
          <p:cNvPr id="79" name="Google Shape;79;p17"/>
          <p:cNvSpPr txBox="1"/>
          <p:nvPr>
            <p:ph idx="1" type="body"/>
          </p:nvPr>
        </p:nvSpPr>
        <p:spPr>
          <a:xfrm>
            <a:off x="311700" y="1152475"/>
            <a:ext cx="3560400" cy="3416400"/>
          </a:xfrm>
          <a:prstGeom prst="rect">
            <a:avLst/>
          </a:prstGeom>
        </p:spPr>
        <p:txBody>
          <a:bodyPr anchorCtr="0" anchor="t" bIns="91425" lIns="91425" spcFirstLastPara="1" rIns="91425" wrap="square" tIns="91425">
            <a:noAutofit/>
          </a:bodyPr>
          <a:lstStyle/>
          <a:p>
            <a:pPr indent="0" lvl="0" marL="457200" rtl="0" algn="l">
              <a:lnSpc>
                <a:spcPct val="87916"/>
              </a:lnSpc>
              <a:spcBef>
                <a:spcPts val="1200"/>
              </a:spcBef>
              <a:spcAft>
                <a:spcPts val="0"/>
              </a:spcAft>
              <a:buSzPts val="688"/>
              <a:buNone/>
            </a:pPr>
            <a:r>
              <a:rPr lang="en" sz="787">
                <a:solidFill>
                  <a:schemeClr val="dk1"/>
                </a:solidFill>
                <a:latin typeface="Lexend"/>
                <a:ea typeface="Lexend"/>
                <a:cs typeface="Lexend"/>
                <a:sym typeface="Lexend"/>
              </a:rPr>
              <a:t>Abstracts</a:t>
            </a:r>
            <a:endParaRPr sz="787">
              <a:solidFill>
                <a:schemeClr val="dk1"/>
              </a:solidFill>
              <a:latin typeface="Lexend"/>
              <a:ea typeface="Lexend"/>
              <a:cs typeface="Lexend"/>
              <a:sym typeface="Lexend"/>
            </a:endParaRPr>
          </a:p>
          <a:p>
            <a:pPr indent="-278606" lvl="0" marL="457200" rtl="0" algn="l">
              <a:lnSpc>
                <a:spcPct val="87916"/>
              </a:lnSpc>
              <a:spcBef>
                <a:spcPts val="1200"/>
              </a:spcBef>
              <a:spcAft>
                <a:spcPts val="0"/>
              </a:spcAft>
              <a:buClr>
                <a:schemeClr val="dk1"/>
              </a:buClr>
              <a:buSzPts val="788"/>
              <a:buFont typeface="Lexend"/>
              <a:buAutoNum type="arabicPeriod"/>
            </a:pPr>
            <a:r>
              <a:rPr lang="en" sz="787">
                <a:solidFill>
                  <a:schemeClr val="dk1"/>
                </a:solidFill>
                <a:latin typeface="Lexend"/>
                <a:ea typeface="Lexend"/>
                <a:cs typeface="Lexend"/>
                <a:sym typeface="Lexend"/>
              </a:rPr>
              <a:t>Introduction</a:t>
            </a:r>
            <a:br>
              <a:rPr lang="en" sz="787">
                <a:solidFill>
                  <a:schemeClr val="dk1"/>
                </a:solidFill>
                <a:latin typeface="Lexend"/>
                <a:ea typeface="Lexend"/>
                <a:cs typeface="Lexend"/>
                <a:sym typeface="Lexend"/>
              </a:rPr>
            </a:br>
            <a:endParaRPr sz="787">
              <a:solidFill>
                <a:schemeClr val="dk1"/>
              </a:solidFill>
              <a:latin typeface="Lexend"/>
              <a:ea typeface="Lexend"/>
              <a:cs typeface="Lexend"/>
              <a:sym typeface="Lexend"/>
            </a:endParaRPr>
          </a:p>
          <a:p>
            <a:pPr indent="-278606" lvl="0" marL="457200" rtl="0" algn="l">
              <a:lnSpc>
                <a:spcPct val="87916"/>
              </a:lnSpc>
              <a:spcBef>
                <a:spcPts val="0"/>
              </a:spcBef>
              <a:spcAft>
                <a:spcPts val="0"/>
              </a:spcAft>
              <a:buClr>
                <a:schemeClr val="dk1"/>
              </a:buClr>
              <a:buSzPts val="788"/>
              <a:buFont typeface="Lexend"/>
              <a:buAutoNum type="arabicPeriod"/>
            </a:pPr>
            <a:r>
              <a:rPr lang="en" sz="787">
                <a:solidFill>
                  <a:schemeClr val="dk1"/>
                </a:solidFill>
                <a:latin typeface="Lexend"/>
                <a:ea typeface="Lexend"/>
                <a:cs typeface="Lexend"/>
                <a:sym typeface="Lexend"/>
              </a:rPr>
              <a:t>Overview</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2.1 Programming Paradigms</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2.2 Object-Oriented Programming</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2.3 Data-Oriented Technology Stack (DOTS)</a:t>
            </a:r>
            <a:br>
              <a:rPr lang="en" sz="787">
                <a:solidFill>
                  <a:schemeClr val="dk1"/>
                </a:solidFill>
                <a:latin typeface="Lexend"/>
                <a:ea typeface="Lexend"/>
                <a:cs typeface="Lexend"/>
                <a:sym typeface="Lexend"/>
              </a:rPr>
            </a:br>
            <a:endParaRPr sz="787">
              <a:solidFill>
                <a:schemeClr val="dk1"/>
              </a:solidFill>
              <a:latin typeface="Lexend"/>
              <a:ea typeface="Lexend"/>
              <a:cs typeface="Lexend"/>
              <a:sym typeface="Lexend"/>
            </a:endParaRPr>
          </a:p>
          <a:p>
            <a:pPr indent="-278606" lvl="0" marL="457200" rtl="0" algn="l">
              <a:lnSpc>
                <a:spcPct val="87916"/>
              </a:lnSpc>
              <a:spcBef>
                <a:spcPts val="0"/>
              </a:spcBef>
              <a:spcAft>
                <a:spcPts val="0"/>
              </a:spcAft>
              <a:buClr>
                <a:schemeClr val="dk1"/>
              </a:buClr>
              <a:buSzPts val="788"/>
              <a:buFont typeface="Lexend"/>
              <a:buAutoNum type="arabicPeriod"/>
            </a:pPr>
            <a:r>
              <a:rPr lang="en" sz="787">
                <a:solidFill>
                  <a:schemeClr val="dk1"/>
                </a:solidFill>
                <a:latin typeface="Lexend"/>
                <a:ea typeface="Lexend"/>
                <a:cs typeface="Lexend"/>
                <a:sym typeface="Lexend"/>
              </a:rPr>
              <a:t>Analysis of Object-Oriented Approach</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3.1 Core Principles</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3.2 Advantages &amp; Disadvantages</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3.3 Call of Duty: Mobile</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3.4 Genshin Impact</a:t>
            </a:r>
            <a:br>
              <a:rPr lang="en" sz="787">
                <a:solidFill>
                  <a:schemeClr val="dk1"/>
                </a:solidFill>
                <a:latin typeface="Lexend"/>
                <a:ea typeface="Lexend"/>
                <a:cs typeface="Lexend"/>
                <a:sym typeface="Lexend"/>
              </a:rPr>
            </a:br>
            <a:endParaRPr sz="787">
              <a:solidFill>
                <a:schemeClr val="dk1"/>
              </a:solidFill>
              <a:latin typeface="Lexend"/>
              <a:ea typeface="Lexend"/>
              <a:cs typeface="Lexend"/>
              <a:sym typeface="Lexend"/>
            </a:endParaRPr>
          </a:p>
          <a:p>
            <a:pPr indent="-278606" lvl="0" marL="457200" rtl="0" algn="l">
              <a:lnSpc>
                <a:spcPct val="87916"/>
              </a:lnSpc>
              <a:spcBef>
                <a:spcPts val="0"/>
              </a:spcBef>
              <a:spcAft>
                <a:spcPts val="0"/>
              </a:spcAft>
              <a:buClr>
                <a:schemeClr val="dk1"/>
              </a:buClr>
              <a:buSzPts val="788"/>
              <a:buFont typeface="Lexend"/>
              <a:buAutoNum type="arabicPeriod"/>
            </a:pPr>
            <a:r>
              <a:rPr lang="en" sz="787">
                <a:solidFill>
                  <a:schemeClr val="dk1"/>
                </a:solidFill>
                <a:latin typeface="Lexend"/>
                <a:ea typeface="Lexend"/>
                <a:cs typeface="Lexend"/>
                <a:sym typeface="Lexend"/>
              </a:rPr>
              <a:t>Analysis of Data-Oriented Technology Stack (DOTS)</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4.1 Core Principles</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4.2 Advantages &amp; Disadvantages</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4.3 Tic Toc Games</a:t>
            </a:r>
            <a:br>
              <a:rPr lang="en" sz="787">
                <a:solidFill>
                  <a:schemeClr val="dk1"/>
                </a:solidFill>
                <a:latin typeface="Lexend"/>
                <a:ea typeface="Lexend"/>
                <a:cs typeface="Lexend"/>
                <a:sym typeface="Lexend"/>
              </a:rPr>
            </a:br>
            <a:endParaRPr sz="787">
              <a:solidFill>
                <a:schemeClr val="dk1"/>
              </a:solidFill>
              <a:latin typeface="Lexend"/>
              <a:ea typeface="Lexend"/>
              <a:cs typeface="Lexend"/>
              <a:sym typeface="Lexend"/>
            </a:endParaRPr>
          </a:p>
          <a:p>
            <a:pPr indent="-278606" lvl="0" marL="457200" rtl="0" algn="l">
              <a:lnSpc>
                <a:spcPct val="87916"/>
              </a:lnSpc>
              <a:spcBef>
                <a:spcPts val="0"/>
              </a:spcBef>
              <a:spcAft>
                <a:spcPts val="0"/>
              </a:spcAft>
              <a:buClr>
                <a:schemeClr val="dk1"/>
              </a:buClr>
              <a:buSzPts val="788"/>
              <a:buFont typeface="Lexend"/>
              <a:buAutoNum type="arabicPeriod"/>
            </a:pPr>
            <a:r>
              <a:rPr lang="en" sz="787">
                <a:solidFill>
                  <a:schemeClr val="dk1"/>
                </a:solidFill>
                <a:latin typeface="Lexend"/>
                <a:ea typeface="Lexend"/>
                <a:cs typeface="Lexend"/>
                <a:sym typeface="Lexend"/>
              </a:rPr>
              <a:t>Conclusion</a:t>
            </a:r>
            <a:br>
              <a:rPr lang="en" sz="787">
                <a:solidFill>
                  <a:schemeClr val="dk1"/>
                </a:solidFill>
                <a:latin typeface="Lexend"/>
                <a:ea typeface="Lexend"/>
                <a:cs typeface="Lexend"/>
                <a:sym typeface="Lexend"/>
              </a:rPr>
            </a:br>
            <a:endParaRPr sz="787">
              <a:solidFill>
                <a:schemeClr val="dk1"/>
              </a:solidFill>
              <a:latin typeface="Lexend"/>
              <a:ea typeface="Lexend"/>
              <a:cs typeface="Lexend"/>
              <a:sym typeface="Lexend"/>
            </a:endParaRPr>
          </a:p>
          <a:p>
            <a:pPr indent="-278606" lvl="0" marL="457200" rtl="0" algn="l">
              <a:lnSpc>
                <a:spcPct val="87916"/>
              </a:lnSpc>
              <a:spcBef>
                <a:spcPts val="0"/>
              </a:spcBef>
              <a:spcAft>
                <a:spcPts val="0"/>
              </a:spcAft>
              <a:buClr>
                <a:schemeClr val="dk1"/>
              </a:buClr>
              <a:buSzPts val="788"/>
              <a:buFont typeface="Lexend"/>
              <a:buAutoNum type="arabicPeriod"/>
            </a:pPr>
            <a:r>
              <a:rPr lang="en" sz="787">
                <a:solidFill>
                  <a:schemeClr val="dk1"/>
                </a:solidFill>
                <a:latin typeface="Lexend"/>
                <a:ea typeface="Lexend"/>
                <a:cs typeface="Lexend"/>
                <a:sym typeface="Lexend"/>
              </a:rPr>
              <a:t>References</a:t>
            </a:r>
            <a:endParaRPr sz="787">
              <a:solidFill>
                <a:schemeClr val="dk1"/>
              </a:solidFill>
              <a:latin typeface="Lexend"/>
              <a:ea typeface="Lexend"/>
              <a:cs typeface="Lexend"/>
              <a:sym typeface="Lexend"/>
            </a:endParaRPr>
          </a:p>
        </p:txBody>
      </p:sp>
      <p:sp>
        <p:nvSpPr>
          <p:cNvPr id="80" name="Google Shape;80;p17"/>
          <p:cNvSpPr txBox="1"/>
          <p:nvPr>
            <p:ph idx="1" type="body"/>
          </p:nvPr>
        </p:nvSpPr>
        <p:spPr>
          <a:xfrm>
            <a:off x="5271900" y="1152475"/>
            <a:ext cx="35604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1200"/>
              </a:spcBef>
              <a:spcAft>
                <a:spcPts val="0"/>
              </a:spcAft>
              <a:buNone/>
            </a:pPr>
            <a:r>
              <a:rPr b="1" lang="en" sz="1100">
                <a:solidFill>
                  <a:schemeClr val="accent4"/>
                </a:solidFill>
                <a:latin typeface="Lexend"/>
                <a:ea typeface="Lexend"/>
                <a:cs typeface="Lexend"/>
                <a:sym typeface="Lexend"/>
              </a:rPr>
              <a:t>Hardware:</a:t>
            </a:r>
            <a:endParaRPr b="1" sz="1100">
              <a:solidFill>
                <a:schemeClr val="accent4"/>
              </a:solidFill>
              <a:latin typeface="Lexend"/>
              <a:ea typeface="Lexend"/>
              <a:cs typeface="Lexend"/>
              <a:sym typeface="Lexend"/>
            </a:endParaRPr>
          </a:p>
          <a:p>
            <a:pPr indent="-298450" lvl="0" marL="457200" rtl="0" algn="l">
              <a:lnSpc>
                <a:spcPct val="150000"/>
              </a:lnSpc>
              <a:spcBef>
                <a:spcPts val="1200"/>
              </a:spcBef>
              <a:spcAft>
                <a:spcPts val="0"/>
              </a:spcAft>
              <a:buClr>
                <a:schemeClr val="dk1"/>
              </a:buClr>
              <a:buSzPts val="1100"/>
              <a:buFont typeface="Lexend"/>
              <a:buChar char="●"/>
            </a:pPr>
            <a:r>
              <a:rPr lang="en" sz="1100">
                <a:solidFill>
                  <a:schemeClr val="dk1"/>
                </a:solidFill>
                <a:latin typeface="Lexend"/>
                <a:ea typeface="Lexend"/>
                <a:cs typeface="Lexend"/>
                <a:sym typeface="Lexend"/>
              </a:rPr>
              <a:t>iPhone X</a:t>
            </a:r>
            <a:endParaRPr sz="1100">
              <a:solidFill>
                <a:schemeClr val="dk1"/>
              </a:solidFill>
              <a:latin typeface="Lexend"/>
              <a:ea typeface="Lexend"/>
              <a:cs typeface="Lexend"/>
              <a:sym typeface="Lexend"/>
            </a:endParaRPr>
          </a:p>
          <a:p>
            <a:pPr indent="-298450" lvl="0" marL="457200" rtl="0" algn="l">
              <a:lnSpc>
                <a:spcPct val="150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iPhone 13 Pro</a:t>
            </a:r>
            <a:endParaRPr sz="1100">
              <a:solidFill>
                <a:schemeClr val="dk1"/>
              </a:solidFill>
              <a:latin typeface="Lexend"/>
              <a:ea typeface="Lexend"/>
              <a:cs typeface="Lexend"/>
              <a:sym typeface="Lexend"/>
            </a:endParaRPr>
          </a:p>
          <a:p>
            <a:pPr indent="-298450" lvl="0" marL="457200" rtl="0" algn="l">
              <a:lnSpc>
                <a:spcPct val="150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iPhone 8</a:t>
            </a:r>
            <a:endParaRPr sz="1100">
              <a:solidFill>
                <a:schemeClr val="dk1"/>
              </a:solidFill>
              <a:latin typeface="Lexend"/>
              <a:ea typeface="Lexend"/>
              <a:cs typeface="Lexend"/>
              <a:sym typeface="Lexend"/>
            </a:endParaRPr>
          </a:p>
          <a:p>
            <a:pPr indent="-298450" lvl="0" marL="457200" rtl="0" algn="l">
              <a:lnSpc>
                <a:spcPct val="150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Samsung Galaxy 21 Ultra</a:t>
            </a:r>
            <a:endParaRPr sz="1100">
              <a:solidFill>
                <a:schemeClr val="dk1"/>
              </a:solidFill>
              <a:latin typeface="Lexend"/>
              <a:ea typeface="Lexend"/>
              <a:cs typeface="Lexend"/>
              <a:sym typeface="Lexend"/>
            </a:endParaRPr>
          </a:p>
          <a:p>
            <a:pPr indent="-298450" lvl="0" marL="457200" rtl="0" algn="l">
              <a:lnSpc>
                <a:spcPct val="150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Xiaomi Mi Mix 2</a:t>
            </a:r>
            <a:endParaRPr sz="1100">
              <a:solidFill>
                <a:schemeClr val="dk1"/>
              </a:solidFill>
              <a:latin typeface="Lexend"/>
              <a:ea typeface="Lexend"/>
              <a:cs typeface="Lexend"/>
              <a:sym typeface="Lexend"/>
            </a:endParaRPr>
          </a:p>
          <a:p>
            <a:pPr indent="0" lvl="0" marL="0" rtl="0" algn="l">
              <a:lnSpc>
                <a:spcPct val="107916"/>
              </a:lnSpc>
              <a:spcBef>
                <a:spcPts val="1200"/>
              </a:spcBef>
              <a:spcAft>
                <a:spcPts val="0"/>
              </a:spcAft>
              <a:buNone/>
            </a:pPr>
            <a:r>
              <a:rPr b="1" lang="en" sz="1100">
                <a:solidFill>
                  <a:schemeClr val="accent5"/>
                </a:solidFill>
                <a:latin typeface="Lexend"/>
                <a:ea typeface="Lexend"/>
                <a:cs typeface="Lexend"/>
                <a:sym typeface="Lexend"/>
              </a:rPr>
              <a:t>Software:</a:t>
            </a:r>
            <a:endParaRPr b="1" sz="1100">
              <a:solidFill>
                <a:schemeClr val="accent5"/>
              </a:solidFill>
              <a:latin typeface="Lexend"/>
              <a:ea typeface="Lexend"/>
              <a:cs typeface="Lexend"/>
              <a:sym typeface="Lexend"/>
            </a:endParaRPr>
          </a:p>
          <a:p>
            <a:pPr indent="-298450" lvl="0" marL="457200" rtl="0" algn="l">
              <a:lnSpc>
                <a:spcPct val="150000"/>
              </a:lnSpc>
              <a:spcBef>
                <a:spcPts val="1200"/>
              </a:spcBef>
              <a:spcAft>
                <a:spcPts val="0"/>
              </a:spcAft>
              <a:buClr>
                <a:schemeClr val="dk1"/>
              </a:buClr>
              <a:buSzPts val="1100"/>
              <a:buFont typeface="Lexend"/>
              <a:buChar char="●"/>
            </a:pPr>
            <a:r>
              <a:rPr lang="en" sz="1100">
                <a:solidFill>
                  <a:schemeClr val="dk1"/>
                </a:solidFill>
                <a:latin typeface="Lexend"/>
                <a:ea typeface="Lexend"/>
                <a:cs typeface="Lexend"/>
                <a:sym typeface="Lexend"/>
              </a:rPr>
              <a:t>Unity Engine</a:t>
            </a:r>
            <a:endParaRPr sz="1100">
              <a:solidFill>
                <a:schemeClr val="dk1"/>
              </a:solidFill>
              <a:latin typeface="Lexend"/>
              <a:ea typeface="Lexend"/>
              <a:cs typeface="Lexend"/>
              <a:sym typeface="Lexend"/>
            </a:endParaRPr>
          </a:p>
          <a:p>
            <a:pPr indent="-298450" lvl="0" marL="457200" rtl="0" algn="l">
              <a:lnSpc>
                <a:spcPct val="150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Git</a:t>
            </a:r>
            <a:endParaRPr sz="1100">
              <a:solidFill>
                <a:schemeClr val="dk1"/>
              </a:solidFill>
              <a:latin typeface="Lexend"/>
              <a:ea typeface="Lexend"/>
              <a:cs typeface="Lexend"/>
              <a:sym typeface="Lexend"/>
            </a:endParaRPr>
          </a:p>
          <a:p>
            <a:pPr indent="-298450" lvl="0" marL="457200" rtl="0" algn="l">
              <a:lnSpc>
                <a:spcPct val="150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Unity Remote 5</a:t>
            </a:r>
            <a:endParaRPr sz="1100">
              <a:solidFill>
                <a:schemeClr val="dk1"/>
              </a:solidFill>
              <a:latin typeface="Lexend"/>
              <a:ea typeface="Lexend"/>
              <a:cs typeface="Lexend"/>
              <a:sym typeface="Lexend"/>
            </a:endParaRPr>
          </a:p>
          <a:p>
            <a:pPr indent="-298450" lvl="0" marL="457200" rtl="0" algn="l">
              <a:lnSpc>
                <a:spcPct val="150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JetBrains Rider</a:t>
            </a:r>
            <a:endParaRPr sz="1100">
              <a:solidFill>
                <a:schemeClr val="dk1"/>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xend"/>
                <a:ea typeface="Lexend"/>
                <a:cs typeface="Lexend"/>
                <a:sym typeface="Lexend"/>
              </a:rPr>
              <a:t>Timeline</a:t>
            </a:r>
            <a:endParaRPr b="1">
              <a:latin typeface="Lexend"/>
              <a:ea typeface="Lexend"/>
              <a:cs typeface="Lexend"/>
              <a:sym typeface="Lexend"/>
            </a:endParaRPr>
          </a:p>
        </p:txBody>
      </p:sp>
      <p:sp>
        <p:nvSpPr>
          <p:cNvPr id="86" name="Google Shape;86;p18"/>
          <p:cNvSpPr txBox="1"/>
          <p:nvPr>
            <p:ph idx="1" type="body"/>
          </p:nvPr>
        </p:nvSpPr>
        <p:spPr>
          <a:xfrm>
            <a:off x="311700" y="1079400"/>
            <a:ext cx="42603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None/>
            </a:pPr>
            <a:r>
              <a:rPr b="1" lang="en" sz="1100">
                <a:solidFill>
                  <a:schemeClr val="accent5"/>
                </a:solidFill>
                <a:latin typeface="Lexend"/>
                <a:ea typeface="Lexend"/>
                <a:cs typeface="Lexend"/>
                <a:sym typeface="Lexend"/>
              </a:rPr>
              <a:t>Thesis:</a:t>
            </a:r>
            <a:endParaRPr b="1" sz="1100">
              <a:solidFill>
                <a:schemeClr val="accent5"/>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1 - Reading the sources and Introduction</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2 - Overview, Core Principles, </a:t>
            </a:r>
            <a:r>
              <a:rPr lang="en" sz="1100">
                <a:solidFill>
                  <a:schemeClr val="dk1"/>
                </a:solidFill>
                <a:latin typeface="Lexend"/>
                <a:ea typeface="Lexend"/>
                <a:cs typeface="Lexend"/>
                <a:sym typeface="Lexend"/>
              </a:rPr>
              <a:t>Advantages</a:t>
            </a:r>
            <a:r>
              <a:rPr lang="en" sz="1100">
                <a:solidFill>
                  <a:schemeClr val="dk1"/>
                </a:solidFill>
                <a:latin typeface="Lexend"/>
                <a:ea typeface="Lexend"/>
                <a:cs typeface="Lexend"/>
                <a:sym typeface="Lexend"/>
              </a:rPr>
              <a:t> and Drawbacks</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3 - COD: Mobile and Genshin Impact</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4 - Tic Toc Games and revision</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5 - Conclusion</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800"/>
              </a:spcAft>
              <a:buNone/>
            </a:pPr>
            <a:r>
              <a:rPr lang="en" sz="1100">
                <a:solidFill>
                  <a:schemeClr val="dk1"/>
                </a:solidFill>
                <a:latin typeface="Lexend"/>
                <a:ea typeface="Lexend"/>
                <a:cs typeface="Lexend"/>
                <a:sym typeface="Lexend"/>
              </a:rPr>
              <a:t>Week 6 - Abstract and polishing</a:t>
            </a:r>
            <a:endParaRPr>
              <a:solidFill>
                <a:schemeClr val="dk1"/>
              </a:solidFill>
              <a:latin typeface="Lexend"/>
              <a:ea typeface="Lexend"/>
              <a:cs typeface="Lexend"/>
              <a:sym typeface="Lexend"/>
            </a:endParaRPr>
          </a:p>
        </p:txBody>
      </p:sp>
      <p:sp>
        <p:nvSpPr>
          <p:cNvPr id="87" name="Google Shape;87;p18"/>
          <p:cNvSpPr txBox="1"/>
          <p:nvPr>
            <p:ph idx="1" type="body"/>
          </p:nvPr>
        </p:nvSpPr>
        <p:spPr>
          <a:xfrm>
            <a:off x="4636825" y="1079400"/>
            <a:ext cx="42603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None/>
            </a:pPr>
            <a:r>
              <a:rPr b="1" lang="en" sz="1100">
                <a:solidFill>
                  <a:schemeClr val="accent6"/>
                </a:solidFill>
                <a:latin typeface="Lexend"/>
                <a:ea typeface="Lexend"/>
                <a:cs typeface="Lexend"/>
                <a:sym typeface="Lexend"/>
              </a:rPr>
              <a:t>Project:</a:t>
            </a:r>
            <a:endParaRPr b="1" sz="1100">
              <a:solidFill>
                <a:schemeClr val="accent6"/>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1 - Setting up projects and Hardware</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2 - Coding custom benchmarking tools</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3 &amp; 4 - Object-Oriented based scene rendering</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5 &amp; 6 - DOTS based scene rendering</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7 &amp; 8 - Object-Oriented based physics simulation</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9 &amp; 10 - DOTS based physics simulation</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800"/>
              </a:spcAft>
              <a:buNone/>
            </a:pPr>
            <a:r>
              <a:rPr lang="en" sz="1100">
                <a:solidFill>
                  <a:schemeClr val="dk1"/>
                </a:solidFill>
                <a:latin typeface="Lexend"/>
                <a:ea typeface="Lexend"/>
                <a:cs typeface="Lexend"/>
                <a:sym typeface="Lexend"/>
              </a:rPr>
              <a:t>Week 11 &amp; 12 - Polishing / Buffer</a:t>
            </a:r>
            <a:endParaRPr b="1" sz="1100">
              <a:solidFill>
                <a:schemeClr val="dk1"/>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xend"/>
                <a:ea typeface="Lexend"/>
                <a:cs typeface="Lexend"/>
                <a:sym typeface="Lexend"/>
              </a:rPr>
              <a:t>Bibliography</a:t>
            </a:r>
            <a:endParaRPr b="1">
              <a:latin typeface="Lexend"/>
              <a:ea typeface="Lexend"/>
              <a:cs typeface="Lexend"/>
              <a:sym typeface="Lexend"/>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b="1" lang="en" sz="1100">
                <a:solidFill>
                  <a:schemeClr val="dk1"/>
                </a:solidFill>
                <a:latin typeface="Lexend"/>
                <a:ea typeface="Lexend"/>
                <a:cs typeface="Lexend"/>
                <a:sym typeface="Lexend"/>
              </a:rPr>
              <a:t>Books:</a:t>
            </a:r>
            <a:endParaRPr b="1"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Fernando, R. (2007). </a:t>
            </a:r>
            <a:r>
              <a:rPr i="1" lang="en" sz="1100">
                <a:solidFill>
                  <a:schemeClr val="dk1"/>
                </a:solidFill>
                <a:latin typeface="Lexend"/>
                <a:ea typeface="Lexend"/>
                <a:cs typeface="Lexend"/>
                <a:sym typeface="Lexend"/>
              </a:rPr>
              <a:t>GPU gems : programming techniques, tips, and tricks for real-time graphics</a:t>
            </a:r>
            <a:r>
              <a:rPr lang="en" sz="1100">
                <a:solidFill>
                  <a:schemeClr val="dk1"/>
                </a:solidFill>
                <a:latin typeface="Lexend"/>
                <a:ea typeface="Lexend"/>
                <a:cs typeface="Lexend"/>
                <a:sym typeface="Lexend"/>
              </a:rPr>
              <a:t>. Boston: Addison-Wesley.</a:t>
            </a:r>
            <a:endParaRPr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Nguyen, H. and Nvidia Corporation (2008). </a:t>
            </a:r>
            <a:r>
              <a:rPr i="1" lang="en" sz="1100">
                <a:solidFill>
                  <a:schemeClr val="dk1"/>
                </a:solidFill>
                <a:latin typeface="Lexend"/>
                <a:ea typeface="Lexend"/>
                <a:cs typeface="Lexend"/>
                <a:sym typeface="Lexend"/>
              </a:rPr>
              <a:t>GPU gems 3</a:t>
            </a:r>
            <a:r>
              <a:rPr lang="en" sz="1100">
                <a:solidFill>
                  <a:schemeClr val="dk1"/>
                </a:solidFill>
                <a:latin typeface="Lexend"/>
                <a:ea typeface="Lexend"/>
                <a:cs typeface="Lexend"/>
                <a:sym typeface="Lexend"/>
              </a:rPr>
              <a:t>. Upper Saddle River: Addison-Wesley.</a:t>
            </a:r>
            <a:endParaRPr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Pharr, M. (2006). </a:t>
            </a:r>
            <a:r>
              <a:rPr i="1" lang="en" sz="1100">
                <a:solidFill>
                  <a:schemeClr val="dk1"/>
                </a:solidFill>
                <a:latin typeface="Lexend"/>
                <a:ea typeface="Lexend"/>
                <a:cs typeface="Lexend"/>
                <a:sym typeface="Lexend"/>
              </a:rPr>
              <a:t>GPU gems 2 : programming techniques for high-performance graphics and general-purpose computation</a:t>
            </a:r>
            <a:r>
              <a:rPr lang="en" sz="1100">
                <a:solidFill>
                  <a:schemeClr val="dk1"/>
                </a:solidFill>
                <a:latin typeface="Lexend"/>
                <a:ea typeface="Lexend"/>
                <a:cs typeface="Lexend"/>
                <a:sym typeface="Lexend"/>
              </a:rPr>
              <a:t>. Upper Saddle River: Addison-Wesley.</a:t>
            </a:r>
            <a:endParaRPr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t/>
            </a:r>
            <a:endParaRPr sz="1100">
              <a:solidFill>
                <a:schemeClr val="dk1"/>
              </a:solidFill>
              <a:latin typeface="Lexend"/>
              <a:ea typeface="Lexend"/>
              <a:cs typeface="Lexend"/>
              <a:sym typeface="Lexend"/>
            </a:endParaRPr>
          </a:p>
          <a:p>
            <a:pPr indent="0" lvl="0" marL="0" rtl="0" algn="l">
              <a:lnSpc>
                <a:spcPct val="100000"/>
              </a:lnSpc>
              <a:spcBef>
                <a:spcPts val="0"/>
              </a:spcBef>
              <a:spcAft>
                <a:spcPts val="0"/>
              </a:spcAft>
              <a:buNone/>
            </a:pPr>
            <a:r>
              <a:rPr b="1" lang="en" sz="1100">
                <a:solidFill>
                  <a:schemeClr val="dk1"/>
                </a:solidFill>
                <a:latin typeface="Lexend"/>
                <a:ea typeface="Lexend"/>
                <a:cs typeface="Lexend"/>
                <a:sym typeface="Lexend"/>
              </a:rPr>
              <a:t>Websites:</a:t>
            </a:r>
            <a:endParaRPr b="1"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DB, G.I.G. (n.d.). </a:t>
            </a:r>
            <a:r>
              <a:rPr i="1" lang="en" sz="1100">
                <a:solidFill>
                  <a:schemeClr val="dk1"/>
                </a:solidFill>
                <a:latin typeface="Lexend"/>
                <a:ea typeface="Lexend"/>
                <a:cs typeface="Lexend"/>
                <a:sym typeface="Lexend"/>
              </a:rPr>
              <a:t>Genshin Impact Game DB</a:t>
            </a:r>
            <a:r>
              <a:rPr lang="en" sz="1100">
                <a:solidFill>
                  <a:schemeClr val="dk1"/>
                </a:solidFill>
                <a:latin typeface="Lexend"/>
                <a:ea typeface="Lexend"/>
                <a:cs typeface="Lexend"/>
                <a:sym typeface="Lexend"/>
              </a:rPr>
              <a:t>. [online] Genshin Impact Game DB. Available at: https://www.gensh.in/genshin-impact/mobile-performance.</a:t>
            </a:r>
            <a:endParaRPr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docs.unity3d.com. (n.d.). </a:t>
            </a:r>
            <a:r>
              <a:rPr i="1" lang="en" sz="1100">
                <a:solidFill>
                  <a:schemeClr val="dk1"/>
                </a:solidFill>
                <a:latin typeface="Lexend"/>
                <a:ea typeface="Lexend"/>
                <a:cs typeface="Lexend"/>
                <a:sym typeface="Lexend"/>
              </a:rPr>
              <a:t>Entities overview | Entities | 1.0.10</a:t>
            </a:r>
            <a:r>
              <a:rPr lang="en" sz="1100">
                <a:solidFill>
                  <a:schemeClr val="dk1"/>
                </a:solidFill>
                <a:latin typeface="Lexend"/>
                <a:ea typeface="Lexend"/>
                <a:cs typeface="Lexend"/>
                <a:sym typeface="Lexend"/>
              </a:rPr>
              <a:t>. [online] Available at: https://docs.unity3d.com/Packages/com.unity.entities@1.0/manual/index.html. ‌</a:t>
            </a:r>
            <a:endParaRPr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Fernández-Villaverde, J. and Guerrón, P. (2021). </a:t>
            </a:r>
            <a:r>
              <a:rPr i="1" lang="en" sz="1100">
                <a:solidFill>
                  <a:schemeClr val="dk1"/>
                </a:solidFill>
                <a:latin typeface="Lexend"/>
                <a:ea typeface="Lexend"/>
                <a:cs typeface="Lexend"/>
                <a:sym typeface="Lexend"/>
              </a:rPr>
              <a:t>Programming Paradigms (Lectures on High-performance Computing for Economists VII)</a:t>
            </a:r>
            <a:r>
              <a:rPr lang="en" sz="1100">
                <a:solidFill>
                  <a:schemeClr val="dk1"/>
                </a:solidFill>
                <a:latin typeface="Lexend"/>
                <a:ea typeface="Lexend"/>
                <a:cs typeface="Lexend"/>
                <a:sym typeface="Lexend"/>
              </a:rPr>
              <a:t>. [online] Available at: https://www.sas.upenn.edu/~jesusfv/Lecture_HPC_7_Programming_Paradigms.pdf.</a:t>
            </a:r>
            <a:endParaRPr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‌Samsung Developers. (n.d.). </a:t>
            </a:r>
            <a:r>
              <a:rPr i="1" lang="en" sz="1100">
                <a:solidFill>
                  <a:schemeClr val="dk1"/>
                </a:solidFill>
                <a:latin typeface="Lexend"/>
                <a:ea typeface="Lexend"/>
                <a:cs typeface="Lexend"/>
                <a:sym typeface="Lexend"/>
              </a:rPr>
              <a:t>Adaptive Performance in Call of Duty Mobile</a:t>
            </a:r>
            <a:r>
              <a:rPr lang="en" sz="1100">
                <a:solidFill>
                  <a:schemeClr val="dk1"/>
                </a:solidFill>
                <a:latin typeface="Lexend"/>
                <a:ea typeface="Lexend"/>
                <a:cs typeface="Lexend"/>
                <a:sym typeface="Lexend"/>
              </a:rPr>
              <a:t>. [online] Available at: https://developer.samsung.com/galaxy-gamedev/gamedev-blog/cod.html.</a:t>
            </a:r>
            <a:endParaRPr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Technologies, U. (n.d.). </a:t>
            </a:r>
            <a:r>
              <a:rPr i="1" lang="en" sz="1100">
                <a:solidFill>
                  <a:schemeClr val="dk1"/>
                </a:solidFill>
                <a:latin typeface="Lexend"/>
                <a:ea typeface="Lexend"/>
                <a:cs typeface="Lexend"/>
                <a:sym typeface="Lexend"/>
              </a:rPr>
              <a:t>Tic Toc - DOTS speeds up mobile game performance | Unity Case Study</a:t>
            </a:r>
            <a:r>
              <a:rPr lang="en" sz="1100">
                <a:solidFill>
                  <a:schemeClr val="dk1"/>
                </a:solidFill>
                <a:latin typeface="Lexend"/>
                <a:ea typeface="Lexend"/>
                <a:cs typeface="Lexend"/>
                <a:sym typeface="Lexend"/>
              </a:rPr>
              <a:t>. [online] unity.com. Available at: https://unity.com/case-study/tic-toc-games.</a:t>
            </a:r>
            <a:endParaRPr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Unity Learn. (n.d.). DOTS Best Practices. [online] Available at: https://learn.unity.com/course/dots-best-practices.</a:t>
            </a:r>
            <a:endParaRPr>
              <a:solidFill>
                <a:schemeClr val="dk1"/>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