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Lexen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exend-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Lexen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6d0aeea0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6d0aeea0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6d0aeea0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6d0aeea0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6d0aeea0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6d0aeea0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6d0aeea0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6d0aeea0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6d0aeea0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6d0aeea0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6d0aeea0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6d0aeea0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Lexend"/>
                <a:ea typeface="Lexend"/>
                <a:cs typeface="Lexend"/>
                <a:sym typeface="Lexend"/>
              </a:rPr>
              <a:t>ALAN BERBEROV</a:t>
            </a:r>
            <a:endParaRPr b="1">
              <a:latin typeface="Lexend"/>
              <a:ea typeface="Lexend"/>
              <a:cs typeface="Lexend"/>
              <a:sym typeface="Lexend"/>
            </a:endParaRPr>
          </a:p>
        </p:txBody>
      </p:sp>
      <p:sp>
        <p:nvSpPr>
          <p:cNvPr id="55" name="Google Shape;55;p13"/>
          <p:cNvSpPr txBox="1"/>
          <p:nvPr>
            <p:ph idx="1" type="subTitle"/>
          </p:nvPr>
        </p:nvSpPr>
        <p:spPr>
          <a:xfrm>
            <a:off x="1570825" y="2739150"/>
            <a:ext cx="5808300" cy="7926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1600"/>
              </a:spcBef>
              <a:spcAft>
                <a:spcPts val="400"/>
              </a:spcAft>
              <a:buNone/>
            </a:pPr>
            <a:r>
              <a:rPr lang="en" sz="1400">
                <a:solidFill>
                  <a:srgbClr val="FFFFFF"/>
                </a:solidFill>
                <a:latin typeface="Lexend"/>
                <a:ea typeface="Lexend"/>
                <a:cs typeface="Lexend"/>
                <a:sym typeface="Lexend"/>
              </a:rPr>
              <a:t>How do the </a:t>
            </a:r>
            <a:r>
              <a:rPr lang="en" sz="1400">
                <a:solidFill>
                  <a:schemeClr val="accent4"/>
                </a:solidFill>
                <a:latin typeface="Lexend"/>
                <a:ea typeface="Lexend"/>
                <a:cs typeface="Lexend"/>
                <a:sym typeface="Lexend"/>
              </a:rPr>
              <a:t>Object-Oriented</a:t>
            </a:r>
            <a:r>
              <a:rPr lang="en" sz="1400">
                <a:solidFill>
                  <a:srgbClr val="FFFFFF"/>
                </a:solidFill>
                <a:latin typeface="Lexend"/>
                <a:ea typeface="Lexend"/>
                <a:cs typeface="Lexend"/>
                <a:sym typeface="Lexend"/>
              </a:rPr>
              <a:t> approach and </a:t>
            </a:r>
            <a:r>
              <a:rPr lang="en" sz="1400">
                <a:solidFill>
                  <a:schemeClr val="accent6"/>
                </a:solidFill>
                <a:latin typeface="Lexend"/>
                <a:ea typeface="Lexend"/>
                <a:cs typeface="Lexend"/>
                <a:sym typeface="Lexend"/>
              </a:rPr>
              <a:t>DOTS</a:t>
            </a:r>
            <a:r>
              <a:rPr lang="en" sz="1400">
                <a:solidFill>
                  <a:srgbClr val="FFFFFF"/>
                </a:solidFill>
                <a:latin typeface="Lexend"/>
                <a:ea typeface="Lexend"/>
                <a:cs typeface="Lexend"/>
                <a:sym typeface="Lexend"/>
              </a:rPr>
              <a:t> impact the performance and efficiency of games made in </a:t>
            </a:r>
            <a:r>
              <a:rPr lang="en" sz="1400">
                <a:solidFill>
                  <a:schemeClr val="accent5"/>
                </a:solidFill>
                <a:latin typeface="Lexend"/>
                <a:ea typeface="Lexend"/>
                <a:cs typeface="Lexend"/>
                <a:sym typeface="Lexend"/>
              </a:rPr>
              <a:t>Unity Engine</a:t>
            </a:r>
            <a:r>
              <a:rPr lang="en" sz="1400">
                <a:solidFill>
                  <a:srgbClr val="FFFFFF"/>
                </a:solidFill>
                <a:latin typeface="Lexend"/>
                <a:ea typeface="Lexend"/>
                <a:cs typeface="Lexend"/>
                <a:sym typeface="Lexend"/>
              </a:rPr>
              <a:t> on mobile devices?</a:t>
            </a:r>
            <a:endParaRPr>
              <a:solidFill>
                <a:srgbClr val="FFFFFF"/>
              </a:solidFill>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Lexend"/>
                <a:ea typeface="Lexend"/>
                <a:cs typeface="Lexend"/>
                <a:sym typeface="Lexend"/>
              </a:rPr>
              <a:t>Introduction</a:t>
            </a:r>
            <a:endParaRPr b="1">
              <a:latin typeface="Lexend"/>
              <a:ea typeface="Lexend"/>
              <a:cs typeface="Lexend"/>
              <a:sym typeface="Lexend"/>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350">
                <a:solidFill>
                  <a:schemeClr val="dk1"/>
                </a:solidFill>
                <a:latin typeface="Lexend"/>
                <a:ea typeface="Lexend"/>
                <a:cs typeface="Lexend"/>
                <a:sym typeface="Lexend"/>
              </a:rPr>
              <a:t>Each year, the game industry experiences growth alongside the increasing quality of games. While a significant number of people worldwide lack access to high-performance hardware for gaming, developers optimize games to ensure an enjoyable experience across different devices. Furthermore, in countries with low GDP per capita, mobile gaming has gained popularity, providing access to gaming for a wider population. Considering these factors, this Bachelor's thesis aims to explore the potential of different programming paradigms in improving the gaming experience.</a:t>
            </a:r>
            <a:endParaRPr sz="1350">
              <a:solidFill>
                <a:schemeClr val="dk1"/>
              </a:solidFill>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Lexend"/>
                <a:ea typeface="Lexend"/>
                <a:cs typeface="Lexend"/>
                <a:sym typeface="Lexend"/>
              </a:rPr>
              <a:t>Abstract</a:t>
            </a:r>
            <a:endParaRPr b="1">
              <a:latin typeface="Lexend"/>
              <a:ea typeface="Lexend"/>
              <a:cs typeface="Lexend"/>
              <a:sym typeface="Lexend"/>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solidFill>
                  <a:srgbClr val="FFFFFF"/>
                </a:solidFill>
                <a:latin typeface="Lexend"/>
                <a:ea typeface="Lexend"/>
                <a:cs typeface="Lexend"/>
                <a:sym typeface="Lexend"/>
              </a:rPr>
              <a:t>The thesis paper explores the analysis of multiple </a:t>
            </a:r>
            <a:r>
              <a:rPr lang="en">
                <a:solidFill>
                  <a:schemeClr val="accent6"/>
                </a:solidFill>
                <a:latin typeface="Lexend"/>
                <a:ea typeface="Lexend"/>
                <a:cs typeface="Lexend"/>
                <a:sym typeface="Lexend"/>
              </a:rPr>
              <a:t>programming paradigms</a:t>
            </a:r>
            <a:r>
              <a:rPr lang="en">
                <a:solidFill>
                  <a:srgbClr val="FFFFFF"/>
                </a:solidFill>
                <a:latin typeface="Lexend"/>
                <a:ea typeface="Lexend"/>
                <a:cs typeface="Lexend"/>
                <a:sym typeface="Lexend"/>
              </a:rPr>
              <a:t> and their effect on performance in Unity Engine for mobile devices, emphasizing the most commonly used </a:t>
            </a:r>
            <a:r>
              <a:rPr lang="en">
                <a:solidFill>
                  <a:schemeClr val="accent4"/>
                </a:solidFill>
                <a:latin typeface="Lexend"/>
                <a:ea typeface="Lexend"/>
                <a:cs typeface="Lexend"/>
                <a:sym typeface="Lexend"/>
              </a:rPr>
              <a:t>Object-Oriented approach </a:t>
            </a:r>
            <a:r>
              <a:rPr lang="en">
                <a:solidFill>
                  <a:schemeClr val="dk1"/>
                </a:solidFill>
                <a:latin typeface="Lexend"/>
                <a:ea typeface="Lexend"/>
                <a:cs typeface="Lexend"/>
                <a:sym typeface="Lexend"/>
              </a:rPr>
              <a:t>and</a:t>
            </a:r>
            <a:r>
              <a:rPr lang="en">
                <a:solidFill>
                  <a:schemeClr val="accent4"/>
                </a:solidFill>
                <a:latin typeface="Lexend"/>
                <a:ea typeface="Lexend"/>
                <a:cs typeface="Lexend"/>
                <a:sym typeface="Lexend"/>
              </a:rPr>
              <a:t> Data-Oriented Technology Stack (DOTS)</a:t>
            </a:r>
            <a:r>
              <a:rPr lang="en">
                <a:solidFill>
                  <a:srgbClr val="FFFFFF"/>
                </a:solidFill>
                <a:latin typeface="Lexend"/>
                <a:ea typeface="Lexend"/>
                <a:cs typeface="Lexend"/>
                <a:sym typeface="Lexend"/>
              </a:rPr>
              <a:t>, which empowers game developers to efficiently expand processing capabilities while maintaining high performance. The paper investigates these two methods by defining their core principles, advantages, and drawbacks while evaluating how they can theoretically optimize mobile games made in Unity Engine. Additionally, it explores existing projects that have employed these paradigms, considering their success in improving mobile game performance to identify best practices. </a:t>
            </a:r>
            <a:endParaRPr>
              <a:solidFill>
                <a:srgbClr val="FFFFFF"/>
              </a:solidFill>
              <a:latin typeface="Lexend"/>
              <a:ea typeface="Lexend"/>
              <a:cs typeface="Lexend"/>
              <a:sym typeface="Lexend"/>
            </a:endParaRPr>
          </a:p>
          <a:p>
            <a:pPr indent="0" lvl="0" marL="0" rtl="0" algn="l">
              <a:spcBef>
                <a:spcPts val="1200"/>
              </a:spcBef>
              <a:spcAft>
                <a:spcPts val="1200"/>
              </a:spcAft>
              <a:buNone/>
            </a:pPr>
            <a:r>
              <a:rPr lang="en">
                <a:solidFill>
                  <a:srgbClr val="FFFFFF"/>
                </a:solidFill>
                <a:latin typeface="Lexend"/>
                <a:ea typeface="Lexend"/>
                <a:cs typeface="Lexend"/>
                <a:sym typeface="Lexend"/>
              </a:rPr>
              <a:t>During the Unity project phase, experimental projects will be created to measure each paradigm's (</a:t>
            </a:r>
            <a:r>
              <a:rPr lang="en">
                <a:solidFill>
                  <a:schemeClr val="accent4"/>
                </a:solidFill>
                <a:latin typeface="Lexend"/>
                <a:ea typeface="Lexend"/>
                <a:cs typeface="Lexend"/>
                <a:sym typeface="Lexend"/>
              </a:rPr>
              <a:t>Object-Oriented approach </a:t>
            </a:r>
            <a:r>
              <a:rPr lang="en">
                <a:solidFill>
                  <a:schemeClr val="dk1"/>
                </a:solidFill>
                <a:latin typeface="Lexend"/>
                <a:ea typeface="Lexend"/>
                <a:cs typeface="Lexend"/>
                <a:sym typeface="Lexend"/>
              </a:rPr>
              <a:t>and</a:t>
            </a:r>
            <a:r>
              <a:rPr lang="en">
                <a:solidFill>
                  <a:schemeClr val="accent4"/>
                </a:solidFill>
                <a:latin typeface="Lexend"/>
                <a:ea typeface="Lexend"/>
                <a:cs typeface="Lexend"/>
                <a:sym typeface="Lexend"/>
              </a:rPr>
              <a:t> Data-Oriented Technology Stack</a:t>
            </a:r>
            <a:r>
              <a:rPr lang="en">
                <a:solidFill>
                  <a:srgbClr val="FFFFFF"/>
                </a:solidFill>
                <a:latin typeface="Lexend"/>
                <a:ea typeface="Lexend"/>
                <a:cs typeface="Lexend"/>
                <a:sym typeface="Lexend"/>
              </a:rPr>
              <a:t>) effectiveness through multiple tests, such as elementary physics simulations and rendering scenarios. Four of the most popular critical parameters: </a:t>
            </a:r>
            <a:r>
              <a:rPr lang="en">
                <a:solidFill>
                  <a:schemeClr val="accent5"/>
                </a:solidFill>
                <a:latin typeface="Lexend"/>
                <a:ea typeface="Lexend"/>
                <a:cs typeface="Lexend"/>
                <a:sym typeface="Lexend"/>
              </a:rPr>
              <a:t>FPS</a:t>
            </a:r>
            <a:r>
              <a:rPr lang="en">
                <a:solidFill>
                  <a:srgbClr val="FFFFFF"/>
                </a:solidFill>
                <a:latin typeface="Lexend"/>
                <a:ea typeface="Lexend"/>
                <a:cs typeface="Lexend"/>
                <a:sym typeface="Lexend"/>
              </a:rPr>
              <a:t> (frames per second), </a:t>
            </a:r>
            <a:r>
              <a:rPr lang="en">
                <a:solidFill>
                  <a:schemeClr val="accent5"/>
                </a:solidFill>
                <a:latin typeface="Lexend"/>
                <a:ea typeface="Lexend"/>
                <a:cs typeface="Lexend"/>
                <a:sym typeface="Lexend"/>
              </a:rPr>
              <a:t>CPU </a:t>
            </a:r>
            <a:r>
              <a:rPr lang="en">
                <a:solidFill>
                  <a:schemeClr val="dk1"/>
                </a:solidFill>
                <a:latin typeface="Lexend"/>
                <a:ea typeface="Lexend"/>
                <a:cs typeface="Lexend"/>
                <a:sym typeface="Lexend"/>
              </a:rPr>
              <a:t>usage</a:t>
            </a:r>
            <a:r>
              <a:rPr lang="en">
                <a:solidFill>
                  <a:srgbClr val="FFFFFF"/>
                </a:solidFill>
                <a:latin typeface="Lexend"/>
                <a:ea typeface="Lexend"/>
                <a:cs typeface="Lexend"/>
                <a:sym typeface="Lexend"/>
              </a:rPr>
              <a:t>, </a:t>
            </a:r>
            <a:r>
              <a:rPr lang="en">
                <a:solidFill>
                  <a:schemeClr val="accent5"/>
                </a:solidFill>
                <a:latin typeface="Lexend"/>
                <a:ea typeface="Lexend"/>
                <a:cs typeface="Lexend"/>
                <a:sym typeface="Lexend"/>
              </a:rPr>
              <a:t>GPU </a:t>
            </a:r>
            <a:r>
              <a:rPr lang="en">
                <a:solidFill>
                  <a:schemeClr val="dk1"/>
                </a:solidFill>
                <a:latin typeface="Lexend"/>
                <a:ea typeface="Lexend"/>
                <a:cs typeface="Lexend"/>
                <a:sym typeface="Lexend"/>
              </a:rPr>
              <a:t>usage</a:t>
            </a:r>
            <a:r>
              <a:rPr lang="en">
                <a:solidFill>
                  <a:srgbClr val="FFFFFF"/>
                </a:solidFill>
                <a:latin typeface="Lexend"/>
                <a:ea typeface="Lexend"/>
                <a:cs typeface="Lexend"/>
                <a:sym typeface="Lexend"/>
              </a:rPr>
              <a:t>, and </a:t>
            </a:r>
            <a:r>
              <a:rPr lang="en">
                <a:solidFill>
                  <a:schemeClr val="accent5"/>
                </a:solidFill>
                <a:latin typeface="Lexend"/>
                <a:ea typeface="Lexend"/>
                <a:cs typeface="Lexend"/>
                <a:sym typeface="Lexend"/>
              </a:rPr>
              <a:t>battery</a:t>
            </a:r>
            <a:r>
              <a:rPr lang="en">
                <a:solidFill>
                  <a:srgbClr val="FFFFFF"/>
                </a:solidFill>
                <a:latin typeface="Lexend"/>
                <a:ea typeface="Lexend"/>
                <a:cs typeface="Lexend"/>
                <a:sym typeface="Lexend"/>
              </a:rPr>
              <a:t> consumption, will be utilized as benchmarks to determine each method's impact on overall performance. The results will be reported in the documentation by various graphs, also presented as builds during the final presentation.</a:t>
            </a:r>
            <a:endParaRPr>
              <a:solidFill>
                <a:srgbClr val="FFFFFF"/>
              </a:solidFill>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Lexend"/>
                <a:ea typeface="Lexend"/>
                <a:cs typeface="Lexend"/>
                <a:sym typeface="Lexend"/>
              </a:rPr>
              <a:t>Personal Connection</a:t>
            </a:r>
            <a:endParaRPr b="1">
              <a:latin typeface="Lexend"/>
              <a:ea typeface="Lexend"/>
              <a:cs typeface="Lexend"/>
              <a:sym typeface="Lexend"/>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800"/>
              </a:spcAft>
              <a:buNone/>
            </a:pPr>
            <a:r>
              <a:rPr lang="en" sz="1350">
                <a:solidFill>
                  <a:schemeClr val="dk1"/>
                </a:solidFill>
                <a:latin typeface="Lexend"/>
                <a:ea typeface="Lexend"/>
                <a:cs typeface="Lexend"/>
                <a:sym typeface="Lexend"/>
              </a:rPr>
              <a:t>This topic is relevant to me because optimization is one of the most fascinating and difficult topics in game programming. Writing high-performance code is a challenge for almost any level of programming. Since Unity recently released </a:t>
            </a:r>
            <a:r>
              <a:rPr lang="en" sz="1350">
                <a:solidFill>
                  <a:schemeClr val="accent4"/>
                </a:solidFill>
                <a:latin typeface="Lexend"/>
                <a:ea typeface="Lexend"/>
                <a:cs typeface="Lexend"/>
                <a:sym typeface="Lexend"/>
              </a:rPr>
              <a:t>DOTS v1.0</a:t>
            </a:r>
            <a:r>
              <a:rPr lang="en" sz="1350">
                <a:solidFill>
                  <a:schemeClr val="dk1"/>
                </a:solidFill>
                <a:latin typeface="Lexend"/>
                <a:ea typeface="Lexend"/>
                <a:cs typeface="Lexend"/>
                <a:sym typeface="Lexend"/>
              </a:rPr>
              <a:t> in the </a:t>
            </a:r>
            <a:r>
              <a:rPr lang="en" sz="1350">
                <a:solidFill>
                  <a:schemeClr val="accent5"/>
                </a:solidFill>
                <a:latin typeface="Lexend"/>
                <a:ea typeface="Lexend"/>
                <a:cs typeface="Lexend"/>
                <a:sym typeface="Lexend"/>
              </a:rPr>
              <a:t>LTS 2022</a:t>
            </a:r>
            <a:r>
              <a:rPr lang="en" sz="1350">
                <a:solidFill>
                  <a:schemeClr val="dk1"/>
                </a:solidFill>
                <a:latin typeface="Lexend"/>
                <a:ea typeface="Lexend"/>
                <a:cs typeface="Lexend"/>
                <a:sym typeface="Lexend"/>
              </a:rPr>
              <a:t>, I decided to cover how it works and compare it to a classic Object-Oriented approach. However, benchmarking on a PC requires access to hardware I do not have. Meanwhile, I own various mobile devices that I am going to use as testing devices.</a:t>
            </a:r>
            <a:endParaRPr sz="1350">
              <a:solidFill>
                <a:schemeClr val="dk1"/>
              </a:solidFill>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Lexend"/>
                <a:ea typeface="Lexend"/>
                <a:cs typeface="Lexend"/>
                <a:sym typeface="Lexend"/>
              </a:rPr>
              <a:t>Methodology</a:t>
            </a:r>
            <a:endParaRPr b="1">
              <a:latin typeface="Lexend"/>
              <a:ea typeface="Lexend"/>
              <a:cs typeface="Lexend"/>
              <a:sym typeface="Lexend"/>
            </a:endParaRPr>
          </a:p>
        </p:txBody>
      </p:sp>
      <p:sp>
        <p:nvSpPr>
          <p:cNvPr id="79" name="Google Shape;79;p17"/>
          <p:cNvSpPr txBox="1"/>
          <p:nvPr>
            <p:ph idx="1" type="body"/>
          </p:nvPr>
        </p:nvSpPr>
        <p:spPr>
          <a:xfrm>
            <a:off x="311700" y="1152475"/>
            <a:ext cx="3560400" cy="3416400"/>
          </a:xfrm>
          <a:prstGeom prst="rect">
            <a:avLst/>
          </a:prstGeom>
        </p:spPr>
        <p:txBody>
          <a:bodyPr anchorCtr="0" anchor="t" bIns="91425" lIns="91425" spcFirstLastPara="1" rIns="91425" wrap="square" tIns="91425">
            <a:noAutofit/>
          </a:bodyPr>
          <a:lstStyle/>
          <a:p>
            <a:pPr indent="0" lvl="0" marL="457200" rtl="0" algn="l">
              <a:lnSpc>
                <a:spcPct val="87916"/>
              </a:lnSpc>
              <a:spcBef>
                <a:spcPts val="1200"/>
              </a:spcBef>
              <a:spcAft>
                <a:spcPts val="0"/>
              </a:spcAft>
              <a:buSzPts val="688"/>
              <a:buNone/>
            </a:pPr>
            <a:r>
              <a:rPr lang="en" sz="787">
                <a:solidFill>
                  <a:schemeClr val="dk1"/>
                </a:solidFill>
                <a:latin typeface="Lexend"/>
                <a:ea typeface="Lexend"/>
                <a:cs typeface="Lexend"/>
                <a:sym typeface="Lexend"/>
              </a:rPr>
              <a:t>Abstracts</a:t>
            </a:r>
            <a:endParaRPr sz="787">
              <a:solidFill>
                <a:schemeClr val="dk1"/>
              </a:solidFill>
              <a:latin typeface="Lexend"/>
              <a:ea typeface="Lexend"/>
              <a:cs typeface="Lexend"/>
              <a:sym typeface="Lexend"/>
            </a:endParaRPr>
          </a:p>
          <a:p>
            <a:pPr indent="-278606" lvl="0" marL="457200" rtl="0" algn="l">
              <a:lnSpc>
                <a:spcPct val="87916"/>
              </a:lnSpc>
              <a:spcBef>
                <a:spcPts val="1200"/>
              </a:spcBef>
              <a:spcAft>
                <a:spcPts val="0"/>
              </a:spcAft>
              <a:buClr>
                <a:schemeClr val="dk1"/>
              </a:buClr>
              <a:buSzPts val="788"/>
              <a:buFont typeface="Lexend"/>
              <a:buAutoNum type="arabicPeriod"/>
            </a:pPr>
            <a:r>
              <a:rPr lang="en" sz="787">
                <a:solidFill>
                  <a:schemeClr val="dk1"/>
                </a:solidFill>
                <a:latin typeface="Lexend"/>
                <a:ea typeface="Lexend"/>
                <a:cs typeface="Lexend"/>
                <a:sym typeface="Lexend"/>
              </a:rPr>
              <a:t>Introduction</a:t>
            </a:r>
            <a:br>
              <a:rPr lang="en" sz="787">
                <a:solidFill>
                  <a:schemeClr val="dk1"/>
                </a:solidFill>
                <a:latin typeface="Lexend"/>
                <a:ea typeface="Lexend"/>
                <a:cs typeface="Lexend"/>
                <a:sym typeface="Lexend"/>
              </a:rPr>
            </a:br>
            <a:endParaRPr sz="787">
              <a:solidFill>
                <a:schemeClr val="dk1"/>
              </a:solidFill>
              <a:latin typeface="Lexend"/>
              <a:ea typeface="Lexend"/>
              <a:cs typeface="Lexend"/>
              <a:sym typeface="Lexend"/>
            </a:endParaRPr>
          </a:p>
          <a:p>
            <a:pPr indent="-278606" lvl="0" marL="457200" rtl="0" algn="l">
              <a:lnSpc>
                <a:spcPct val="87916"/>
              </a:lnSpc>
              <a:spcBef>
                <a:spcPts val="0"/>
              </a:spcBef>
              <a:spcAft>
                <a:spcPts val="0"/>
              </a:spcAft>
              <a:buClr>
                <a:schemeClr val="dk1"/>
              </a:buClr>
              <a:buSzPts val="788"/>
              <a:buFont typeface="Lexend"/>
              <a:buAutoNum type="arabicPeriod"/>
            </a:pPr>
            <a:r>
              <a:rPr lang="en" sz="787">
                <a:solidFill>
                  <a:schemeClr val="dk1"/>
                </a:solidFill>
                <a:latin typeface="Lexend"/>
                <a:ea typeface="Lexend"/>
                <a:cs typeface="Lexend"/>
                <a:sym typeface="Lexend"/>
              </a:rPr>
              <a:t>Overview</a:t>
            </a:r>
            <a:br>
              <a:rPr lang="en" sz="787">
                <a:solidFill>
                  <a:schemeClr val="dk1"/>
                </a:solidFill>
                <a:latin typeface="Lexend"/>
                <a:ea typeface="Lexend"/>
                <a:cs typeface="Lexend"/>
                <a:sym typeface="Lexend"/>
              </a:rPr>
            </a:br>
            <a:br>
              <a:rPr lang="en" sz="787">
                <a:solidFill>
                  <a:schemeClr val="dk1"/>
                </a:solidFill>
                <a:latin typeface="Lexend"/>
                <a:ea typeface="Lexend"/>
                <a:cs typeface="Lexend"/>
                <a:sym typeface="Lexend"/>
              </a:rPr>
            </a:br>
            <a:r>
              <a:rPr lang="en" sz="787">
                <a:solidFill>
                  <a:schemeClr val="dk1"/>
                </a:solidFill>
                <a:latin typeface="Lexend"/>
                <a:ea typeface="Lexend"/>
                <a:cs typeface="Lexend"/>
                <a:sym typeface="Lexend"/>
              </a:rPr>
              <a:t> 2.1 Programming Paradigms</a:t>
            </a:r>
            <a:br>
              <a:rPr lang="en" sz="787">
                <a:solidFill>
                  <a:schemeClr val="dk1"/>
                </a:solidFill>
                <a:latin typeface="Lexend"/>
                <a:ea typeface="Lexend"/>
                <a:cs typeface="Lexend"/>
                <a:sym typeface="Lexend"/>
              </a:rPr>
            </a:br>
            <a:br>
              <a:rPr lang="en" sz="787">
                <a:solidFill>
                  <a:schemeClr val="dk1"/>
                </a:solidFill>
                <a:latin typeface="Lexend"/>
                <a:ea typeface="Lexend"/>
                <a:cs typeface="Lexend"/>
                <a:sym typeface="Lexend"/>
              </a:rPr>
            </a:br>
            <a:r>
              <a:rPr lang="en" sz="787">
                <a:solidFill>
                  <a:schemeClr val="dk1"/>
                </a:solidFill>
                <a:latin typeface="Lexend"/>
                <a:ea typeface="Lexend"/>
                <a:cs typeface="Lexend"/>
                <a:sym typeface="Lexend"/>
              </a:rPr>
              <a:t> 2.2 Object-Oriented Programming</a:t>
            </a:r>
            <a:br>
              <a:rPr lang="en" sz="787">
                <a:solidFill>
                  <a:schemeClr val="dk1"/>
                </a:solidFill>
                <a:latin typeface="Lexend"/>
                <a:ea typeface="Lexend"/>
                <a:cs typeface="Lexend"/>
                <a:sym typeface="Lexend"/>
              </a:rPr>
            </a:br>
            <a:br>
              <a:rPr lang="en" sz="787">
                <a:solidFill>
                  <a:schemeClr val="dk1"/>
                </a:solidFill>
                <a:latin typeface="Lexend"/>
                <a:ea typeface="Lexend"/>
                <a:cs typeface="Lexend"/>
                <a:sym typeface="Lexend"/>
              </a:rPr>
            </a:br>
            <a:r>
              <a:rPr lang="en" sz="787">
                <a:solidFill>
                  <a:schemeClr val="dk1"/>
                </a:solidFill>
                <a:latin typeface="Lexend"/>
                <a:ea typeface="Lexend"/>
                <a:cs typeface="Lexend"/>
                <a:sym typeface="Lexend"/>
              </a:rPr>
              <a:t> 2.3 Data-Oriented Technology Stack (DOTS)</a:t>
            </a:r>
            <a:br>
              <a:rPr lang="en" sz="787">
                <a:solidFill>
                  <a:schemeClr val="dk1"/>
                </a:solidFill>
                <a:latin typeface="Lexend"/>
                <a:ea typeface="Lexend"/>
                <a:cs typeface="Lexend"/>
                <a:sym typeface="Lexend"/>
              </a:rPr>
            </a:br>
            <a:endParaRPr sz="787">
              <a:solidFill>
                <a:schemeClr val="dk1"/>
              </a:solidFill>
              <a:latin typeface="Lexend"/>
              <a:ea typeface="Lexend"/>
              <a:cs typeface="Lexend"/>
              <a:sym typeface="Lexend"/>
            </a:endParaRPr>
          </a:p>
          <a:p>
            <a:pPr indent="-278606" lvl="0" marL="457200" rtl="0" algn="l">
              <a:lnSpc>
                <a:spcPct val="87916"/>
              </a:lnSpc>
              <a:spcBef>
                <a:spcPts val="0"/>
              </a:spcBef>
              <a:spcAft>
                <a:spcPts val="0"/>
              </a:spcAft>
              <a:buClr>
                <a:schemeClr val="dk1"/>
              </a:buClr>
              <a:buSzPts val="788"/>
              <a:buFont typeface="Lexend"/>
              <a:buAutoNum type="arabicPeriod"/>
            </a:pPr>
            <a:r>
              <a:rPr lang="en" sz="787">
                <a:solidFill>
                  <a:schemeClr val="dk1"/>
                </a:solidFill>
                <a:latin typeface="Lexend"/>
                <a:ea typeface="Lexend"/>
                <a:cs typeface="Lexend"/>
                <a:sym typeface="Lexend"/>
              </a:rPr>
              <a:t>Analysis of Object-Oriented Approach</a:t>
            </a:r>
            <a:br>
              <a:rPr lang="en" sz="787">
                <a:solidFill>
                  <a:schemeClr val="dk1"/>
                </a:solidFill>
                <a:latin typeface="Lexend"/>
                <a:ea typeface="Lexend"/>
                <a:cs typeface="Lexend"/>
                <a:sym typeface="Lexend"/>
              </a:rPr>
            </a:br>
            <a:br>
              <a:rPr lang="en" sz="787">
                <a:solidFill>
                  <a:schemeClr val="dk1"/>
                </a:solidFill>
                <a:latin typeface="Lexend"/>
                <a:ea typeface="Lexend"/>
                <a:cs typeface="Lexend"/>
                <a:sym typeface="Lexend"/>
              </a:rPr>
            </a:br>
            <a:r>
              <a:rPr lang="en" sz="787">
                <a:solidFill>
                  <a:schemeClr val="dk1"/>
                </a:solidFill>
                <a:latin typeface="Lexend"/>
                <a:ea typeface="Lexend"/>
                <a:cs typeface="Lexend"/>
                <a:sym typeface="Lexend"/>
              </a:rPr>
              <a:t> 3.1 Core Principles</a:t>
            </a:r>
            <a:br>
              <a:rPr lang="en" sz="787">
                <a:solidFill>
                  <a:schemeClr val="dk1"/>
                </a:solidFill>
                <a:latin typeface="Lexend"/>
                <a:ea typeface="Lexend"/>
                <a:cs typeface="Lexend"/>
                <a:sym typeface="Lexend"/>
              </a:rPr>
            </a:br>
            <a:br>
              <a:rPr lang="en" sz="787">
                <a:solidFill>
                  <a:schemeClr val="dk1"/>
                </a:solidFill>
                <a:latin typeface="Lexend"/>
                <a:ea typeface="Lexend"/>
                <a:cs typeface="Lexend"/>
                <a:sym typeface="Lexend"/>
              </a:rPr>
            </a:br>
            <a:r>
              <a:rPr lang="en" sz="787">
                <a:solidFill>
                  <a:schemeClr val="dk1"/>
                </a:solidFill>
                <a:latin typeface="Lexend"/>
                <a:ea typeface="Lexend"/>
                <a:cs typeface="Lexend"/>
                <a:sym typeface="Lexend"/>
              </a:rPr>
              <a:t> 3.2 Advantages &amp; Disadvantages</a:t>
            </a:r>
            <a:br>
              <a:rPr lang="en" sz="787">
                <a:solidFill>
                  <a:schemeClr val="dk1"/>
                </a:solidFill>
                <a:latin typeface="Lexend"/>
                <a:ea typeface="Lexend"/>
                <a:cs typeface="Lexend"/>
                <a:sym typeface="Lexend"/>
              </a:rPr>
            </a:br>
            <a:br>
              <a:rPr lang="en" sz="787">
                <a:solidFill>
                  <a:schemeClr val="dk1"/>
                </a:solidFill>
                <a:latin typeface="Lexend"/>
                <a:ea typeface="Lexend"/>
                <a:cs typeface="Lexend"/>
                <a:sym typeface="Lexend"/>
              </a:rPr>
            </a:br>
            <a:r>
              <a:rPr lang="en" sz="787">
                <a:solidFill>
                  <a:schemeClr val="dk1"/>
                </a:solidFill>
                <a:latin typeface="Lexend"/>
                <a:ea typeface="Lexend"/>
                <a:cs typeface="Lexend"/>
                <a:sym typeface="Lexend"/>
              </a:rPr>
              <a:t> 3.3 Call of Duty: Mobile</a:t>
            </a:r>
            <a:br>
              <a:rPr lang="en" sz="787">
                <a:solidFill>
                  <a:schemeClr val="dk1"/>
                </a:solidFill>
                <a:latin typeface="Lexend"/>
                <a:ea typeface="Lexend"/>
                <a:cs typeface="Lexend"/>
                <a:sym typeface="Lexend"/>
              </a:rPr>
            </a:br>
            <a:br>
              <a:rPr lang="en" sz="787">
                <a:solidFill>
                  <a:schemeClr val="dk1"/>
                </a:solidFill>
                <a:latin typeface="Lexend"/>
                <a:ea typeface="Lexend"/>
                <a:cs typeface="Lexend"/>
                <a:sym typeface="Lexend"/>
              </a:rPr>
            </a:br>
            <a:r>
              <a:rPr lang="en" sz="787">
                <a:solidFill>
                  <a:schemeClr val="dk1"/>
                </a:solidFill>
                <a:latin typeface="Lexend"/>
                <a:ea typeface="Lexend"/>
                <a:cs typeface="Lexend"/>
                <a:sym typeface="Lexend"/>
              </a:rPr>
              <a:t> 3.4 Genshin Impact</a:t>
            </a:r>
            <a:br>
              <a:rPr lang="en" sz="787">
                <a:solidFill>
                  <a:schemeClr val="dk1"/>
                </a:solidFill>
                <a:latin typeface="Lexend"/>
                <a:ea typeface="Lexend"/>
                <a:cs typeface="Lexend"/>
                <a:sym typeface="Lexend"/>
              </a:rPr>
            </a:br>
            <a:endParaRPr sz="787">
              <a:solidFill>
                <a:schemeClr val="dk1"/>
              </a:solidFill>
              <a:latin typeface="Lexend"/>
              <a:ea typeface="Lexend"/>
              <a:cs typeface="Lexend"/>
              <a:sym typeface="Lexend"/>
            </a:endParaRPr>
          </a:p>
          <a:p>
            <a:pPr indent="-278606" lvl="0" marL="457200" rtl="0" algn="l">
              <a:lnSpc>
                <a:spcPct val="87916"/>
              </a:lnSpc>
              <a:spcBef>
                <a:spcPts val="0"/>
              </a:spcBef>
              <a:spcAft>
                <a:spcPts val="0"/>
              </a:spcAft>
              <a:buClr>
                <a:schemeClr val="dk1"/>
              </a:buClr>
              <a:buSzPts val="788"/>
              <a:buFont typeface="Lexend"/>
              <a:buAutoNum type="arabicPeriod"/>
            </a:pPr>
            <a:r>
              <a:rPr lang="en" sz="787">
                <a:solidFill>
                  <a:schemeClr val="dk1"/>
                </a:solidFill>
                <a:latin typeface="Lexend"/>
                <a:ea typeface="Lexend"/>
                <a:cs typeface="Lexend"/>
                <a:sym typeface="Lexend"/>
              </a:rPr>
              <a:t>Analysis of Data-Oriented Technology Stack (DOTS)</a:t>
            </a:r>
            <a:br>
              <a:rPr lang="en" sz="787">
                <a:solidFill>
                  <a:schemeClr val="dk1"/>
                </a:solidFill>
                <a:latin typeface="Lexend"/>
                <a:ea typeface="Lexend"/>
                <a:cs typeface="Lexend"/>
                <a:sym typeface="Lexend"/>
              </a:rPr>
            </a:br>
            <a:br>
              <a:rPr lang="en" sz="787">
                <a:solidFill>
                  <a:schemeClr val="dk1"/>
                </a:solidFill>
                <a:latin typeface="Lexend"/>
                <a:ea typeface="Lexend"/>
                <a:cs typeface="Lexend"/>
                <a:sym typeface="Lexend"/>
              </a:rPr>
            </a:br>
            <a:r>
              <a:rPr lang="en" sz="787">
                <a:solidFill>
                  <a:schemeClr val="dk1"/>
                </a:solidFill>
                <a:latin typeface="Lexend"/>
                <a:ea typeface="Lexend"/>
                <a:cs typeface="Lexend"/>
                <a:sym typeface="Lexend"/>
              </a:rPr>
              <a:t> 4.1 Core Principles</a:t>
            </a:r>
            <a:br>
              <a:rPr lang="en" sz="787">
                <a:solidFill>
                  <a:schemeClr val="dk1"/>
                </a:solidFill>
                <a:latin typeface="Lexend"/>
                <a:ea typeface="Lexend"/>
                <a:cs typeface="Lexend"/>
                <a:sym typeface="Lexend"/>
              </a:rPr>
            </a:br>
            <a:br>
              <a:rPr lang="en" sz="787">
                <a:solidFill>
                  <a:schemeClr val="dk1"/>
                </a:solidFill>
                <a:latin typeface="Lexend"/>
                <a:ea typeface="Lexend"/>
                <a:cs typeface="Lexend"/>
                <a:sym typeface="Lexend"/>
              </a:rPr>
            </a:br>
            <a:r>
              <a:rPr lang="en" sz="787">
                <a:solidFill>
                  <a:schemeClr val="dk1"/>
                </a:solidFill>
                <a:latin typeface="Lexend"/>
                <a:ea typeface="Lexend"/>
                <a:cs typeface="Lexend"/>
                <a:sym typeface="Lexend"/>
              </a:rPr>
              <a:t> 4.2 Advantages &amp; Disadvantages</a:t>
            </a:r>
            <a:br>
              <a:rPr lang="en" sz="787">
                <a:solidFill>
                  <a:schemeClr val="dk1"/>
                </a:solidFill>
                <a:latin typeface="Lexend"/>
                <a:ea typeface="Lexend"/>
                <a:cs typeface="Lexend"/>
                <a:sym typeface="Lexend"/>
              </a:rPr>
            </a:br>
            <a:br>
              <a:rPr lang="en" sz="787">
                <a:solidFill>
                  <a:schemeClr val="dk1"/>
                </a:solidFill>
                <a:latin typeface="Lexend"/>
                <a:ea typeface="Lexend"/>
                <a:cs typeface="Lexend"/>
                <a:sym typeface="Lexend"/>
              </a:rPr>
            </a:br>
            <a:r>
              <a:rPr lang="en" sz="787">
                <a:solidFill>
                  <a:schemeClr val="dk1"/>
                </a:solidFill>
                <a:latin typeface="Lexend"/>
                <a:ea typeface="Lexend"/>
                <a:cs typeface="Lexend"/>
                <a:sym typeface="Lexend"/>
              </a:rPr>
              <a:t> 4.3 Tic Toc Games</a:t>
            </a:r>
            <a:br>
              <a:rPr lang="en" sz="787">
                <a:solidFill>
                  <a:schemeClr val="dk1"/>
                </a:solidFill>
                <a:latin typeface="Lexend"/>
                <a:ea typeface="Lexend"/>
                <a:cs typeface="Lexend"/>
                <a:sym typeface="Lexend"/>
              </a:rPr>
            </a:br>
            <a:endParaRPr sz="787">
              <a:solidFill>
                <a:schemeClr val="dk1"/>
              </a:solidFill>
              <a:latin typeface="Lexend"/>
              <a:ea typeface="Lexend"/>
              <a:cs typeface="Lexend"/>
              <a:sym typeface="Lexend"/>
            </a:endParaRPr>
          </a:p>
          <a:p>
            <a:pPr indent="-278606" lvl="0" marL="457200" rtl="0" algn="l">
              <a:lnSpc>
                <a:spcPct val="87916"/>
              </a:lnSpc>
              <a:spcBef>
                <a:spcPts val="0"/>
              </a:spcBef>
              <a:spcAft>
                <a:spcPts val="0"/>
              </a:spcAft>
              <a:buClr>
                <a:schemeClr val="dk1"/>
              </a:buClr>
              <a:buSzPts val="788"/>
              <a:buFont typeface="Lexend"/>
              <a:buAutoNum type="arabicPeriod"/>
            </a:pPr>
            <a:r>
              <a:rPr lang="en" sz="787">
                <a:solidFill>
                  <a:schemeClr val="dk1"/>
                </a:solidFill>
                <a:latin typeface="Lexend"/>
                <a:ea typeface="Lexend"/>
                <a:cs typeface="Lexend"/>
                <a:sym typeface="Lexend"/>
              </a:rPr>
              <a:t>Conclusion</a:t>
            </a:r>
            <a:br>
              <a:rPr lang="en" sz="787">
                <a:solidFill>
                  <a:schemeClr val="dk1"/>
                </a:solidFill>
                <a:latin typeface="Lexend"/>
                <a:ea typeface="Lexend"/>
                <a:cs typeface="Lexend"/>
                <a:sym typeface="Lexend"/>
              </a:rPr>
            </a:br>
            <a:endParaRPr sz="787">
              <a:solidFill>
                <a:schemeClr val="dk1"/>
              </a:solidFill>
              <a:latin typeface="Lexend"/>
              <a:ea typeface="Lexend"/>
              <a:cs typeface="Lexend"/>
              <a:sym typeface="Lexend"/>
            </a:endParaRPr>
          </a:p>
          <a:p>
            <a:pPr indent="-278606" lvl="0" marL="457200" rtl="0" algn="l">
              <a:lnSpc>
                <a:spcPct val="87916"/>
              </a:lnSpc>
              <a:spcBef>
                <a:spcPts val="0"/>
              </a:spcBef>
              <a:spcAft>
                <a:spcPts val="0"/>
              </a:spcAft>
              <a:buClr>
                <a:schemeClr val="dk1"/>
              </a:buClr>
              <a:buSzPts val="788"/>
              <a:buFont typeface="Lexend"/>
              <a:buAutoNum type="arabicPeriod"/>
            </a:pPr>
            <a:r>
              <a:rPr lang="en" sz="787">
                <a:solidFill>
                  <a:schemeClr val="dk1"/>
                </a:solidFill>
                <a:latin typeface="Lexend"/>
                <a:ea typeface="Lexend"/>
                <a:cs typeface="Lexend"/>
                <a:sym typeface="Lexend"/>
              </a:rPr>
              <a:t>References</a:t>
            </a:r>
            <a:endParaRPr sz="787">
              <a:solidFill>
                <a:schemeClr val="dk1"/>
              </a:solidFill>
              <a:latin typeface="Lexend"/>
              <a:ea typeface="Lexend"/>
              <a:cs typeface="Lexend"/>
              <a:sym typeface="Lexend"/>
            </a:endParaRPr>
          </a:p>
        </p:txBody>
      </p:sp>
      <p:sp>
        <p:nvSpPr>
          <p:cNvPr id="80" name="Google Shape;80;p17"/>
          <p:cNvSpPr txBox="1"/>
          <p:nvPr>
            <p:ph idx="1" type="body"/>
          </p:nvPr>
        </p:nvSpPr>
        <p:spPr>
          <a:xfrm>
            <a:off x="5271900" y="1152475"/>
            <a:ext cx="3560400" cy="3416400"/>
          </a:xfrm>
          <a:prstGeom prst="rect">
            <a:avLst/>
          </a:prstGeom>
        </p:spPr>
        <p:txBody>
          <a:bodyPr anchorCtr="0" anchor="t" bIns="91425" lIns="91425" spcFirstLastPara="1" rIns="91425" wrap="square" tIns="91425">
            <a:normAutofit/>
          </a:bodyPr>
          <a:lstStyle/>
          <a:p>
            <a:pPr indent="0" lvl="0" marL="0" rtl="0" algn="l">
              <a:lnSpc>
                <a:spcPct val="107916"/>
              </a:lnSpc>
              <a:spcBef>
                <a:spcPts val="1200"/>
              </a:spcBef>
              <a:spcAft>
                <a:spcPts val="0"/>
              </a:spcAft>
              <a:buNone/>
            </a:pPr>
            <a:r>
              <a:rPr b="1" lang="en" sz="1100">
                <a:solidFill>
                  <a:schemeClr val="accent4"/>
                </a:solidFill>
                <a:latin typeface="Lexend"/>
                <a:ea typeface="Lexend"/>
                <a:cs typeface="Lexend"/>
                <a:sym typeface="Lexend"/>
              </a:rPr>
              <a:t>Hardware:</a:t>
            </a:r>
            <a:endParaRPr b="1" sz="1100">
              <a:solidFill>
                <a:schemeClr val="accent4"/>
              </a:solidFill>
              <a:latin typeface="Lexend"/>
              <a:ea typeface="Lexend"/>
              <a:cs typeface="Lexend"/>
              <a:sym typeface="Lexend"/>
            </a:endParaRPr>
          </a:p>
          <a:p>
            <a:pPr indent="-298450" lvl="0" marL="457200" rtl="0" algn="l">
              <a:lnSpc>
                <a:spcPct val="150000"/>
              </a:lnSpc>
              <a:spcBef>
                <a:spcPts val="1200"/>
              </a:spcBef>
              <a:spcAft>
                <a:spcPts val="0"/>
              </a:spcAft>
              <a:buClr>
                <a:schemeClr val="dk1"/>
              </a:buClr>
              <a:buSzPts val="1100"/>
              <a:buFont typeface="Lexend"/>
              <a:buChar char="●"/>
            </a:pPr>
            <a:r>
              <a:rPr lang="en" sz="1100">
                <a:solidFill>
                  <a:schemeClr val="dk1"/>
                </a:solidFill>
                <a:latin typeface="Lexend"/>
                <a:ea typeface="Lexend"/>
                <a:cs typeface="Lexend"/>
                <a:sym typeface="Lexend"/>
              </a:rPr>
              <a:t>iPhone X</a:t>
            </a:r>
            <a:endParaRPr sz="1100">
              <a:solidFill>
                <a:schemeClr val="dk1"/>
              </a:solidFill>
              <a:latin typeface="Lexend"/>
              <a:ea typeface="Lexend"/>
              <a:cs typeface="Lexend"/>
              <a:sym typeface="Lexend"/>
            </a:endParaRPr>
          </a:p>
          <a:p>
            <a:pPr indent="-298450" lvl="0" marL="457200" rtl="0" algn="l">
              <a:lnSpc>
                <a:spcPct val="150000"/>
              </a:lnSpc>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iPhone 13 Pro</a:t>
            </a:r>
            <a:endParaRPr sz="1100">
              <a:solidFill>
                <a:schemeClr val="dk1"/>
              </a:solidFill>
              <a:latin typeface="Lexend"/>
              <a:ea typeface="Lexend"/>
              <a:cs typeface="Lexend"/>
              <a:sym typeface="Lexend"/>
            </a:endParaRPr>
          </a:p>
          <a:p>
            <a:pPr indent="-298450" lvl="0" marL="457200" rtl="0" algn="l">
              <a:lnSpc>
                <a:spcPct val="150000"/>
              </a:lnSpc>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iPhone 8</a:t>
            </a:r>
            <a:endParaRPr sz="1100">
              <a:solidFill>
                <a:schemeClr val="dk1"/>
              </a:solidFill>
              <a:latin typeface="Lexend"/>
              <a:ea typeface="Lexend"/>
              <a:cs typeface="Lexend"/>
              <a:sym typeface="Lexend"/>
            </a:endParaRPr>
          </a:p>
          <a:p>
            <a:pPr indent="-298450" lvl="0" marL="457200" rtl="0" algn="l">
              <a:lnSpc>
                <a:spcPct val="150000"/>
              </a:lnSpc>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Samsung Galaxy 21 Ultra</a:t>
            </a:r>
            <a:endParaRPr sz="1100">
              <a:solidFill>
                <a:schemeClr val="dk1"/>
              </a:solidFill>
              <a:latin typeface="Lexend"/>
              <a:ea typeface="Lexend"/>
              <a:cs typeface="Lexend"/>
              <a:sym typeface="Lexend"/>
            </a:endParaRPr>
          </a:p>
          <a:p>
            <a:pPr indent="-298450" lvl="0" marL="457200" rtl="0" algn="l">
              <a:lnSpc>
                <a:spcPct val="150000"/>
              </a:lnSpc>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Xiaomi Mi Mix 2</a:t>
            </a:r>
            <a:endParaRPr sz="1100">
              <a:solidFill>
                <a:schemeClr val="dk1"/>
              </a:solidFill>
              <a:latin typeface="Lexend"/>
              <a:ea typeface="Lexend"/>
              <a:cs typeface="Lexend"/>
              <a:sym typeface="Lexend"/>
            </a:endParaRPr>
          </a:p>
          <a:p>
            <a:pPr indent="0" lvl="0" marL="0" rtl="0" algn="l">
              <a:lnSpc>
                <a:spcPct val="107916"/>
              </a:lnSpc>
              <a:spcBef>
                <a:spcPts val="1200"/>
              </a:spcBef>
              <a:spcAft>
                <a:spcPts val="0"/>
              </a:spcAft>
              <a:buNone/>
            </a:pPr>
            <a:r>
              <a:rPr b="1" lang="en" sz="1100">
                <a:solidFill>
                  <a:schemeClr val="accent5"/>
                </a:solidFill>
                <a:latin typeface="Lexend"/>
                <a:ea typeface="Lexend"/>
                <a:cs typeface="Lexend"/>
                <a:sym typeface="Lexend"/>
              </a:rPr>
              <a:t>Software:</a:t>
            </a:r>
            <a:endParaRPr b="1" sz="1100">
              <a:solidFill>
                <a:schemeClr val="accent5"/>
              </a:solidFill>
              <a:latin typeface="Lexend"/>
              <a:ea typeface="Lexend"/>
              <a:cs typeface="Lexend"/>
              <a:sym typeface="Lexend"/>
            </a:endParaRPr>
          </a:p>
          <a:p>
            <a:pPr indent="-298450" lvl="0" marL="457200" rtl="0" algn="l">
              <a:lnSpc>
                <a:spcPct val="150000"/>
              </a:lnSpc>
              <a:spcBef>
                <a:spcPts val="1200"/>
              </a:spcBef>
              <a:spcAft>
                <a:spcPts val="0"/>
              </a:spcAft>
              <a:buClr>
                <a:schemeClr val="dk1"/>
              </a:buClr>
              <a:buSzPts val="1100"/>
              <a:buFont typeface="Lexend"/>
              <a:buChar char="●"/>
            </a:pPr>
            <a:r>
              <a:rPr lang="en" sz="1100">
                <a:solidFill>
                  <a:schemeClr val="dk1"/>
                </a:solidFill>
                <a:latin typeface="Lexend"/>
                <a:ea typeface="Lexend"/>
                <a:cs typeface="Lexend"/>
                <a:sym typeface="Lexend"/>
              </a:rPr>
              <a:t>Unity Engine</a:t>
            </a:r>
            <a:endParaRPr sz="1100">
              <a:solidFill>
                <a:schemeClr val="dk1"/>
              </a:solidFill>
              <a:latin typeface="Lexend"/>
              <a:ea typeface="Lexend"/>
              <a:cs typeface="Lexend"/>
              <a:sym typeface="Lexend"/>
            </a:endParaRPr>
          </a:p>
          <a:p>
            <a:pPr indent="-298450" lvl="0" marL="457200" rtl="0" algn="l">
              <a:lnSpc>
                <a:spcPct val="150000"/>
              </a:lnSpc>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Git</a:t>
            </a:r>
            <a:endParaRPr sz="1100">
              <a:solidFill>
                <a:schemeClr val="dk1"/>
              </a:solidFill>
              <a:latin typeface="Lexend"/>
              <a:ea typeface="Lexend"/>
              <a:cs typeface="Lexend"/>
              <a:sym typeface="Lexend"/>
            </a:endParaRPr>
          </a:p>
          <a:p>
            <a:pPr indent="-298450" lvl="0" marL="457200" rtl="0" algn="l">
              <a:lnSpc>
                <a:spcPct val="150000"/>
              </a:lnSpc>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Unity Remote 5</a:t>
            </a:r>
            <a:endParaRPr sz="1100">
              <a:solidFill>
                <a:schemeClr val="dk1"/>
              </a:solidFill>
              <a:latin typeface="Lexend"/>
              <a:ea typeface="Lexend"/>
              <a:cs typeface="Lexend"/>
              <a:sym typeface="Lexend"/>
            </a:endParaRPr>
          </a:p>
          <a:p>
            <a:pPr indent="-298450" lvl="0" marL="457200" rtl="0" algn="l">
              <a:lnSpc>
                <a:spcPct val="150000"/>
              </a:lnSpc>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JetBrains Rider</a:t>
            </a:r>
            <a:endParaRPr sz="1100">
              <a:solidFill>
                <a:schemeClr val="dk1"/>
              </a:solidFill>
              <a:latin typeface="Lexend"/>
              <a:ea typeface="Lexend"/>
              <a:cs typeface="Lexend"/>
              <a:sym typeface="Lexe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Lexend"/>
                <a:ea typeface="Lexend"/>
                <a:cs typeface="Lexend"/>
                <a:sym typeface="Lexend"/>
              </a:rPr>
              <a:t>Timeline</a:t>
            </a:r>
            <a:endParaRPr b="1">
              <a:latin typeface="Lexend"/>
              <a:ea typeface="Lexend"/>
              <a:cs typeface="Lexend"/>
              <a:sym typeface="Lexend"/>
            </a:endParaRPr>
          </a:p>
        </p:txBody>
      </p:sp>
      <p:sp>
        <p:nvSpPr>
          <p:cNvPr id="86" name="Google Shape;86;p18"/>
          <p:cNvSpPr txBox="1"/>
          <p:nvPr>
            <p:ph idx="1" type="body"/>
          </p:nvPr>
        </p:nvSpPr>
        <p:spPr>
          <a:xfrm>
            <a:off x="311700" y="1079400"/>
            <a:ext cx="4260300" cy="3416400"/>
          </a:xfrm>
          <a:prstGeom prst="rect">
            <a:avLst/>
          </a:prstGeom>
        </p:spPr>
        <p:txBody>
          <a:bodyPr anchorCtr="0" anchor="t" bIns="91425" lIns="91425" spcFirstLastPara="1" rIns="91425" wrap="square" tIns="91425">
            <a:normAutofit/>
          </a:bodyPr>
          <a:lstStyle/>
          <a:p>
            <a:pPr indent="0" lvl="0" marL="0" rtl="0" algn="l">
              <a:lnSpc>
                <a:spcPct val="107916"/>
              </a:lnSpc>
              <a:spcBef>
                <a:spcPts val="0"/>
              </a:spcBef>
              <a:spcAft>
                <a:spcPts val="0"/>
              </a:spcAft>
              <a:buNone/>
            </a:pPr>
            <a:r>
              <a:rPr b="1" lang="en" sz="1100">
                <a:solidFill>
                  <a:schemeClr val="accent5"/>
                </a:solidFill>
                <a:latin typeface="Lexend"/>
                <a:ea typeface="Lexend"/>
                <a:cs typeface="Lexend"/>
                <a:sym typeface="Lexend"/>
              </a:rPr>
              <a:t>Thesis:</a:t>
            </a:r>
            <a:endParaRPr b="1" sz="1100">
              <a:solidFill>
                <a:schemeClr val="accent5"/>
              </a:solidFill>
              <a:latin typeface="Lexend"/>
              <a:ea typeface="Lexend"/>
              <a:cs typeface="Lexend"/>
              <a:sym typeface="Lexend"/>
            </a:endParaRPr>
          </a:p>
          <a:p>
            <a:pPr indent="0" lvl="0" marL="0" rtl="0" algn="l">
              <a:lnSpc>
                <a:spcPct val="107916"/>
              </a:lnSpc>
              <a:spcBef>
                <a:spcPts val="800"/>
              </a:spcBef>
              <a:spcAft>
                <a:spcPts val="0"/>
              </a:spcAft>
              <a:buNone/>
            </a:pPr>
            <a:r>
              <a:rPr lang="en" sz="1100">
                <a:solidFill>
                  <a:schemeClr val="dk1"/>
                </a:solidFill>
                <a:latin typeface="Lexend"/>
                <a:ea typeface="Lexend"/>
                <a:cs typeface="Lexend"/>
                <a:sym typeface="Lexend"/>
              </a:rPr>
              <a:t>Week 1 - Reading the sources and Introduction</a:t>
            </a:r>
            <a:endParaRPr sz="1100">
              <a:solidFill>
                <a:schemeClr val="dk1"/>
              </a:solidFill>
              <a:latin typeface="Lexend"/>
              <a:ea typeface="Lexend"/>
              <a:cs typeface="Lexend"/>
              <a:sym typeface="Lexend"/>
            </a:endParaRPr>
          </a:p>
          <a:p>
            <a:pPr indent="0" lvl="0" marL="0" rtl="0" algn="l">
              <a:lnSpc>
                <a:spcPct val="107916"/>
              </a:lnSpc>
              <a:spcBef>
                <a:spcPts val="800"/>
              </a:spcBef>
              <a:spcAft>
                <a:spcPts val="0"/>
              </a:spcAft>
              <a:buNone/>
            </a:pPr>
            <a:r>
              <a:rPr lang="en" sz="1100">
                <a:solidFill>
                  <a:schemeClr val="dk1"/>
                </a:solidFill>
                <a:latin typeface="Lexend"/>
                <a:ea typeface="Lexend"/>
                <a:cs typeface="Lexend"/>
                <a:sym typeface="Lexend"/>
              </a:rPr>
              <a:t>Week 2 - Overview and Subsections 3.1 - 3.2 and 4.1 - 4.2</a:t>
            </a:r>
            <a:endParaRPr sz="1100">
              <a:solidFill>
                <a:schemeClr val="dk1"/>
              </a:solidFill>
              <a:latin typeface="Lexend"/>
              <a:ea typeface="Lexend"/>
              <a:cs typeface="Lexend"/>
              <a:sym typeface="Lexend"/>
            </a:endParaRPr>
          </a:p>
          <a:p>
            <a:pPr indent="0" lvl="0" marL="0" rtl="0" algn="l">
              <a:lnSpc>
                <a:spcPct val="107916"/>
              </a:lnSpc>
              <a:spcBef>
                <a:spcPts val="800"/>
              </a:spcBef>
              <a:spcAft>
                <a:spcPts val="0"/>
              </a:spcAft>
              <a:buNone/>
            </a:pPr>
            <a:r>
              <a:rPr lang="en" sz="1100">
                <a:solidFill>
                  <a:schemeClr val="dk1"/>
                </a:solidFill>
                <a:latin typeface="Lexend"/>
                <a:ea typeface="Lexend"/>
                <a:cs typeface="Lexend"/>
                <a:sym typeface="Lexend"/>
              </a:rPr>
              <a:t>Week 3 - Subsection 3.3 - 3.4</a:t>
            </a:r>
            <a:endParaRPr sz="1100">
              <a:solidFill>
                <a:schemeClr val="dk1"/>
              </a:solidFill>
              <a:latin typeface="Lexend"/>
              <a:ea typeface="Lexend"/>
              <a:cs typeface="Lexend"/>
              <a:sym typeface="Lexend"/>
            </a:endParaRPr>
          </a:p>
          <a:p>
            <a:pPr indent="0" lvl="0" marL="0" rtl="0" algn="l">
              <a:lnSpc>
                <a:spcPct val="107916"/>
              </a:lnSpc>
              <a:spcBef>
                <a:spcPts val="800"/>
              </a:spcBef>
              <a:spcAft>
                <a:spcPts val="0"/>
              </a:spcAft>
              <a:buNone/>
            </a:pPr>
            <a:r>
              <a:rPr lang="en" sz="1100">
                <a:solidFill>
                  <a:schemeClr val="dk1"/>
                </a:solidFill>
                <a:latin typeface="Lexend"/>
                <a:ea typeface="Lexend"/>
                <a:cs typeface="Lexend"/>
                <a:sym typeface="Lexend"/>
              </a:rPr>
              <a:t>Week 4 - Subsection 4.3 and revision</a:t>
            </a:r>
            <a:endParaRPr sz="1100">
              <a:solidFill>
                <a:schemeClr val="dk1"/>
              </a:solidFill>
              <a:latin typeface="Lexend"/>
              <a:ea typeface="Lexend"/>
              <a:cs typeface="Lexend"/>
              <a:sym typeface="Lexend"/>
            </a:endParaRPr>
          </a:p>
          <a:p>
            <a:pPr indent="0" lvl="0" marL="0" rtl="0" algn="l">
              <a:lnSpc>
                <a:spcPct val="107916"/>
              </a:lnSpc>
              <a:spcBef>
                <a:spcPts val="800"/>
              </a:spcBef>
              <a:spcAft>
                <a:spcPts val="0"/>
              </a:spcAft>
              <a:buNone/>
            </a:pPr>
            <a:r>
              <a:rPr lang="en" sz="1100">
                <a:solidFill>
                  <a:schemeClr val="dk1"/>
                </a:solidFill>
                <a:latin typeface="Lexend"/>
                <a:ea typeface="Lexend"/>
                <a:cs typeface="Lexend"/>
                <a:sym typeface="Lexend"/>
              </a:rPr>
              <a:t>Week 5 - Conclusion</a:t>
            </a:r>
            <a:endParaRPr sz="1100">
              <a:solidFill>
                <a:schemeClr val="dk1"/>
              </a:solidFill>
              <a:latin typeface="Lexend"/>
              <a:ea typeface="Lexend"/>
              <a:cs typeface="Lexend"/>
              <a:sym typeface="Lexend"/>
            </a:endParaRPr>
          </a:p>
          <a:p>
            <a:pPr indent="0" lvl="0" marL="0" rtl="0" algn="l">
              <a:lnSpc>
                <a:spcPct val="107916"/>
              </a:lnSpc>
              <a:spcBef>
                <a:spcPts val="800"/>
              </a:spcBef>
              <a:spcAft>
                <a:spcPts val="800"/>
              </a:spcAft>
              <a:buNone/>
            </a:pPr>
            <a:r>
              <a:rPr lang="en" sz="1100">
                <a:solidFill>
                  <a:schemeClr val="dk1"/>
                </a:solidFill>
                <a:latin typeface="Lexend"/>
                <a:ea typeface="Lexend"/>
                <a:cs typeface="Lexend"/>
                <a:sym typeface="Lexend"/>
              </a:rPr>
              <a:t>Week 6 - Abstract and polishing</a:t>
            </a:r>
            <a:endParaRPr>
              <a:solidFill>
                <a:schemeClr val="dk1"/>
              </a:solidFill>
              <a:latin typeface="Lexend"/>
              <a:ea typeface="Lexend"/>
              <a:cs typeface="Lexend"/>
              <a:sym typeface="Lexend"/>
            </a:endParaRPr>
          </a:p>
        </p:txBody>
      </p:sp>
      <p:sp>
        <p:nvSpPr>
          <p:cNvPr id="87" name="Google Shape;87;p18"/>
          <p:cNvSpPr txBox="1"/>
          <p:nvPr>
            <p:ph idx="1" type="body"/>
          </p:nvPr>
        </p:nvSpPr>
        <p:spPr>
          <a:xfrm>
            <a:off x="4636825" y="1079400"/>
            <a:ext cx="4260300" cy="3416400"/>
          </a:xfrm>
          <a:prstGeom prst="rect">
            <a:avLst/>
          </a:prstGeom>
        </p:spPr>
        <p:txBody>
          <a:bodyPr anchorCtr="0" anchor="t" bIns="91425" lIns="91425" spcFirstLastPara="1" rIns="91425" wrap="square" tIns="91425">
            <a:normAutofit lnSpcReduction="20000"/>
          </a:bodyPr>
          <a:lstStyle/>
          <a:p>
            <a:pPr indent="0" lvl="0" marL="0" rtl="0" algn="l">
              <a:lnSpc>
                <a:spcPct val="107916"/>
              </a:lnSpc>
              <a:spcBef>
                <a:spcPts val="0"/>
              </a:spcBef>
              <a:spcAft>
                <a:spcPts val="0"/>
              </a:spcAft>
              <a:buNone/>
            </a:pPr>
            <a:r>
              <a:rPr b="1" lang="en" sz="1100">
                <a:solidFill>
                  <a:schemeClr val="accent6"/>
                </a:solidFill>
                <a:latin typeface="Lexend"/>
                <a:ea typeface="Lexend"/>
                <a:cs typeface="Lexend"/>
                <a:sym typeface="Lexend"/>
              </a:rPr>
              <a:t>Project:</a:t>
            </a:r>
            <a:endParaRPr b="1" sz="1100">
              <a:solidFill>
                <a:schemeClr val="accent6"/>
              </a:solidFill>
              <a:latin typeface="Lexend"/>
              <a:ea typeface="Lexend"/>
              <a:cs typeface="Lexend"/>
              <a:sym typeface="Lexend"/>
            </a:endParaRPr>
          </a:p>
          <a:p>
            <a:pPr indent="0" lvl="0" marL="0" rtl="0" algn="l">
              <a:lnSpc>
                <a:spcPct val="107916"/>
              </a:lnSpc>
              <a:spcBef>
                <a:spcPts val="800"/>
              </a:spcBef>
              <a:spcAft>
                <a:spcPts val="0"/>
              </a:spcAft>
              <a:buNone/>
            </a:pPr>
            <a:r>
              <a:rPr lang="en" sz="1100">
                <a:solidFill>
                  <a:schemeClr val="dk1"/>
                </a:solidFill>
                <a:latin typeface="Lexend"/>
                <a:ea typeface="Lexend"/>
                <a:cs typeface="Lexend"/>
                <a:sym typeface="Lexend"/>
              </a:rPr>
              <a:t>Week 1 - Setting up projects and Hardware</a:t>
            </a:r>
            <a:endParaRPr sz="1100">
              <a:solidFill>
                <a:schemeClr val="dk1"/>
              </a:solidFill>
              <a:latin typeface="Lexend"/>
              <a:ea typeface="Lexend"/>
              <a:cs typeface="Lexend"/>
              <a:sym typeface="Lexend"/>
            </a:endParaRPr>
          </a:p>
          <a:p>
            <a:pPr indent="0" lvl="0" marL="0" rtl="0" algn="l">
              <a:lnSpc>
                <a:spcPct val="107916"/>
              </a:lnSpc>
              <a:spcBef>
                <a:spcPts val="800"/>
              </a:spcBef>
              <a:spcAft>
                <a:spcPts val="0"/>
              </a:spcAft>
              <a:buNone/>
            </a:pPr>
            <a:r>
              <a:rPr lang="en" sz="1100">
                <a:solidFill>
                  <a:schemeClr val="dk1"/>
                </a:solidFill>
                <a:latin typeface="Lexend"/>
                <a:ea typeface="Lexend"/>
                <a:cs typeface="Lexend"/>
                <a:sym typeface="Lexend"/>
              </a:rPr>
              <a:t>Week 2 - Coding custom benchmarking tools</a:t>
            </a:r>
            <a:endParaRPr sz="1100">
              <a:solidFill>
                <a:schemeClr val="dk1"/>
              </a:solidFill>
              <a:latin typeface="Lexend"/>
              <a:ea typeface="Lexend"/>
              <a:cs typeface="Lexend"/>
              <a:sym typeface="Lexend"/>
            </a:endParaRPr>
          </a:p>
          <a:p>
            <a:pPr indent="0" lvl="0" marL="0" rtl="0" algn="l">
              <a:lnSpc>
                <a:spcPct val="107916"/>
              </a:lnSpc>
              <a:spcBef>
                <a:spcPts val="800"/>
              </a:spcBef>
              <a:spcAft>
                <a:spcPts val="0"/>
              </a:spcAft>
              <a:buNone/>
            </a:pPr>
            <a:r>
              <a:rPr lang="en" sz="1100">
                <a:solidFill>
                  <a:schemeClr val="dk1"/>
                </a:solidFill>
                <a:latin typeface="Lexend"/>
                <a:ea typeface="Lexend"/>
                <a:cs typeface="Lexend"/>
                <a:sym typeface="Lexend"/>
              </a:rPr>
              <a:t>Week 3 - Object-Oriented based scene rendering</a:t>
            </a:r>
            <a:endParaRPr sz="1100">
              <a:solidFill>
                <a:schemeClr val="dk1"/>
              </a:solidFill>
              <a:latin typeface="Lexend"/>
              <a:ea typeface="Lexend"/>
              <a:cs typeface="Lexend"/>
              <a:sym typeface="Lexend"/>
            </a:endParaRPr>
          </a:p>
          <a:p>
            <a:pPr indent="0" lvl="0" marL="0" rtl="0" algn="l">
              <a:lnSpc>
                <a:spcPct val="107916"/>
              </a:lnSpc>
              <a:spcBef>
                <a:spcPts val="800"/>
              </a:spcBef>
              <a:spcAft>
                <a:spcPts val="0"/>
              </a:spcAft>
              <a:buNone/>
            </a:pPr>
            <a:r>
              <a:rPr lang="en" sz="1100">
                <a:solidFill>
                  <a:schemeClr val="dk1"/>
                </a:solidFill>
                <a:latin typeface="Lexend"/>
                <a:ea typeface="Lexend"/>
                <a:cs typeface="Lexend"/>
                <a:sym typeface="Lexend"/>
              </a:rPr>
              <a:t>Week 4 - Object-Oriented based scene rendering</a:t>
            </a:r>
            <a:endParaRPr sz="1100">
              <a:solidFill>
                <a:schemeClr val="dk1"/>
              </a:solidFill>
              <a:latin typeface="Lexend"/>
              <a:ea typeface="Lexend"/>
              <a:cs typeface="Lexend"/>
              <a:sym typeface="Lexend"/>
            </a:endParaRPr>
          </a:p>
          <a:p>
            <a:pPr indent="0" lvl="0" marL="0" rtl="0" algn="l">
              <a:lnSpc>
                <a:spcPct val="107916"/>
              </a:lnSpc>
              <a:spcBef>
                <a:spcPts val="800"/>
              </a:spcBef>
              <a:spcAft>
                <a:spcPts val="0"/>
              </a:spcAft>
              <a:buNone/>
            </a:pPr>
            <a:r>
              <a:rPr lang="en" sz="1100">
                <a:solidFill>
                  <a:schemeClr val="dk1"/>
                </a:solidFill>
                <a:latin typeface="Lexend"/>
                <a:ea typeface="Lexend"/>
                <a:cs typeface="Lexend"/>
                <a:sym typeface="Lexend"/>
              </a:rPr>
              <a:t>Week 5 - DOTS based scene rendering</a:t>
            </a:r>
            <a:endParaRPr sz="1100">
              <a:solidFill>
                <a:schemeClr val="dk1"/>
              </a:solidFill>
              <a:latin typeface="Lexend"/>
              <a:ea typeface="Lexend"/>
              <a:cs typeface="Lexend"/>
              <a:sym typeface="Lexend"/>
            </a:endParaRPr>
          </a:p>
          <a:p>
            <a:pPr indent="0" lvl="0" marL="0" rtl="0" algn="l">
              <a:lnSpc>
                <a:spcPct val="107916"/>
              </a:lnSpc>
              <a:spcBef>
                <a:spcPts val="800"/>
              </a:spcBef>
              <a:spcAft>
                <a:spcPts val="0"/>
              </a:spcAft>
              <a:buNone/>
            </a:pPr>
            <a:r>
              <a:rPr lang="en" sz="1100">
                <a:solidFill>
                  <a:schemeClr val="dk1"/>
                </a:solidFill>
                <a:latin typeface="Lexend"/>
                <a:ea typeface="Lexend"/>
                <a:cs typeface="Lexend"/>
                <a:sym typeface="Lexend"/>
              </a:rPr>
              <a:t>Week 6 - DOTS based scene rendering</a:t>
            </a:r>
            <a:endParaRPr sz="1100">
              <a:solidFill>
                <a:schemeClr val="dk1"/>
              </a:solidFill>
              <a:latin typeface="Lexend"/>
              <a:ea typeface="Lexend"/>
              <a:cs typeface="Lexend"/>
              <a:sym typeface="Lexend"/>
            </a:endParaRPr>
          </a:p>
          <a:p>
            <a:pPr indent="0" lvl="0" marL="0" rtl="0" algn="l">
              <a:lnSpc>
                <a:spcPct val="107916"/>
              </a:lnSpc>
              <a:spcBef>
                <a:spcPts val="800"/>
              </a:spcBef>
              <a:spcAft>
                <a:spcPts val="0"/>
              </a:spcAft>
              <a:buNone/>
            </a:pPr>
            <a:r>
              <a:rPr lang="en" sz="1100">
                <a:solidFill>
                  <a:schemeClr val="dk1"/>
                </a:solidFill>
                <a:latin typeface="Lexend"/>
                <a:ea typeface="Lexend"/>
                <a:cs typeface="Lexend"/>
                <a:sym typeface="Lexend"/>
              </a:rPr>
              <a:t>Week 7 - Object-Oriented based physics simulation</a:t>
            </a:r>
            <a:endParaRPr sz="1100">
              <a:solidFill>
                <a:schemeClr val="dk1"/>
              </a:solidFill>
              <a:latin typeface="Lexend"/>
              <a:ea typeface="Lexend"/>
              <a:cs typeface="Lexend"/>
              <a:sym typeface="Lexend"/>
            </a:endParaRPr>
          </a:p>
          <a:p>
            <a:pPr indent="0" lvl="0" marL="0" rtl="0" algn="l">
              <a:lnSpc>
                <a:spcPct val="107916"/>
              </a:lnSpc>
              <a:spcBef>
                <a:spcPts val="800"/>
              </a:spcBef>
              <a:spcAft>
                <a:spcPts val="0"/>
              </a:spcAft>
              <a:buNone/>
            </a:pPr>
            <a:r>
              <a:rPr lang="en" sz="1100">
                <a:solidFill>
                  <a:schemeClr val="dk1"/>
                </a:solidFill>
                <a:latin typeface="Lexend"/>
                <a:ea typeface="Lexend"/>
                <a:cs typeface="Lexend"/>
                <a:sym typeface="Lexend"/>
              </a:rPr>
              <a:t>Week 8 - Object-Oriented based physics simulation</a:t>
            </a:r>
            <a:endParaRPr sz="1100">
              <a:solidFill>
                <a:schemeClr val="dk1"/>
              </a:solidFill>
              <a:latin typeface="Lexend"/>
              <a:ea typeface="Lexend"/>
              <a:cs typeface="Lexend"/>
              <a:sym typeface="Lexend"/>
            </a:endParaRPr>
          </a:p>
          <a:p>
            <a:pPr indent="0" lvl="0" marL="0" rtl="0" algn="l">
              <a:lnSpc>
                <a:spcPct val="107916"/>
              </a:lnSpc>
              <a:spcBef>
                <a:spcPts val="800"/>
              </a:spcBef>
              <a:spcAft>
                <a:spcPts val="0"/>
              </a:spcAft>
              <a:buNone/>
            </a:pPr>
            <a:r>
              <a:rPr lang="en" sz="1100">
                <a:solidFill>
                  <a:schemeClr val="dk1"/>
                </a:solidFill>
                <a:latin typeface="Lexend"/>
                <a:ea typeface="Lexend"/>
                <a:cs typeface="Lexend"/>
                <a:sym typeface="Lexend"/>
              </a:rPr>
              <a:t>Week 9 - DOTS based physics simulation</a:t>
            </a:r>
            <a:endParaRPr sz="1100">
              <a:solidFill>
                <a:schemeClr val="dk1"/>
              </a:solidFill>
              <a:latin typeface="Lexend"/>
              <a:ea typeface="Lexend"/>
              <a:cs typeface="Lexend"/>
              <a:sym typeface="Lexend"/>
            </a:endParaRPr>
          </a:p>
          <a:p>
            <a:pPr indent="0" lvl="0" marL="0" rtl="0" algn="l">
              <a:lnSpc>
                <a:spcPct val="107916"/>
              </a:lnSpc>
              <a:spcBef>
                <a:spcPts val="800"/>
              </a:spcBef>
              <a:spcAft>
                <a:spcPts val="0"/>
              </a:spcAft>
              <a:buNone/>
            </a:pPr>
            <a:r>
              <a:rPr lang="en" sz="1100">
                <a:solidFill>
                  <a:schemeClr val="dk1"/>
                </a:solidFill>
                <a:latin typeface="Lexend"/>
                <a:ea typeface="Lexend"/>
                <a:cs typeface="Lexend"/>
                <a:sym typeface="Lexend"/>
              </a:rPr>
              <a:t>Week 10 - DOTS based physics simulation</a:t>
            </a:r>
            <a:endParaRPr sz="1100">
              <a:solidFill>
                <a:schemeClr val="dk1"/>
              </a:solidFill>
              <a:latin typeface="Lexend"/>
              <a:ea typeface="Lexend"/>
              <a:cs typeface="Lexend"/>
              <a:sym typeface="Lexend"/>
            </a:endParaRPr>
          </a:p>
          <a:p>
            <a:pPr indent="0" lvl="0" marL="0" rtl="0" algn="l">
              <a:lnSpc>
                <a:spcPct val="107916"/>
              </a:lnSpc>
              <a:spcBef>
                <a:spcPts val="800"/>
              </a:spcBef>
              <a:spcAft>
                <a:spcPts val="0"/>
              </a:spcAft>
              <a:buNone/>
            </a:pPr>
            <a:r>
              <a:rPr lang="en" sz="1100">
                <a:solidFill>
                  <a:schemeClr val="dk1"/>
                </a:solidFill>
                <a:latin typeface="Lexend"/>
                <a:ea typeface="Lexend"/>
                <a:cs typeface="Lexend"/>
                <a:sym typeface="Lexend"/>
              </a:rPr>
              <a:t>Week 11 - Polishing / Buffer</a:t>
            </a:r>
            <a:endParaRPr sz="1100">
              <a:solidFill>
                <a:schemeClr val="dk1"/>
              </a:solidFill>
              <a:latin typeface="Lexend"/>
              <a:ea typeface="Lexend"/>
              <a:cs typeface="Lexend"/>
              <a:sym typeface="Lexend"/>
            </a:endParaRPr>
          </a:p>
          <a:p>
            <a:pPr indent="0" lvl="0" marL="0" rtl="0" algn="l">
              <a:lnSpc>
                <a:spcPct val="107916"/>
              </a:lnSpc>
              <a:spcBef>
                <a:spcPts val="800"/>
              </a:spcBef>
              <a:spcAft>
                <a:spcPts val="800"/>
              </a:spcAft>
              <a:buNone/>
            </a:pPr>
            <a:r>
              <a:rPr lang="en" sz="1100">
                <a:solidFill>
                  <a:schemeClr val="dk1"/>
                </a:solidFill>
                <a:latin typeface="Lexend"/>
                <a:ea typeface="Lexend"/>
                <a:cs typeface="Lexend"/>
                <a:sym typeface="Lexend"/>
              </a:rPr>
              <a:t>Week 12 - Polishing / Buffer</a:t>
            </a:r>
            <a:endParaRPr b="1" sz="1100">
              <a:solidFill>
                <a:schemeClr val="dk1"/>
              </a:solidFill>
              <a:latin typeface="Lexend"/>
              <a:ea typeface="Lexend"/>
              <a:cs typeface="Lexend"/>
              <a:sym typeface="Lexe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Lexend"/>
                <a:ea typeface="Lexend"/>
                <a:cs typeface="Lexend"/>
                <a:sym typeface="Lexend"/>
              </a:rPr>
              <a:t>Bibliography</a:t>
            </a:r>
            <a:endParaRPr b="1">
              <a:latin typeface="Lexend"/>
              <a:ea typeface="Lexend"/>
              <a:cs typeface="Lexend"/>
              <a:sym typeface="Lexend"/>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b="1" lang="en" sz="1100">
                <a:solidFill>
                  <a:schemeClr val="dk1"/>
                </a:solidFill>
                <a:latin typeface="Lexend"/>
                <a:ea typeface="Lexend"/>
                <a:cs typeface="Lexend"/>
                <a:sym typeface="Lexend"/>
              </a:rPr>
              <a:t>Books:</a:t>
            </a:r>
            <a:endParaRPr b="1" sz="1100">
              <a:solidFill>
                <a:schemeClr val="dk1"/>
              </a:solidFill>
              <a:latin typeface="Lexend"/>
              <a:ea typeface="Lexend"/>
              <a:cs typeface="Lexend"/>
              <a:sym typeface="Lexend"/>
            </a:endParaRPr>
          </a:p>
          <a:p>
            <a:pPr indent="0" lvl="0" marL="0" rtl="0" algn="l">
              <a:lnSpc>
                <a:spcPct val="100000"/>
              </a:lnSpc>
              <a:spcBef>
                <a:spcPts val="1000"/>
              </a:spcBef>
              <a:spcAft>
                <a:spcPts val="0"/>
              </a:spcAft>
              <a:buNone/>
            </a:pPr>
            <a:r>
              <a:rPr lang="en" sz="1100">
                <a:solidFill>
                  <a:schemeClr val="dk1"/>
                </a:solidFill>
                <a:latin typeface="Lexend"/>
                <a:ea typeface="Lexend"/>
                <a:cs typeface="Lexend"/>
                <a:sym typeface="Lexend"/>
              </a:rPr>
              <a:t>Fernando, R. (2007). </a:t>
            </a:r>
            <a:r>
              <a:rPr i="1" lang="en" sz="1100">
                <a:solidFill>
                  <a:schemeClr val="dk1"/>
                </a:solidFill>
                <a:latin typeface="Lexend"/>
                <a:ea typeface="Lexend"/>
                <a:cs typeface="Lexend"/>
                <a:sym typeface="Lexend"/>
              </a:rPr>
              <a:t>GPU gems : programming techniques, tips, and tricks for real-time graphics</a:t>
            </a:r>
            <a:r>
              <a:rPr lang="en" sz="1100">
                <a:solidFill>
                  <a:schemeClr val="dk1"/>
                </a:solidFill>
                <a:latin typeface="Lexend"/>
                <a:ea typeface="Lexend"/>
                <a:cs typeface="Lexend"/>
                <a:sym typeface="Lexend"/>
              </a:rPr>
              <a:t>. Boston: Addison-Wesley.</a:t>
            </a:r>
            <a:endParaRPr sz="1100">
              <a:solidFill>
                <a:schemeClr val="dk1"/>
              </a:solidFill>
              <a:latin typeface="Lexend"/>
              <a:ea typeface="Lexend"/>
              <a:cs typeface="Lexend"/>
              <a:sym typeface="Lexend"/>
            </a:endParaRPr>
          </a:p>
          <a:p>
            <a:pPr indent="0" lvl="0" marL="0" rtl="0" algn="l">
              <a:lnSpc>
                <a:spcPct val="100000"/>
              </a:lnSpc>
              <a:spcBef>
                <a:spcPts val="1000"/>
              </a:spcBef>
              <a:spcAft>
                <a:spcPts val="0"/>
              </a:spcAft>
              <a:buNone/>
            </a:pPr>
            <a:r>
              <a:rPr lang="en" sz="1100">
                <a:solidFill>
                  <a:schemeClr val="dk1"/>
                </a:solidFill>
                <a:latin typeface="Lexend"/>
                <a:ea typeface="Lexend"/>
                <a:cs typeface="Lexend"/>
                <a:sym typeface="Lexend"/>
              </a:rPr>
              <a:t>Nguyen, H. and Nvidia Corporation (2008). </a:t>
            </a:r>
            <a:r>
              <a:rPr i="1" lang="en" sz="1100">
                <a:solidFill>
                  <a:schemeClr val="dk1"/>
                </a:solidFill>
                <a:latin typeface="Lexend"/>
                <a:ea typeface="Lexend"/>
                <a:cs typeface="Lexend"/>
                <a:sym typeface="Lexend"/>
              </a:rPr>
              <a:t>GPU gems 3</a:t>
            </a:r>
            <a:r>
              <a:rPr lang="en" sz="1100">
                <a:solidFill>
                  <a:schemeClr val="dk1"/>
                </a:solidFill>
                <a:latin typeface="Lexend"/>
                <a:ea typeface="Lexend"/>
                <a:cs typeface="Lexend"/>
                <a:sym typeface="Lexend"/>
              </a:rPr>
              <a:t>. Upper Saddle River: Addison-Wesley.</a:t>
            </a:r>
            <a:endParaRPr sz="1100">
              <a:solidFill>
                <a:schemeClr val="dk1"/>
              </a:solidFill>
              <a:latin typeface="Lexend"/>
              <a:ea typeface="Lexend"/>
              <a:cs typeface="Lexend"/>
              <a:sym typeface="Lexend"/>
            </a:endParaRPr>
          </a:p>
          <a:p>
            <a:pPr indent="0" lvl="0" marL="0" rtl="0" algn="l">
              <a:lnSpc>
                <a:spcPct val="100000"/>
              </a:lnSpc>
              <a:spcBef>
                <a:spcPts val="1000"/>
              </a:spcBef>
              <a:spcAft>
                <a:spcPts val="0"/>
              </a:spcAft>
              <a:buNone/>
            </a:pPr>
            <a:r>
              <a:rPr lang="en" sz="1100">
                <a:solidFill>
                  <a:schemeClr val="dk1"/>
                </a:solidFill>
                <a:latin typeface="Lexend"/>
                <a:ea typeface="Lexend"/>
                <a:cs typeface="Lexend"/>
                <a:sym typeface="Lexend"/>
              </a:rPr>
              <a:t>Pharr, M. (2006). </a:t>
            </a:r>
            <a:r>
              <a:rPr i="1" lang="en" sz="1100">
                <a:solidFill>
                  <a:schemeClr val="dk1"/>
                </a:solidFill>
                <a:latin typeface="Lexend"/>
                <a:ea typeface="Lexend"/>
                <a:cs typeface="Lexend"/>
                <a:sym typeface="Lexend"/>
              </a:rPr>
              <a:t>GPU gems 2 : programming techniques for high-performance graphics and general-purpose computation</a:t>
            </a:r>
            <a:r>
              <a:rPr lang="en" sz="1100">
                <a:solidFill>
                  <a:schemeClr val="dk1"/>
                </a:solidFill>
                <a:latin typeface="Lexend"/>
                <a:ea typeface="Lexend"/>
                <a:cs typeface="Lexend"/>
                <a:sym typeface="Lexend"/>
              </a:rPr>
              <a:t>. Upper Saddle River: Addison-Wesley.</a:t>
            </a:r>
            <a:endParaRPr sz="1100">
              <a:solidFill>
                <a:schemeClr val="dk1"/>
              </a:solidFill>
              <a:latin typeface="Lexend"/>
              <a:ea typeface="Lexend"/>
              <a:cs typeface="Lexend"/>
              <a:sym typeface="Lexend"/>
            </a:endParaRPr>
          </a:p>
          <a:p>
            <a:pPr indent="0" lvl="0" marL="0" rtl="0" algn="l">
              <a:lnSpc>
                <a:spcPct val="100000"/>
              </a:lnSpc>
              <a:spcBef>
                <a:spcPts val="1000"/>
              </a:spcBef>
              <a:spcAft>
                <a:spcPts val="0"/>
              </a:spcAft>
              <a:buNone/>
            </a:pPr>
            <a:r>
              <a:t/>
            </a:r>
            <a:endParaRPr sz="1100">
              <a:solidFill>
                <a:schemeClr val="dk1"/>
              </a:solidFill>
              <a:latin typeface="Lexend"/>
              <a:ea typeface="Lexend"/>
              <a:cs typeface="Lexend"/>
              <a:sym typeface="Lexend"/>
            </a:endParaRPr>
          </a:p>
          <a:p>
            <a:pPr indent="0" lvl="0" marL="0" rtl="0" algn="l">
              <a:lnSpc>
                <a:spcPct val="100000"/>
              </a:lnSpc>
              <a:spcBef>
                <a:spcPts val="0"/>
              </a:spcBef>
              <a:spcAft>
                <a:spcPts val="0"/>
              </a:spcAft>
              <a:buNone/>
            </a:pPr>
            <a:r>
              <a:rPr b="1" lang="en" sz="1100">
                <a:solidFill>
                  <a:schemeClr val="dk1"/>
                </a:solidFill>
                <a:latin typeface="Lexend"/>
                <a:ea typeface="Lexend"/>
                <a:cs typeface="Lexend"/>
                <a:sym typeface="Lexend"/>
              </a:rPr>
              <a:t>Websites:</a:t>
            </a:r>
            <a:endParaRPr b="1" sz="1100">
              <a:solidFill>
                <a:schemeClr val="dk1"/>
              </a:solidFill>
              <a:latin typeface="Lexend"/>
              <a:ea typeface="Lexend"/>
              <a:cs typeface="Lexend"/>
              <a:sym typeface="Lexend"/>
            </a:endParaRPr>
          </a:p>
          <a:p>
            <a:pPr indent="0" lvl="0" marL="0" rtl="0" algn="l">
              <a:lnSpc>
                <a:spcPct val="100000"/>
              </a:lnSpc>
              <a:spcBef>
                <a:spcPts val="1000"/>
              </a:spcBef>
              <a:spcAft>
                <a:spcPts val="0"/>
              </a:spcAft>
              <a:buNone/>
            </a:pPr>
            <a:r>
              <a:rPr lang="en" sz="1100">
                <a:solidFill>
                  <a:schemeClr val="dk1"/>
                </a:solidFill>
                <a:latin typeface="Lexend"/>
                <a:ea typeface="Lexend"/>
                <a:cs typeface="Lexend"/>
                <a:sym typeface="Lexend"/>
              </a:rPr>
              <a:t>DB, G.I.G. (n.d.). </a:t>
            </a:r>
            <a:r>
              <a:rPr i="1" lang="en" sz="1100">
                <a:solidFill>
                  <a:schemeClr val="dk1"/>
                </a:solidFill>
                <a:latin typeface="Lexend"/>
                <a:ea typeface="Lexend"/>
                <a:cs typeface="Lexend"/>
                <a:sym typeface="Lexend"/>
              </a:rPr>
              <a:t>Genshin Impact Game DB</a:t>
            </a:r>
            <a:r>
              <a:rPr lang="en" sz="1100">
                <a:solidFill>
                  <a:schemeClr val="dk1"/>
                </a:solidFill>
                <a:latin typeface="Lexend"/>
                <a:ea typeface="Lexend"/>
                <a:cs typeface="Lexend"/>
                <a:sym typeface="Lexend"/>
              </a:rPr>
              <a:t>. [online] Genshin Impact Game DB. Available at: https://www.gensh.in/genshin-impact/mobile-performance.</a:t>
            </a:r>
            <a:endParaRPr sz="1100">
              <a:solidFill>
                <a:schemeClr val="dk1"/>
              </a:solidFill>
              <a:latin typeface="Lexend"/>
              <a:ea typeface="Lexend"/>
              <a:cs typeface="Lexend"/>
              <a:sym typeface="Lexend"/>
            </a:endParaRPr>
          </a:p>
          <a:p>
            <a:pPr indent="0" lvl="0" marL="0" rtl="0" algn="l">
              <a:lnSpc>
                <a:spcPct val="100000"/>
              </a:lnSpc>
              <a:spcBef>
                <a:spcPts val="1000"/>
              </a:spcBef>
              <a:spcAft>
                <a:spcPts val="0"/>
              </a:spcAft>
              <a:buNone/>
            </a:pPr>
            <a:r>
              <a:rPr lang="en" sz="1100">
                <a:solidFill>
                  <a:schemeClr val="dk1"/>
                </a:solidFill>
                <a:latin typeface="Lexend"/>
                <a:ea typeface="Lexend"/>
                <a:cs typeface="Lexend"/>
                <a:sym typeface="Lexend"/>
              </a:rPr>
              <a:t>docs.unity3d.com. (n.d.). </a:t>
            </a:r>
            <a:r>
              <a:rPr i="1" lang="en" sz="1100">
                <a:solidFill>
                  <a:schemeClr val="dk1"/>
                </a:solidFill>
                <a:latin typeface="Lexend"/>
                <a:ea typeface="Lexend"/>
                <a:cs typeface="Lexend"/>
                <a:sym typeface="Lexend"/>
              </a:rPr>
              <a:t>Entities overview | Entities | 1.0.10</a:t>
            </a:r>
            <a:r>
              <a:rPr lang="en" sz="1100">
                <a:solidFill>
                  <a:schemeClr val="dk1"/>
                </a:solidFill>
                <a:latin typeface="Lexend"/>
                <a:ea typeface="Lexend"/>
                <a:cs typeface="Lexend"/>
                <a:sym typeface="Lexend"/>
              </a:rPr>
              <a:t>. [online] Available at: https://docs.unity3d.com/Packages/com.unity.entities@1.0/manual/index.html. ‌</a:t>
            </a:r>
            <a:endParaRPr sz="1100">
              <a:solidFill>
                <a:schemeClr val="dk1"/>
              </a:solidFill>
              <a:latin typeface="Lexend"/>
              <a:ea typeface="Lexend"/>
              <a:cs typeface="Lexend"/>
              <a:sym typeface="Lexend"/>
            </a:endParaRPr>
          </a:p>
          <a:p>
            <a:pPr indent="0" lvl="0" marL="0" rtl="0" algn="l">
              <a:lnSpc>
                <a:spcPct val="100000"/>
              </a:lnSpc>
              <a:spcBef>
                <a:spcPts val="1000"/>
              </a:spcBef>
              <a:spcAft>
                <a:spcPts val="0"/>
              </a:spcAft>
              <a:buNone/>
            </a:pPr>
            <a:r>
              <a:rPr lang="en" sz="1100">
                <a:solidFill>
                  <a:schemeClr val="dk1"/>
                </a:solidFill>
                <a:latin typeface="Lexend"/>
                <a:ea typeface="Lexend"/>
                <a:cs typeface="Lexend"/>
                <a:sym typeface="Lexend"/>
              </a:rPr>
              <a:t>Fernández-Villaverde, J. and Guerrón, P. (2021). </a:t>
            </a:r>
            <a:r>
              <a:rPr i="1" lang="en" sz="1100">
                <a:solidFill>
                  <a:schemeClr val="dk1"/>
                </a:solidFill>
                <a:latin typeface="Lexend"/>
                <a:ea typeface="Lexend"/>
                <a:cs typeface="Lexend"/>
                <a:sym typeface="Lexend"/>
              </a:rPr>
              <a:t>Programming Paradigms (Lectures on High-performance Computing for Economists VII)</a:t>
            </a:r>
            <a:r>
              <a:rPr lang="en" sz="1100">
                <a:solidFill>
                  <a:schemeClr val="dk1"/>
                </a:solidFill>
                <a:latin typeface="Lexend"/>
                <a:ea typeface="Lexend"/>
                <a:cs typeface="Lexend"/>
                <a:sym typeface="Lexend"/>
              </a:rPr>
              <a:t>. [online] Available at: https://www.sas.upenn.edu/~jesusfv/Lecture_HPC_7_Programming_Paradigms.pdf.</a:t>
            </a:r>
            <a:endParaRPr sz="1100">
              <a:solidFill>
                <a:schemeClr val="dk1"/>
              </a:solidFill>
              <a:latin typeface="Lexend"/>
              <a:ea typeface="Lexend"/>
              <a:cs typeface="Lexend"/>
              <a:sym typeface="Lexend"/>
            </a:endParaRPr>
          </a:p>
          <a:p>
            <a:pPr indent="0" lvl="0" marL="0" rtl="0" algn="l">
              <a:lnSpc>
                <a:spcPct val="100000"/>
              </a:lnSpc>
              <a:spcBef>
                <a:spcPts val="1000"/>
              </a:spcBef>
              <a:spcAft>
                <a:spcPts val="0"/>
              </a:spcAft>
              <a:buNone/>
            </a:pPr>
            <a:r>
              <a:rPr lang="en" sz="1100">
                <a:solidFill>
                  <a:schemeClr val="dk1"/>
                </a:solidFill>
                <a:latin typeface="Lexend"/>
                <a:ea typeface="Lexend"/>
                <a:cs typeface="Lexend"/>
                <a:sym typeface="Lexend"/>
              </a:rPr>
              <a:t>‌Samsung Developers. (n.d.). </a:t>
            </a:r>
            <a:r>
              <a:rPr i="1" lang="en" sz="1100">
                <a:solidFill>
                  <a:schemeClr val="dk1"/>
                </a:solidFill>
                <a:latin typeface="Lexend"/>
                <a:ea typeface="Lexend"/>
                <a:cs typeface="Lexend"/>
                <a:sym typeface="Lexend"/>
              </a:rPr>
              <a:t>Adaptive Performance in Call of Duty Mobile</a:t>
            </a:r>
            <a:r>
              <a:rPr lang="en" sz="1100">
                <a:solidFill>
                  <a:schemeClr val="dk1"/>
                </a:solidFill>
                <a:latin typeface="Lexend"/>
                <a:ea typeface="Lexend"/>
                <a:cs typeface="Lexend"/>
                <a:sym typeface="Lexend"/>
              </a:rPr>
              <a:t>. [online] Available at: https://developer.samsung.com/galaxy-gamedev/gamedev-blog/cod.html.</a:t>
            </a:r>
            <a:endParaRPr sz="1100">
              <a:solidFill>
                <a:schemeClr val="dk1"/>
              </a:solidFill>
              <a:latin typeface="Lexend"/>
              <a:ea typeface="Lexend"/>
              <a:cs typeface="Lexend"/>
              <a:sym typeface="Lexend"/>
            </a:endParaRPr>
          </a:p>
          <a:p>
            <a:pPr indent="0" lvl="0" marL="0" rtl="0" algn="l">
              <a:lnSpc>
                <a:spcPct val="100000"/>
              </a:lnSpc>
              <a:spcBef>
                <a:spcPts val="1000"/>
              </a:spcBef>
              <a:spcAft>
                <a:spcPts val="0"/>
              </a:spcAft>
              <a:buNone/>
            </a:pPr>
            <a:r>
              <a:rPr lang="en" sz="1100">
                <a:solidFill>
                  <a:schemeClr val="dk1"/>
                </a:solidFill>
                <a:latin typeface="Lexend"/>
                <a:ea typeface="Lexend"/>
                <a:cs typeface="Lexend"/>
                <a:sym typeface="Lexend"/>
              </a:rPr>
              <a:t>Technologies, U. (n.d.). </a:t>
            </a:r>
            <a:r>
              <a:rPr i="1" lang="en" sz="1100">
                <a:solidFill>
                  <a:schemeClr val="dk1"/>
                </a:solidFill>
                <a:latin typeface="Lexend"/>
                <a:ea typeface="Lexend"/>
                <a:cs typeface="Lexend"/>
                <a:sym typeface="Lexend"/>
              </a:rPr>
              <a:t>Tic Toc - DOTS speeds up mobile game performance | Unity Case Study</a:t>
            </a:r>
            <a:r>
              <a:rPr lang="en" sz="1100">
                <a:solidFill>
                  <a:schemeClr val="dk1"/>
                </a:solidFill>
                <a:latin typeface="Lexend"/>
                <a:ea typeface="Lexend"/>
                <a:cs typeface="Lexend"/>
                <a:sym typeface="Lexend"/>
              </a:rPr>
              <a:t>. [online] unity.com. Available at: https://unity.com/case-study/tic-toc-games.</a:t>
            </a:r>
            <a:endParaRPr sz="1100">
              <a:solidFill>
                <a:schemeClr val="dk1"/>
              </a:solidFill>
              <a:latin typeface="Lexend"/>
              <a:ea typeface="Lexend"/>
              <a:cs typeface="Lexend"/>
              <a:sym typeface="Lexend"/>
            </a:endParaRPr>
          </a:p>
          <a:p>
            <a:pPr indent="0" lvl="0" marL="0" rtl="0" algn="l">
              <a:lnSpc>
                <a:spcPct val="100000"/>
              </a:lnSpc>
              <a:spcBef>
                <a:spcPts val="1000"/>
              </a:spcBef>
              <a:spcAft>
                <a:spcPts val="0"/>
              </a:spcAft>
              <a:buNone/>
            </a:pPr>
            <a:r>
              <a:rPr lang="en" sz="1100">
                <a:solidFill>
                  <a:schemeClr val="dk1"/>
                </a:solidFill>
                <a:latin typeface="Lexend"/>
                <a:ea typeface="Lexend"/>
                <a:cs typeface="Lexend"/>
                <a:sym typeface="Lexend"/>
              </a:rPr>
              <a:t>Unity Learn. (n.d.). DOTS Best Practices. [online] Available at: https://learn.unity.com/course/dots-best-practices.</a:t>
            </a:r>
            <a:endParaRPr>
              <a:solidFill>
                <a:schemeClr val="dk1"/>
              </a:solidFill>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