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00" r:id="rId2"/>
    <p:sldId id="301" r:id="rId3"/>
    <p:sldId id="299" r:id="rId4"/>
    <p:sldId id="302" r:id="rId5"/>
    <p:sldId id="303" r:id="rId6"/>
    <p:sldId id="304" r:id="rId7"/>
    <p:sldId id="305" r:id="rId8"/>
    <p:sldId id="307" r:id="rId9"/>
    <p:sldId id="308" r:id="rId10"/>
    <p:sldId id="309" r:id="rId11"/>
    <p:sldId id="310" r:id="rId12"/>
    <p:sldId id="311" r:id="rId13"/>
    <p:sldId id="312" r:id="rId14"/>
    <p:sldId id="289"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71" userDrawn="1">
          <p15:clr>
            <a:srgbClr val="A4A3A4"/>
          </p15:clr>
        </p15:guide>
        <p15:guide id="2" pos="4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02F"/>
    <a:srgbClr val="C10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3" autoAdjust="0"/>
    <p:restoredTop sz="95906"/>
  </p:normalViewPr>
  <p:slideViewPr>
    <p:cSldViewPr snapToGrid="0">
      <p:cViewPr varScale="1">
        <p:scale>
          <a:sx n="82" d="100"/>
          <a:sy n="82" d="100"/>
        </p:scale>
        <p:origin x="538" y="72"/>
      </p:cViewPr>
      <p:guideLst>
        <p:guide orient="horz" pos="1071"/>
        <p:guide pos="4112"/>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09A02B-56D9-4DF4-9BE0-3F6FEA960F7A}" type="datetimeFigureOut">
              <a:rPr lang="es-ES" smtClean="0"/>
              <a:t>14/10/2024</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92BE4-C7A9-48CC-A29C-EAF026290BE2}" type="slidenum">
              <a:rPr lang="es-ES" smtClean="0"/>
              <a:t>‹Nº›</a:t>
            </a:fld>
            <a:endParaRPr lang="es-ES"/>
          </a:p>
        </p:txBody>
      </p:sp>
    </p:spTree>
    <p:extLst>
      <p:ext uri="{BB962C8B-B14F-4D97-AF65-F5344CB8AC3E}">
        <p14:creationId xmlns:p14="http://schemas.microsoft.com/office/powerpoint/2010/main" val="1839846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F67BA-2E0C-6249-ADAE-C684EBC071E3}" type="datetimeFigureOut">
              <a:rPr lang="es-ES_tradnl" smtClean="0"/>
              <a:t>14/10/2024</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4F875-0603-3A4B-9548-62CD0D21EBA1}" type="slidenum">
              <a:rPr lang="es-ES_tradnl" smtClean="0"/>
              <a:t>‹Nº›</a:t>
            </a:fld>
            <a:endParaRPr lang="es-ES_tradnl"/>
          </a:p>
        </p:txBody>
      </p:sp>
    </p:spTree>
    <p:extLst>
      <p:ext uri="{BB962C8B-B14F-4D97-AF65-F5344CB8AC3E}">
        <p14:creationId xmlns:p14="http://schemas.microsoft.com/office/powerpoint/2010/main" val="2122480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42340C9-9D59-EF47-8109-F11B09D037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27219" y="5764320"/>
            <a:ext cx="2475945" cy="835869"/>
          </a:xfrm>
          <a:prstGeom prst="rect">
            <a:avLst/>
          </a:prstGeom>
        </p:spPr>
      </p:pic>
      <p:sp>
        <p:nvSpPr>
          <p:cNvPr id="9" name="Rectángulo 8">
            <a:extLst>
              <a:ext uri="{FF2B5EF4-FFF2-40B4-BE49-F238E27FC236}">
                <a16:creationId xmlns:a16="http://schemas.microsoft.com/office/drawing/2014/main" id="{B9E32D7A-E352-F848-B53F-9F3D7744B20C}"/>
              </a:ext>
            </a:extLst>
          </p:cNvPr>
          <p:cNvSpPr/>
          <p:nvPr userDrawn="1"/>
        </p:nvSpPr>
        <p:spPr>
          <a:xfrm>
            <a:off x="0" y="0"/>
            <a:ext cx="12192000" cy="5486400"/>
          </a:xfrm>
          <a:prstGeom prst="rect">
            <a:avLst/>
          </a:prstGeom>
          <a:solidFill>
            <a:srgbClr val="C2002F"/>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1440000" tIns="1440000" rIns="1440000" bIns="1440000" rtlCol="0" anchor="ctr"/>
          <a:lstStyle/>
          <a:p>
            <a:pPr algn="ctr"/>
            <a:endParaRPr lang="es-ES" dirty="0"/>
          </a:p>
        </p:txBody>
      </p:sp>
      <p:sp>
        <p:nvSpPr>
          <p:cNvPr id="2" name="Título 1">
            <a:extLst>
              <a:ext uri="{FF2B5EF4-FFF2-40B4-BE49-F238E27FC236}">
                <a16:creationId xmlns:a16="http://schemas.microsoft.com/office/drawing/2014/main" id="{73F5D831-A8A9-3748-B7E0-A40B8D22A34E}"/>
              </a:ext>
            </a:extLst>
          </p:cNvPr>
          <p:cNvSpPr>
            <a:spLocks noGrp="1"/>
          </p:cNvSpPr>
          <p:nvPr>
            <p:ph type="title"/>
          </p:nvPr>
        </p:nvSpPr>
        <p:spPr>
          <a:xfrm>
            <a:off x="838200" y="970606"/>
            <a:ext cx="8380039" cy="3613751"/>
          </a:xfrm>
        </p:spPr>
        <p:txBody>
          <a:bodyPr/>
          <a:lstStyle>
            <a:lvl1pPr>
              <a:defRPr>
                <a:solidFill>
                  <a:schemeClr val="bg1"/>
                </a:solidFill>
              </a:defRPr>
            </a:lvl1pPr>
          </a:lstStyle>
          <a:p>
            <a:r>
              <a:rPr lang="es-ES"/>
              <a:t>Haga clic para modificar el estilo de título del patrón</a:t>
            </a:r>
            <a:endParaRPr lang="es-ES" dirty="0"/>
          </a:p>
        </p:txBody>
      </p:sp>
    </p:spTree>
    <p:extLst>
      <p:ext uri="{BB962C8B-B14F-4D97-AF65-F5344CB8AC3E}">
        <p14:creationId xmlns:p14="http://schemas.microsoft.com/office/powerpoint/2010/main" val="42877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928711"/>
            <a:ext cx="12192000" cy="924998"/>
          </a:xfrm>
          <a:prstGeom prst="rect">
            <a:avLst/>
          </a:prstGeom>
        </p:spPr>
      </p:pic>
      <p:sp>
        <p:nvSpPr>
          <p:cNvPr id="2" name="Título 1"/>
          <p:cNvSpPr>
            <a:spLocks noGrp="1"/>
          </p:cNvSpPr>
          <p:nvPr>
            <p:ph type="title"/>
          </p:nvPr>
        </p:nvSpPr>
        <p:spPr>
          <a:xfrm>
            <a:off x="530199" y="365125"/>
            <a:ext cx="11145986" cy="449383"/>
          </a:xfrm>
        </p:spPr>
        <p:txBody>
          <a:bodyPr>
            <a:normAutofit/>
          </a:bodyPr>
          <a:lstStyle>
            <a:lvl1pPr>
              <a:defRPr sz="2800"/>
            </a:lvl1pPr>
          </a:lstStyle>
          <a:p>
            <a:r>
              <a:rPr lang="es-ES"/>
              <a:t>Haga clic para modificar el estilo de título del patrón</a:t>
            </a:r>
            <a:endParaRPr lang="es-ES" dirty="0"/>
          </a:p>
        </p:txBody>
      </p:sp>
      <p:sp>
        <p:nvSpPr>
          <p:cNvPr id="3" name="Marcador de contenido 2"/>
          <p:cNvSpPr>
            <a:spLocks noGrp="1"/>
          </p:cNvSpPr>
          <p:nvPr>
            <p:ph idx="1"/>
          </p:nvPr>
        </p:nvSpPr>
        <p:spPr>
          <a:xfrm>
            <a:off x="530200" y="1321654"/>
            <a:ext cx="11145985" cy="4234026"/>
          </a:xfrm>
        </p:spPr>
        <p:txBody>
          <a:bodyPr/>
          <a:lstStyle>
            <a:lvl1pPr marL="228600" indent="-228600">
              <a:spcBef>
                <a:spcPts val="1600"/>
              </a:spcBef>
              <a:buClr>
                <a:schemeClr val="tx2"/>
              </a:buClr>
              <a:buFont typeface="LucidaGrande" charset="0"/>
              <a:buChar char="●"/>
              <a:defRPr sz="2000"/>
            </a:lvl1pPr>
            <a:lvl2pPr marL="685800" indent="-228600">
              <a:buClr>
                <a:schemeClr val="tx2"/>
              </a:buClr>
              <a:buFont typeface="LucidaGrande" charset="0"/>
              <a:buChar char="-"/>
              <a:defRPr sz="2000"/>
            </a:lvl2pPr>
            <a:lvl3pPr>
              <a:defRPr sz="2000"/>
            </a:lvl3pPr>
            <a:lvl4pPr marL="1600200" indent="-228600">
              <a:buFont typeface="LucidaGrande" charset="0"/>
              <a:buChar char="-"/>
              <a:defRPr sz="2000"/>
            </a:lvl4pPr>
            <a:lvl5pPr>
              <a:defRPr sz="2000"/>
            </a:lvl5pPr>
          </a:lstStyle>
          <a:p>
            <a:pPr lvl="0"/>
            <a:r>
              <a:rPr lang="es-ES"/>
              <a:t>Haga clic para modificar los estilos de texto del patrón</a:t>
            </a:r>
          </a:p>
        </p:txBody>
      </p:sp>
    </p:spTree>
    <p:extLst>
      <p:ext uri="{BB962C8B-B14F-4D97-AF65-F5344CB8AC3E}">
        <p14:creationId xmlns:p14="http://schemas.microsoft.com/office/powerpoint/2010/main" val="166484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1E593E8-D133-4046-A5F1-D083A36C8F09}"/>
              </a:ext>
            </a:extLst>
          </p:cNvPr>
          <p:cNvSpPr/>
          <p:nvPr userDrawn="1"/>
        </p:nvSpPr>
        <p:spPr>
          <a:xfrm>
            <a:off x="0" y="0"/>
            <a:ext cx="12192000" cy="6993924"/>
          </a:xfrm>
          <a:prstGeom prst="rect">
            <a:avLst/>
          </a:prstGeom>
          <a:solidFill>
            <a:srgbClr val="C2002F"/>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1440000" tIns="1440000" rIns="1440000" bIns="1440000" rtlCol="0" anchor="ctr"/>
          <a:lstStyle/>
          <a:p>
            <a:pPr algn="ctr"/>
            <a:endParaRPr lang="es-ES" dirty="0"/>
          </a:p>
        </p:txBody>
      </p:sp>
      <p:pic>
        <p:nvPicPr>
          <p:cNvPr id="7" name="Imagen 6">
            <a:extLst>
              <a:ext uri="{FF2B5EF4-FFF2-40B4-BE49-F238E27FC236}">
                <a16:creationId xmlns:a16="http://schemas.microsoft.com/office/drawing/2014/main" id="{808F214B-585A-5842-A9D2-10078CBDB7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54352" y="2577730"/>
            <a:ext cx="5083296" cy="1702539"/>
          </a:xfrm>
          <a:prstGeom prst="rect">
            <a:avLst/>
          </a:prstGeom>
        </p:spPr>
      </p:pic>
    </p:spTree>
    <p:extLst>
      <p:ext uri="{BB962C8B-B14F-4D97-AF65-F5344CB8AC3E}">
        <p14:creationId xmlns:p14="http://schemas.microsoft.com/office/powerpoint/2010/main" val="902170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D2739-C74D-CA49-BBC2-5C36F0C10476}" type="datetime1">
              <a:rPr lang="es-ES" smtClean="0"/>
              <a:t>14/10/2024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Resumen de la memoria del curso 2017-2018</a:t>
            </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2A9AA-55AA-4F14-AFC8-EF3595AA24C1}" type="slidenum">
              <a:rPr lang="es-ES" smtClean="0"/>
              <a:t>‹Nº›</a:t>
            </a:fld>
            <a:endParaRPr lang="es-ES"/>
          </a:p>
        </p:txBody>
      </p:sp>
    </p:spTree>
    <p:extLst>
      <p:ext uri="{BB962C8B-B14F-4D97-AF65-F5344CB8AC3E}">
        <p14:creationId xmlns:p14="http://schemas.microsoft.com/office/powerpoint/2010/main" val="4244223441"/>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F4D517-82B3-95F4-5286-96E50726AFAE}"/>
              </a:ext>
            </a:extLst>
          </p:cNvPr>
          <p:cNvSpPr>
            <a:spLocks noGrp="1"/>
          </p:cNvSpPr>
          <p:nvPr>
            <p:ph idx="1"/>
          </p:nvPr>
        </p:nvSpPr>
        <p:spPr/>
        <p:txBody>
          <a:bodyPr/>
          <a:lstStyle/>
          <a:p>
            <a:pPr marL="0" indent="0">
              <a:buNone/>
            </a:pPr>
            <a:r>
              <a:rPr lang="es-ES" dirty="0"/>
              <a:t> </a:t>
            </a:r>
          </a:p>
        </p:txBody>
      </p:sp>
      <p:pic>
        <p:nvPicPr>
          <p:cNvPr id="5" name="Imagen 4">
            <a:extLst>
              <a:ext uri="{FF2B5EF4-FFF2-40B4-BE49-F238E27FC236}">
                <a16:creationId xmlns:a16="http://schemas.microsoft.com/office/drawing/2014/main" id="{C21A6F2B-5C09-2902-672B-6B22A42AC45E}"/>
              </a:ext>
            </a:extLst>
          </p:cNvPr>
          <p:cNvPicPr>
            <a:picLocks noChangeAspect="1"/>
          </p:cNvPicPr>
          <p:nvPr/>
        </p:nvPicPr>
        <p:blipFill>
          <a:blip r:embed="rId2"/>
          <a:stretch>
            <a:fillRect/>
          </a:stretch>
        </p:blipFill>
        <p:spPr>
          <a:xfrm>
            <a:off x="0" y="14933"/>
            <a:ext cx="12192000" cy="5910006"/>
          </a:xfrm>
          <a:prstGeom prst="rect">
            <a:avLst/>
          </a:prstGeom>
        </p:spPr>
      </p:pic>
      <p:sp>
        <p:nvSpPr>
          <p:cNvPr id="4" name="CuadroTexto 3">
            <a:extLst>
              <a:ext uri="{FF2B5EF4-FFF2-40B4-BE49-F238E27FC236}">
                <a16:creationId xmlns:a16="http://schemas.microsoft.com/office/drawing/2014/main" id="{6D7F3DD0-EF1F-C7D2-31BE-A5503E6AC807}"/>
              </a:ext>
            </a:extLst>
          </p:cNvPr>
          <p:cNvSpPr txBox="1"/>
          <p:nvPr/>
        </p:nvSpPr>
        <p:spPr>
          <a:xfrm>
            <a:off x="3025719" y="0"/>
            <a:ext cx="6154946" cy="923330"/>
          </a:xfrm>
          <a:prstGeom prst="rect">
            <a:avLst/>
          </a:prstGeom>
          <a:noFill/>
        </p:spPr>
        <p:txBody>
          <a:bodyPr wrap="square">
            <a:spAutoFit/>
          </a:bodyPr>
          <a:lstStyle/>
          <a:p>
            <a:r>
              <a:rPr lang="es-ES" sz="5400" dirty="0">
                <a:solidFill>
                  <a:schemeClr val="bg1">
                    <a:lumMod val="95000"/>
                  </a:schemeClr>
                </a:solidFill>
                <a:highlight>
                  <a:srgbClr val="C2002F"/>
                </a:highlight>
              </a:rPr>
              <a:t>Ejercicio Pokémon</a:t>
            </a:r>
          </a:p>
        </p:txBody>
      </p:sp>
    </p:spTree>
    <p:extLst>
      <p:ext uri="{BB962C8B-B14F-4D97-AF65-F5344CB8AC3E}">
        <p14:creationId xmlns:p14="http://schemas.microsoft.com/office/powerpoint/2010/main" val="326507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p:txBody>
          <a:bodyPr>
            <a:normAutofit fontScale="90000"/>
          </a:bodyPr>
          <a:lstStyle/>
          <a:p>
            <a:r>
              <a:rPr lang="es-ES" dirty="0"/>
              <a:t>¡A combatir!</a:t>
            </a:r>
          </a:p>
        </p:txBody>
      </p:sp>
      <p:sp>
        <p:nvSpPr>
          <p:cNvPr id="3" name="Marcador de contenido 2">
            <a:extLst>
              <a:ext uri="{FF2B5EF4-FFF2-40B4-BE49-F238E27FC236}">
                <a16:creationId xmlns:a16="http://schemas.microsoft.com/office/drawing/2014/main" id="{93F4D517-82B3-95F4-5286-96E50726AFAE}"/>
              </a:ext>
            </a:extLst>
          </p:cNvPr>
          <p:cNvSpPr>
            <a:spLocks noGrp="1"/>
          </p:cNvSpPr>
          <p:nvPr>
            <p:ph idx="1"/>
          </p:nvPr>
        </p:nvSpPr>
        <p:spPr/>
        <p:txBody>
          <a:bodyPr>
            <a:normAutofit lnSpcReduction="10000"/>
          </a:bodyPr>
          <a:lstStyle/>
          <a:p>
            <a:pPr>
              <a:buFontTx/>
              <a:buChar char="-"/>
            </a:pPr>
            <a:r>
              <a:rPr lang="es-ES" dirty="0"/>
              <a:t>Seguidamente, el Pokémon enemigo nos atacará a nosotros. Si es </a:t>
            </a:r>
            <a:r>
              <a:rPr lang="es-ES" dirty="0" err="1"/>
              <a:t>Pikachu</a:t>
            </a:r>
            <a:r>
              <a:rPr lang="es-ES" dirty="0"/>
              <a:t>, nos quitará 5 puntos de vida, si es </a:t>
            </a:r>
            <a:r>
              <a:rPr lang="es-ES" dirty="0" err="1"/>
              <a:t>Clefairy</a:t>
            </a:r>
            <a:r>
              <a:rPr lang="es-ES" dirty="0"/>
              <a:t> nos quitará 3 puntos de vida y si es </a:t>
            </a:r>
            <a:r>
              <a:rPr lang="es-ES" dirty="0" err="1"/>
              <a:t>Magikarp</a:t>
            </a:r>
            <a:r>
              <a:rPr lang="es-ES" dirty="0"/>
              <a:t>, solamente 1. El programa deberá sacar una frase del tipo: (nombre del Pokémon enemigo) ataca a (nombre de nuestro Pokémon). A (nombre de nuestro Pokémon) le quedan (número de puntos de vida) puntos de vida restantes”. Si nuestra vida llega a 0 o baja de 0, se acabará el juego (leer penúltima diapositiva)</a:t>
            </a:r>
          </a:p>
          <a:p>
            <a:pPr>
              <a:buFontTx/>
              <a:buChar char="-"/>
            </a:pPr>
            <a:r>
              <a:rPr lang="es-ES" dirty="0"/>
              <a:t>Tras esto, nos aparecerá de nuevo el menú de Atacar, Curarse, </a:t>
            </a:r>
            <a:r>
              <a:rPr lang="es-ES" dirty="0" err="1"/>
              <a:t>etc</a:t>
            </a:r>
            <a:r>
              <a:rPr lang="es-ES" dirty="0"/>
              <a:t>…</a:t>
            </a:r>
          </a:p>
          <a:p>
            <a:pPr>
              <a:buFontTx/>
              <a:buChar char="-"/>
            </a:pPr>
            <a:r>
              <a:rPr lang="es-ES" dirty="0"/>
              <a:t>Si elegimos Curarse, gastaremos una poción y curaremos 25 puntos de vida a nuestro Pokémon. Puntos extra si hacemos que no sobrepase la vida base (si mi Pokémon tiene al inicio de la aventura 100 puntos de vida, le quitan 15 y uso una poción, intentar que no tenga 110 puntos de vida, si no que se quede en 100 de nuevo). Aparecerá una frase en plan: “Usas una poción para curar a (nombre de nuestro Pokémon). (nombre de nuestro Pokémon) tiene (número de puntos de vida) puntos de vida”. En el caso de no quedarte Pociones, el programa debe informar de ello si intentamos usar una Poción.</a:t>
            </a:r>
          </a:p>
        </p:txBody>
      </p:sp>
    </p:spTree>
    <p:extLst>
      <p:ext uri="{BB962C8B-B14F-4D97-AF65-F5344CB8AC3E}">
        <p14:creationId xmlns:p14="http://schemas.microsoft.com/office/powerpoint/2010/main" val="10516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p:txBody>
          <a:bodyPr>
            <a:normAutofit fontScale="90000"/>
          </a:bodyPr>
          <a:lstStyle/>
          <a:p>
            <a:r>
              <a:rPr lang="es-ES" dirty="0"/>
              <a:t>¡A combatir!</a:t>
            </a:r>
          </a:p>
        </p:txBody>
      </p:sp>
      <p:sp>
        <p:nvSpPr>
          <p:cNvPr id="3" name="Marcador de contenido 2">
            <a:extLst>
              <a:ext uri="{FF2B5EF4-FFF2-40B4-BE49-F238E27FC236}">
                <a16:creationId xmlns:a16="http://schemas.microsoft.com/office/drawing/2014/main" id="{93F4D517-82B3-95F4-5286-96E50726AFAE}"/>
              </a:ext>
            </a:extLst>
          </p:cNvPr>
          <p:cNvSpPr>
            <a:spLocks noGrp="1"/>
          </p:cNvSpPr>
          <p:nvPr>
            <p:ph idx="1"/>
          </p:nvPr>
        </p:nvSpPr>
        <p:spPr/>
        <p:txBody>
          <a:bodyPr>
            <a:normAutofit lnSpcReduction="10000"/>
          </a:bodyPr>
          <a:lstStyle/>
          <a:p>
            <a:pPr>
              <a:buFontTx/>
              <a:buChar char="-"/>
            </a:pPr>
            <a:r>
              <a:rPr lang="es-ES" dirty="0"/>
              <a:t>Si el Pokémon enemigo ha perdido la mitad o más de puntos de vida (</a:t>
            </a:r>
            <a:r>
              <a:rPr lang="es-ES" dirty="0" err="1"/>
              <a:t>Pikachu</a:t>
            </a:r>
            <a:r>
              <a:rPr lang="es-ES" dirty="0"/>
              <a:t> 30, </a:t>
            </a:r>
            <a:r>
              <a:rPr lang="es-ES" dirty="0" err="1"/>
              <a:t>Clefairy</a:t>
            </a:r>
            <a:r>
              <a:rPr lang="es-ES" dirty="0"/>
              <a:t> 25, </a:t>
            </a:r>
            <a:r>
              <a:rPr lang="es-ES" dirty="0" err="1"/>
              <a:t>Magikarp</a:t>
            </a:r>
            <a:r>
              <a:rPr lang="es-ES" dirty="0"/>
              <a:t> 15) y elegimos la opción “Capturar Pokémon”, el programa debe mostrarnos una frase en plan: “Lanzas una </a:t>
            </a:r>
            <a:r>
              <a:rPr lang="es-ES" dirty="0" err="1"/>
              <a:t>Pokéball</a:t>
            </a:r>
            <a:r>
              <a:rPr lang="es-ES" dirty="0"/>
              <a:t> y capturas al Pokémon. Te quedan (número de </a:t>
            </a:r>
            <a:r>
              <a:rPr lang="es-ES" dirty="0" err="1"/>
              <a:t>Pokéball</a:t>
            </a:r>
            <a:r>
              <a:rPr lang="es-ES" dirty="0"/>
              <a:t> restantes) </a:t>
            </a:r>
            <a:r>
              <a:rPr lang="es-ES" dirty="0" err="1"/>
              <a:t>Pokéball</a:t>
            </a:r>
            <a:r>
              <a:rPr lang="es-ES" dirty="0"/>
              <a:t> más”. El combate terminará y el programa nos mostrará de nuevo el menú de elegir zona que explorar.</a:t>
            </a:r>
          </a:p>
          <a:p>
            <a:pPr>
              <a:buFontTx/>
              <a:buChar char="-"/>
            </a:pPr>
            <a:r>
              <a:rPr lang="es-ES" dirty="0"/>
              <a:t>Si intentamos capturar al Pokémon enemigo sin haberle bajado mínimo la mitad de los puntos de vida, el programa imprimirá una frase tipo: “Intentas capturar al Pokémon, pero se escapa. Te quedan (número de </a:t>
            </a:r>
            <a:r>
              <a:rPr lang="es-ES" dirty="0" err="1"/>
              <a:t>Pokéballs</a:t>
            </a:r>
            <a:r>
              <a:rPr lang="es-ES" dirty="0"/>
              <a:t> restantes” y volverá a salirnos el menú de elegir opción de combate.</a:t>
            </a:r>
          </a:p>
          <a:p>
            <a:pPr>
              <a:buFontTx/>
              <a:buChar char="-"/>
            </a:pPr>
            <a:r>
              <a:rPr lang="es-ES" dirty="0"/>
              <a:t>En ambos casos, si no nos quedan </a:t>
            </a:r>
            <a:r>
              <a:rPr lang="es-ES" dirty="0" err="1"/>
              <a:t>Pokéballs</a:t>
            </a:r>
            <a:r>
              <a:rPr lang="es-ES" dirty="0"/>
              <a:t>, el programa nos informará de ello, volviendo a imprimir el menú.</a:t>
            </a:r>
          </a:p>
          <a:p>
            <a:pPr>
              <a:buFontTx/>
              <a:buChar char="-"/>
            </a:pPr>
            <a:r>
              <a:rPr lang="es-ES" dirty="0"/>
              <a:t>La única manera de regresar al menú de exploración será o bien acabando con el Pokémon enemigo, o bien capturándolo o bien dándole a la opción 4. Huir (en cuyo caso nos saldrá un mensaje “Has escapado con éxito” y volveremos al menú de exploración.</a:t>
            </a:r>
          </a:p>
        </p:txBody>
      </p:sp>
    </p:spTree>
    <p:extLst>
      <p:ext uri="{BB962C8B-B14F-4D97-AF65-F5344CB8AC3E}">
        <p14:creationId xmlns:p14="http://schemas.microsoft.com/office/powerpoint/2010/main" val="383270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p:txBody>
          <a:bodyPr>
            <a:normAutofit fontScale="90000"/>
          </a:bodyPr>
          <a:lstStyle/>
          <a:p>
            <a:r>
              <a:rPr lang="es-ES" dirty="0"/>
              <a:t>¿Cómo acabo mi aventura?</a:t>
            </a:r>
          </a:p>
        </p:txBody>
      </p:sp>
      <p:sp>
        <p:nvSpPr>
          <p:cNvPr id="3" name="Marcador de contenido 2">
            <a:extLst>
              <a:ext uri="{FF2B5EF4-FFF2-40B4-BE49-F238E27FC236}">
                <a16:creationId xmlns:a16="http://schemas.microsoft.com/office/drawing/2014/main" id="{93F4D517-82B3-95F4-5286-96E50726AFAE}"/>
              </a:ext>
            </a:extLst>
          </p:cNvPr>
          <p:cNvSpPr>
            <a:spLocks noGrp="1"/>
          </p:cNvSpPr>
          <p:nvPr>
            <p:ph idx="1"/>
          </p:nvPr>
        </p:nvSpPr>
        <p:spPr/>
        <p:txBody>
          <a:bodyPr>
            <a:normAutofit/>
          </a:bodyPr>
          <a:lstStyle/>
          <a:p>
            <a:pPr>
              <a:buFontTx/>
              <a:buChar char="-"/>
            </a:pPr>
            <a:r>
              <a:rPr lang="es-ES" dirty="0"/>
              <a:t>Cuando volvamos al menú de exploración, podremos elegir explorar la misma zona u otra distinta, a nuestra elección.</a:t>
            </a:r>
          </a:p>
          <a:p>
            <a:pPr>
              <a:buFontTx/>
              <a:buChar char="-"/>
            </a:pPr>
            <a:r>
              <a:rPr lang="es-ES" dirty="0"/>
              <a:t>El programa terminará si se da alguna de estas condiciones:</a:t>
            </a:r>
          </a:p>
          <a:p>
            <a:pPr lvl="1">
              <a:buFontTx/>
              <a:buChar char="-"/>
            </a:pPr>
            <a:r>
              <a:rPr lang="es-ES" dirty="0"/>
              <a:t>Nuestro Pokémon se queda sin puntos de vida. El programa nos mostrará un mensaje tipo: “Tu Pokémon cae derrotado. Fin del juego”</a:t>
            </a:r>
          </a:p>
          <a:p>
            <a:pPr lvl="1">
              <a:buFontTx/>
              <a:buChar char="-"/>
            </a:pPr>
            <a:r>
              <a:rPr lang="es-ES" dirty="0"/>
              <a:t>Si conseguimos capturar 3 Pokémon. El programa nos mostrará un mensaje tipo: “Has capturado 3 Pokémon, enhorabuena entrenador/a (nombre de tu personaje). Fin del juego”</a:t>
            </a:r>
          </a:p>
          <a:p>
            <a:pPr lvl="1">
              <a:buFontTx/>
              <a:buChar char="-"/>
            </a:pPr>
            <a:r>
              <a:rPr lang="es-ES" dirty="0"/>
              <a:t>Si conseguimos derrotar a 5 Pokémon. El programa nos mostrará un mensaje tipo “Has derrotado a 5 Pokémon. Enhorabuena, vas por el camino del campeón. Fin del juego”</a:t>
            </a:r>
          </a:p>
        </p:txBody>
      </p:sp>
    </p:spTree>
    <p:extLst>
      <p:ext uri="{BB962C8B-B14F-4D97-AF65-F5344CB8AC3E}">
        <p14:creationId xmlns:p14="http://schemas.microsoft.com/office/powerpoint/2010/main" val="70356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p:txBody>
          <a:bodyPr>
            <a:normAutofit fontScale="90000"/>
          </a:bodyPr>
          <a:lstStyle/>
          <a:p>
            <a:r>
              <a:rPr lang="es-ES" dirty="0"/>
              <a:t>Detalles finales</a:t>
            </a:r>
          </a:p>
        </p:txBody>
      </p:sp>
      <p:sp>
        <p:nvSpPr>
          <p:cNvPr id="3" name="Marcador de contenido 2">
            <a:extLst>
              <a:ext uri="{FF2B5EF4-FFF2-40B4-BE49-F238E27FC236}">
                <a16:creationId xmlns:a16="http://schemas.microsoft.com/office/drawing/2014/main" id="{93F4D517-82B3-95F4-5286-96E50726AFAE}"/>
              </a:ext>
            </a:extLst>
          </p:cNvPr>
          <p:cNvSpPr>
            <a:spLocks noGrp="1"/>
          </p:cNvSpPr>
          <p:nvPr>
            <p:ph idx="1"/>
          </p:nvPr>
        </p:nvSpPr>
        <p:spPr/>
        <p:txBody>
          <a:bodyPr>
            <a:normAutofit fontScale="92500" lnSpcReduction="10000"/>
          </a:bodyPr>
          <a:lstStyle/>
          <a:p>
            <a:pPr>
              <a:buFontTx/>
              <a:buChar char="-"/>
            </a:pPr>
            <a:r>
              <a:rPr lang="es-ES" dirty="0"/>
              <a:t>Recordad que podéis usar todas las variables que queráis, pero intentad planificar bien vuestro código para reasignar valores a las variables cuando sea necesario, en vez de crear unas nuevas.</a:t>
            </a:r>
          </a:p>
          <a:p>
            <a:pPr>
              <a:buFontTx/>
              <a:buChar char="-"/>
            </a:pPr>
            <a:r>
              <a:rPr lang="es-ES" dirty="0"/>
              <a:t>Antes de escribir código, planificar los pasos a seguir en un papel. Intentad haced un diagrama de pasas a seguir para tener claro donde poner un bucle, donde un condicional, </a:t>
            </a:r>
            <a:r>
              <a:rPr lang="es-ES" dirty="0" err="1"/>
              <a:t>etc</a:t>
            </a:r>
            <a:r>
              <a:rPr lang="es-ES" dirty="0"/>
              <a:t>… Cuantas más estructuras distintas uséis, mucho mejor.</a:t>
            </a:r>
          </a:p>
          <a:p>
            <a:pPr>
              <a:buFontTx/>
              <a:buChar char="-"/>
            </a:pPr>
            <a:r>
              <a:rPr lang="es-ES" dirty="0"/>
              <a:t>Podéis consultar los </a:t>
            </a:r>
            <a:r>
              <a:rPr lang="es-ES" dirty="0" err="1"/>
              <a:t>PowerPoints</a:t>
            </a:r>
            <a:r>
              <a:rPr lang="es-ES" dirty="0"/>
              <a:t> que hemos visto en clase para recordar para qué valía una cosa u otra.</a:t>
            </a:r>
          </a:p>
          <a:p>
            <a:pPr>
              <a:buFontTx/>
              <a:buChar char="-"/>
            </a:pPr>
            <a:r>
              <a:rPr lang="es-ES" dirty="0"/>
              <a:t>A cada paso que dé el programa, informad al usuario de todo (vida del Pokémon, opción elegida, has ganado el combate, has perdido, </a:t>
            </a:r>
            <a:r>
              <a:rPr lang="es-ES" dirty="0" err="1"/>
              <a:t>etc</a:t>
            </a:r>
            <a:r>
              <a:rPr lang="es-ES" dirty="0"/>
              <a:t>…)</a:t>
            </a:r>
          </a:p>
          <a:p>
            <a:pPr>
              <a:buFontTx/>
              <a:buChar char="-"/>
            </a:pPr>
            <a:r>
              <a:rPr lang="es-ES" dirty="0"/>
              <a:t>Sobre todo: </a:t>
            </a:r>
            <a:r>
              <a:rPr lang="es-ES" b="1" dirty="0"/>
              <a:t>NO OS AGOBIÉIS, ID POCO A POCO, PASO A PASO Y HASTA DONDE PODÁIS LLEGAR CADA UNO</a:t>
            </a:r>
            <a:r>
              <a:rPr lang="es-ES" dirty="0"/>
              <a:t>. Pero no dejéis de trabajar durante todo el rato ;) Recordad que, como mejor se aprenden estos conocimientos, es poniéndolos en práctica y pegándonos con el código.</a:t>
            </a:r>
          </a:p>
          <a:p>
            <a:pPr marL="0" indent="0">
              <a:buNone/>
            </a:pPr>
            <a:r>
              <a:rPr lang="es-ES" dirty="0"/>
              <a:t>				</a:t>
            </a:r>
            <a:r>
              <a:rPr lang="es-ES" b="1" dirty="0"/>
              <a:t>¡¡INSTANCIADLOS A TODOS!!</a:t>
            </a:r>
          </a:p>
        </p:txBody>
      </p:sp>
    </p:spTree>
    <p:extLst>
      <p:ext uri="{BB962C8B-B14F-4D97-AF65-F5344CB8AC3E}">
        <p14:creationId xmlns:p14="http://schemas.microsoft.com/office/powerpoint/2010/main" val="256867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0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p:txBody>
          <a:bodyPr>
            <a:normAutofit fontScale="90000"/>
          </a:bodyPr>
          <a:lstStyle/>
          <a:p>
            <a:r>
              <a:rPr lang="es-ES" dirty="0"/>
              <a:t>¡Bienvenidos al Mundo Pokémon!</a:t>
            </a:r>
          </a:p>
        </p:txBody>
      </p:sp>
      <p:sp>
        <p:nvSpPr>
          <p:cNvPr id="3" name="Marcador de contenido 2">
            <a:extLst>
              <a:ext uri="{FF2B5EF4-FFF2-40B4-BE49-F238E27FC236}">
                <a16:creationId xmlns:a16="http://schemas.microsoft.com/office/drawing/2014/main" id="{93F4D517-82B3-95F4-5286-96E50726AFAE}"/>
              </a:ext>
            </a:extLst>
          </p:cNvPr>
          <p:cNvSpPr>
            <a:spLocks noGrp="1"/>
          </p:cNvSpPr>
          <p:nvPr>
            <p:ph idx="1"/>
          </p:nvPr>
        </p:nvSpPr>
        <p:spPr/>
        <p:txBody>
          <a:bodyPr/>
          <a:lstStyle/>
          <a:p>
            <a:pPr marL="0" indent="0">
              <a:buNone/>
            </a:pPr>
            <a:r>
              <a:rPr lang="es-ES" dirty="0"/>
              <a:t>¡Hola a todos! ¡Bienvenidos al mundo Pokémon! Me llamo Fran, pero la gente me llama el profesor Pokémon.</a:t>
            </a:r>
          </a:p>
          <a:p>
            <a:pPr marL="0" indent="0">
              <a:buNone/>
            </a:pPr>
            <a:r>
              <a:rPr lang="es-ES" dirty="0"/>
              <a:t>Este mundo está habitado por unas criaturas llamadas Pokémon.</a:t>
            </a:r>
          </a:p>
          <a:p>
            <a:pPr marL="0" indent="0">
              <a:buNone/>
            </a:pPr>
            <a:r>
              <a:rPr lang="es-ES" dirty="0"/>
              <a:t>Para algunos, los Pokémon son mascotas, pero otros los usan para pelear.</a:t>
            </a:r>
          </a:p>
          <a:p>
            <a:pPr marL="0" indent="0">
              <a:buNone/>
            </a:pPr>
            <a:r>
              <a:rPr lang="es-ES" dirty="0"/>
              <a:t>En cuanto a mi… estudio a los Pokémon como profesión.</a:t>
            </a:r>
          </a:p>
          <a:p>
            <a:pPr marL="0" indent="0">
              <a:buNone/>
            </a:pPr>
            <a:r>
              <a:rPr lang="es-ES" dirty="0"/>
              <a:t>Tu propia leyenda Pokémon está a punto de comenzar.</a:t>
            </a:r>
          </a:p>
          <a:p>
            <a:pPr marL="0" indent="0">
              <a:buNone/>
            </a:pPr>
            <a:r>
              <a:rPr lang="es-ES" dirty="0"/>
              <a:t>Te espera un mundo de aventuras y sueños junto a ellos.</a:t>
            </a:r>
          </a:p>
          <a:p>
            <a:pPr marL="0" indent="0">
              <a:buNone/>
            </a:pPr>
            <a:r>
              <a:rPr lang="es-ES" dirty="0"/>
              <a:t>¡¡ADELANTE!!</a:t>
            </a:r>
          </a:p>
          <a:p>
            <a:pPr marL="0" indent="0">
              <a:buNone/>
            </a:pPr>
            <a:endParaRPr lang="es-ES" dirty="0"/>
          </a:p>
        </p:txBody>
      </p:sp>
      <p:pic>
        <p:nvPicPr>
          <p:cNvPr id="5" name="Imagen 4">
            <a:extLst>
              <a:ext uri="{FF2B5EF4-FFF2-40B4-BE49-F238E27FC236}">
                <a16:creationId xmlns:a16="http://schemas.microsoft.com/office/drawing/2014/main" id="{5C5E2AF9-565B-B287-91AF-DF7C7D5B4572}"/>
              </a:ext>
            </a:extLst>
          </p:cNvPr>
          <p:cNvPicPr>
            <a:picLocks noChangeAspect="1"/>
          </p:cNvPicPr>
          <p:nvPr/>
        </p:nvPicPr>
        <p:blipFill>
          <a:blip r:embed="rId2"/>
          <a:stretch>
            <a:fillRect/>
          </a:stretch>
        </p:blipFill>
        <p:spPr>
          <a:xfrm>
            <a:off x="7261062" y="3107094"/>
            <a:ext cx="2890656" cy="2634657"/>
          </a:xfrm>
          <a:prstGeom prst="rect">
            <a:avLst/>
          </a:prstGeom>
        </p:spPr>
      </p:pic>
    </p:spTree>
    <p:extLst>
      <p:ext uri="{BB962C8B-B14F-4D97-AF65-F5344CB8AC3E}">
        <p14:creationId xmlns:p14="http://schemas.microsoft.com/office/powerpoint/2010/main" val="48601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p:txBody>
          <a:bodyPr>
            <a:normAutofit fontScale="90000"/>
          </a:bodyPr>
          <a:lstStyle/>
          <a:p>
            <a:r>
              <a:rPr lang="es-ES" dirty="0"/>
              <a:t>Unas normas básicas</a:t>
            </a:r>
          </a:p>
        </p:txBody>
      </p:sp>
      <p:sp>
        <p:nvSpPr>
          <p:cNvPr id="3" name="Marcador de contenido 2">
            <a:extLst>
              <a:ext uri="{FF2B5EF4-FFF2-40B4-BE49-F238E27FC236}">
                <a16:creationId xmlns:a16="http://schemas.microsoft.com/office/drawing/2014/main" id="{93F4D517-82B3-95F4-5286-96E50726AFAE}"/>
              </a:ext>
            </a:extLst>
          </p:cNvPr>
          <p:cNvSpPr>
            <a:spLocks noGrp="1"/>
          </p:cNvSpPr>
          <p:nvPr>
            <p:ph idx="1"/>
          </p:nvPr>
        </p:nvSpPr>
        <p:spPr/>
        <p:txBody>
          <a:bodyPr>
            <a:normAutofit fontScale="92500" lnSpcReduction="10000"/>
          </a:bodyPr>
          <a:lstStyle/>
          <a:p>
            <a:pPr>
              <a:buFontTx/>
              <a:buChar char="-"/>
            </a:pPr>
            <a:r>
              <a:rPr lang="es-ES" dirty="0"/>
              <a:t>En este ejercicio vais a poner a prueba todo lo aprendido hasta ahora en programación, a saber: creación de proyectos nuevos, estructura organizativa, nomenclatura, variables, la clase Scanner, condicionales y bucles</a:t>
            </a:r>
          </a:p>
          <a:p>
            <a:pPr>
              <a:buFontTx/>
              <a:buChar char="-"/>
            </a:pPr>
            <a:r>
              <a:rPr lang="es-ES" dirty="0"/>
              <a:t>Recordad, lo primero de todo, que no existen los códigos perfectos. Cada uno pensamos de una forma concreta y tenemos una manera distinta de afrontar los problemas de lógica. Lo importante es que esté todo bien organizado e implementado, y que no de errores inesperados.</a:t>
            </a:r>
          </a:p>
          <a:p>
            <a:pPr>
              <a:buFontTx/>
              <a:buChar char="-"/>
            </a:pPr>
            <a:r>
              <a:rPr lang="es-ES" dirty="0"/>
              <a:t>El trabajo es de carácter individual, nada de por grupos. Queremos saber el nivel de conocimientos que habéis asimilado hasta la fecha. No queremos códigos copiados ni nada de eso, y mucho menos usar IA para realizar el ejercicio.</a:t>
            </a:r>
          </a:p>
          <a:p>
            <a:pPr>
              <a:buFontTx/>
              <a:buChar char="-"/>
            </a:pPr>
            <a:r>
              <a:rPr lang="es-ES" dirty="0"/>
              <a:t>Se valorarán positivamente la limpieza del código, la buena </a:t>
            </a:r>
            <a:r>
              <a:rPr lang="es-ES" dirty="0" err="1"/>
              <a:t>identación</a:t>
            </a:r>
            <a:r>
              <a:rPr lang="es-ES" dirty="0"/>
              <a:t>, así como comentarios en el código que puedan serviros de guía y de apuntes durante la realización de la tarea.</a:t>
            </a:r>
          </a:p>
          <a:p>
            <a:pPr>
              <a:buFontTx/>
              <a:buChar char="-"/>
            </a:pPr>
            <a:r>
              <a:rPr lang="es-ES" dirty="0"/>
              <a:t>El proyecto ha de llamarse </a:t>
            </a:r>
            <a:r>
              <a:rPr lang="es-ES" dirty="0" err="1"/>
              <a:t>AventuraPokemon</a:t>
            </a:r>
            <a:r>
              <a:rPr lang="es-ES" dirty="0"/>
              <a:t>_(nombre) (ejemplo </a:t>
            </a:r>
            <a:r>
              <a:rPr lang="es-ES" dirty="0" err="1"/>
              <a:t>AventuraPokemon_FranciscoAlbiar</a:t>
            </a:r>
            <a:r>
              <a:rPr lang="es-ES" dirty="0"/>
              <a:t>). La clase usad aventura Pokémon.</a:t>
            </a:r>
          </a:p>
        </p:txBody>
      </p:sp>
    </p:spTree>
    <p:extLst>
      <p:ext uri="{BB962C8B-B14F-4D97-AF65-F5344CB8AC3E}">
        <p14:creationId xmlns:p14="http://schemas.microsoft.com/office/powerpoint/2010/main" val="117923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p:txBody>
          <a:bodyPr>
            <a:normAutofit fontScale="90000"/>
          </a:bodyPr>
          <a:lstStyle/>
          <a:p>
            <a:r>
              <a:rPr lang="es-ES" dirty="0"/>
              <a:t>Eligiendo nuestro primer Pokémon</a:t>
            </a:r>
          </a:p>
        </p:txBody>
      </p:sp>
      <p:sp>
        <p:nvSpPr>
          <p:cNvPr id="3" name="Marcador de contenido 2">
            <a:extLst>
              <a:ext uri="{FF2B5EF4-FFF2-40B4-BE49-F238E27FC236}">
                <a16:creationId xmlns:a16="http://schemas.microsoft.com/office/drawing/2014/main" id="{93F4D517-82B3-95F4-5286-96E50726AFAE}"/>
              </a:ext>
            </a:extLst>
          </p:cNvPr>
          <p:cNvSpPr>
            <a:spLocks noGrp="1"/>
          </p:cNvSpPr>
          <p:nvPr>
            <p:ph idx="1"/>
          </p:nvPr>
        </p:nvSpPr>
        <p:spPr/>
        <p:txBody>
          <a:bodyPr>
            <a:normAutofit fontScale="92500" lnSpcReduction="10000"/>
          </a:bodyPr>
          <a:lstStyle/>
          <a:p>
            <a:pPr>
              <a:buFontTx/>
              <a:buChar char="-"/>
            </a:pPr>
            <a:r>
              <a:rPr lang="es-ES" dirty="0"/>
              <a:t>El orden del programa al lanzarlo tiene que ser el siguiente.</a:t>
            </a:r>
          </a:p>
          <a:p>
            <a:pPr>
              <a:buFontTx/>
              <a:buChar char="-"/>
            </a:pPr>
            <a:r>
              <a:rPr lang="es-ES" dirty="0"/>
              <a:t>En primer lugar, nos preguntará por nuestro nombre y si somos chico o chica.</a:t>
            </a:r>
          </a:p>
          <a:p>
            <a:pPr>
              <a:buFontTx/>
              <a:buChar char="-"/>
            </a:pPr>
            <a:r>
              <a:rPr lang="es-ES" dirty="0"/>
              <a:t>Dependiendo de nuestra respuesta, nos dará dos opciones distintas para elegir a nuestro primer Pokémon:</a:t>
            </a:r>
          </a:p>
          <a:p>
            <a:pPr>
              <a:buFontTx/>
              <a:buChar char="-"/>
            </a:pPr>
            <a:r>
              <a:rPr lang="es-ES" dirty="0"/>
              <a:t>En el caso de haber elegido chico, tendremos que escoger entre </a:t>
            </a:r>
            <a:r>
              <a:rPr lang="es-ES" dirty="0" err="1"/>
              <a:t>Bulbasaur</a:t>
            </a:r>
            <a:r>
              <a:rPr lang="es-ES" dirty="0"/>
              <a:t>, </a:t>
            </a:r>
            <a:r>
              <a:rPr lang="es-ES" dirty="0" err="1"/>
              <a:t>Charmander</a:t>
            </a:r>
            <a:r>
              <a:rPr lang="es-ES" dirty="0"/>
              <a:t> y </a:t>
            </a:r>
            <a:r>
              <a:rPr lang="es-ES" dirty="0" err="1"/>
              <a:t>Squirtle</a:t>
            </a:r>
            <a:r>
              <a:rPr lang="es-ES" dirty="0"/>
              <a:t>. Cada uno de estos Pokémon tendrá una vida distinta (consultar diapositiva a continuación)</a:t>
            </a:r>
          </a:p>
          <a:p>
            <a:pPr>
              <a:buFontTx/>
              <a:buChar char="-"/>
            </a:pPr>
            <a:r>
              <a:rPr lang="es-ES" dirty="0"/>
              <a:t>En el caso de haber elegido chica, nos darán a escoger entre </a:t>
            </a:r>
            <a:r>
              <a:rPr lang="es-ES" dirty="0" err="1"/>
              <a:t>Chikorita</a:t>
            </a:r>
            <a:r>
              <a:rPr lang="es-ES" dirty="0"/>
              <a:t>, </a:t>
            </a:r>
            <a:r>
              <a:rPr lang="es-ES" dirty="0" err="1"/>
              <a:t>Cyndaquil</a:t>
            </a:r>
            <a:r>
              <a:rPr lang="es-ES" dirty="0"/>
              <a:t> y </a:t>
            </a:r>
            <a:r>
              <a:rPr lang="es-ES" dirty="0" err="1"/>
              <a:t>Totodile</a:t>
            </a:r>
            <a:r>
              <a:rPr lang="es-ES" dirty="0"/>
              <a:t> (consultar la diapositiva siguiente)</a:t>
            </a:r>
          </a:p>
          <a:p>
            <a:pPr>
              <a:buFontTx/>
              <a:buChar char="-"/>
            </a:pPr>
            <a:r>
              <a:rPr lang="es-ES" dirty="0"/>
              <a:t>Estas opciones deben ser mostradas como si de un menú se tratase, dejando que el usuario introduzca un 1, un 2 o un 3 dependiendo de su elección. Si el usuario introduce otro carácter que no sean dichos números, el programa debe avisarle de que no es correcto y no dejarle continuar hasta que introduzca una opción correcta.</a:t>
            </a:r>
          </a:p>
        </p:txBody>
      </p:sp>
    </p:spTree>
    <p:extLst>
      <p:ext uri="{BB962C8B-B14F-4D97-AF65-F5344CB8AC3E}">
        <p14:creationId xmlns:p14="http://schemas.microsoft.com/office/powerpoint/2010/main" val="74948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a:xfrm>
            <a:off x="3506664" y="320901"/>
            <a:ext cx="4268846" cy="449383"/>
          </a:xfrm>
        </p:spPr>
        <p:txBody>
          <a:bodyPr>
            <a:normAutofit fontScale="90000"/>
          </a:bodyPr>
          <a:lstStyle/>
          <a:p>
            <a:r>
              <a:rPr lang="es-ES" dirty="0"/>
              <a:t>Tabla de Pokémon iniciales</a:t>
            </a:r>
          </a:p>
        </p:txBody>
      </p:sp>
      <p:pic>
        <p:nvPicPr>
          <p:cNvPr id="5" name="Marcador de contenido 4" descr="Dibujo animado de un animal con la boca abierta&#10;&#10;Descripción generada automáticamente con confianza baja">
            <a:extLst>
              <a:ext uri="{FF2B5EF4-FFF2-40B4-BE49-F238E27FC236}">
                <a16:creationId xmlns:a16="http://schemas.microsoft.com/office/drawing/2014/main" id="{8B0FCD49-4148-6CC5-D6F8-B9C9BA715E5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1667" y="814508"/>
            <a:ext cx="1750353" cy="1750353"/>
          </a:xfrm>
        </p:spPr>
      </p:pic>
      <p:pic>
        <p:nvPicPr>
          <p:cNvPr id="7" name="Imagen 6" descr="Dibujo animado de un personaje animado&#10;&#10;Descripción generada automáticamente con confianza media">
            <a:extLst>
              <a:ext uri="{FF2B5EF4-FFF2-40B4-BE49-F238E27FC236}">
                <a16:creationId xmlns:a16="http://schemas.microsoft.com/office/drawing/2014/main" id="{8B89D505-BDC9-036D-D28C-9A6618F066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7390" y="814508"/>
            <a:ext cx="1750354" cy="1750354"/>
          </a:xfrm>
          <a:prstGeom prst="rect">
            <a:avLst/>
          </a:prstGeom>
        </p:spPr>
      </p:pic>
      <p:pic>
        <p:nvPicPr>
          <p:cNvPr id="9" name="Imagen 8" descr="Dibujo animado de un animal con la boca abierta&#10;&#10;Descripción generada automáticamente con confianza media">
            <a:extLst>
              <a:ext uri="{FF2B5EF4-FFF2-40B4-BE49-F238E27FC236}">
                <a16:creationId xmlns:a16="http://schemas.microsoft.com/office/drawing/2014/main" id="{C2E3A4BA-215C-68FB-8D12-60A161E878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3114" y="770284"/>
            <a:ext cx="1856744" cy="1856744"/>
          </a:xfrm>
          <a:prstGeom prst="rect">
            <a:avLst/>
          </a:prstGeom>
        </p:spPr>
      </p:pic>
      <p:pic>
        <p:nvPicPr>
          <p:cNvPr id="11" name="Imagen 10" descr="Una caricatura de una persona&#10;&#10;Descripción generada automáticamente con confianza media">
            <a:extLst>
              <a:ext uri="{FF2B5EF4-FFF2-40B4-BE49-F238E27FC236}">
                <a16:creationId xmlns:a16="http://schemas.microsoft.com/office/drawing/2014/main" id="{01BF48AA-F54E-6416-91A6-39B8091719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749" y="3014244"/>
            <a:ext cx="2262188" cy="2262188"/>
          </a:xfrm>
          <a:prstGeom prst="rect">
            <a:avLst/>
          </a:prstGeom>
        </p:spPr>
      </p:pic>
      <p:pic>
        <p:nvPicPr>
          <p:cNvPr id="13" name="Imagen 12" descr="Logotipo&#10;&#10;Descripción generada automáticamente con confianza media">
            <a:extLst>
              <a:ext uri="{FF2B5EF4-FFF2-40B4-BE49-F238E27FC236}">
                <a16:creationId xmlns:a16="http://schemas.microsoft.com/office/drawing/2014/main" id="{101775F0-9314-59F2-518F-F8626AD01A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8111" y="2934449"/>
            <a:ext cx="2421777" cy="2421777"/>
          </a:xfrm>
          <a:prstGeom prst="rect">
            <a:avLst/>
          </a:prstGeom>
        </p:spPr>
      </p:pic>
      <p:pic>
        <p:nvPicPr>
          <p:cNvPr id="15" name="Imagen 14" descr="Una caricatura de una persona&#10;&#10;Descripción generada automáticamente con confianza media">
            <a:extLst>
              <a:ext uri="{FF2B5EF4-FFF2-40B4-BE49-F238E27FC236}">
                <a16:creationId xmlns:a16="http://schemas.microsoft.com/office/drawing/2014/main" id="{0FCC0139-5057-DC8B-F2BB-076AAEFA19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3030" y="3032187"/>
            <a:ext cx="2259344" cy="2259344"/>
          </a:xfrm>
          <a:prstGeom prst="rect">
            <a:avLst/>
          </a:prstGeom>
        </p:spPr>
      </p:pic>
      <p:sp>
        <p:nvSpPr>
          <p:cNvPr id="17" name="CuadroTexto 16">
            <a:extLst>
              <a:ext uri="{FF2B5EF4-FFF2-40B4-BE49-F238E27FC236}">
                <a16:creationId xmlns:a16="http://schemas.microsoft.com/office/drawing/2014/main" id="{4BF31DCE-E19F-84CA-DD46-228AD271538E}"/>
              </a:ext>
            </a:extLst>
          </p:cNvPr>
          <p:cNvSpPr txBox="1"/>
          <p:nvPr/>
        </p:nvSpPr>
        <p:spPr>
          <a:xfrm>
            <a:off x="810117" y="2564861"/>
            <a:ext cx="2421777" cy="369332"/>
          </a:xfrm>
          <a:prstGeom prst="rect">
            <a:avLst/>
          </a:prstGeom>
          <a:noFill/>
        </p:spPr>
        <p:txBody>
          <a:bodyPr wrap="square">
            <a:spAutoFit/>
          </a:bodyPr>
          <a:lstStyle/>
          <a:p>
            <a:r>
              <a:rPr lang="es-ES" dirty="0" err="1"/>
              <a:t>Bulbasaur</a:t>
            </a:r>
            <a:r>
              <a:rPr lang="es-ES" dirty="0"/>
              <a:t> (vida: 100)</a:t>
            </a:r>
          </a:p>
        </p:txBody>
      </p:sp>
      <p:sp>
        <p:nvSpPr>
          <p:cNvPr id="18" name="CuadroTexto 17">
            <a:extLst>
              <a:ext uri="{FF2B5EF4-FFF2-40B4-BE49-F238E27FC236}">
                <a16:creationId xmlns:a16="http://schemas.microsoft.com/office/drawing/2014/main" id="{96FAD781-E9E5-2460-2A90-AFC97F0500AB}"/>
              </a:ext>
            </a:extLst>
          </p:cNvPr>
          <p:cNvSpPr txBox="1"/>
          <p:nvPr/>
        </p:nvSpPr>
        <p:spPr>
          <a:xfrm>
            <a:off x="4501678" y="2564861"/>
            <a:ext cx="2643890" cy="369332"/>
          </a:xfrm>
          <a:prstGeom prst="rect">
            <a:avLst/>
          </a:prstGeom>
          <a:noFill/>
        </p:spPr>
        <p:txBody>
          <a:bodyPr wrap="square">
            <a:spAutoFit/>
          </a:bodyPr>
          <a:lstStyle/>
          <a:p>
            <a:r>
              <a:rPr lang="es-ES" dirty="0" err="1"/>
              <a:t>Charmander</a:t>
            </a:r>
            <a:r>
              <a:rPr lang="es-ES" dirty="0"/>
              <a:t> (vida: 90)</a:t>
            </a:r>
          </a:p>
        </p:txBody>
      </p:sp>
      <p:sp>
        <p:nvSpPr>
          <p:cNvPr id="19" name="CuadroTexto 18">
            <a:extLst>
              <a:ext uri="{FF2B5EF4-FFF2-40B4-BE49-F238E27FC236}">
                <a16:creationId xmlns:a16="http://schemas.microsoft.com/office/drawing/2014/main" id="{974B4CDA-14E2-B6D7-C6D8-14189FC06581}"/>
              </a:ext>
            </a:extLst>
          </p:cNvPr>
          <p:cNvSpPr txBox="1"/>
          <p:nvPr/>
        </p:nvSpPr>
        <p:spPr>
          <a:xfrm>
            <a:off x="8521813" y="2580519"/>
            <a:ext cx="2421777" cy="369332"/>
          </a:xfrm>
          <a:prstGeom prst="rect">
            <a:avLst/>
          </a:prstGeom>
          <a:noFill/>
        </p:spPr>
        <p:txBody>
          <a:bodyPr wrap="square">
            <a:spAutoFit/>
          </a:bodyPr>
          <a:lstStyle/>
          <a:p>
            <a:r>
              <a:rPr lang="es-ES" dirty="0" err="1"/>
              <a:t>Squirtle</a:t>
            </a:r>
            <a:r>
              <a:rPr lang="es-ES" dirty="0"/>
              <a:t> (vida: 95)</a:t>
            </a:r>
          </a:p>
        </p:txBody>
      </p:sp>
      <p:sp>
        <p:nvSpPr>
          <p:cNvPr id="20" name="CuadroTexto 19">
            <a:extLst>
              <a:ext uri="{FF2B5EF4-FFF2-40B4-BE49-F238E27FC236}">
                <a16:creationId xmlns:a16="http://schemas.microsoft.com/office/drawing/2014/main" id="{9A0566F1-A53C-58D5-B6B3-0CDD55D17FC8}"/>
              </a:ext>
            </a:extLst>
          </p:cNvPr>
          <p:cNvSpPr txBox="1"/>
          <p:nvPr/>
        </p:nvSpPr>
        <p:spPr>
          <a:xfrm>
            <a:off x="678573" y="5149587"/>
            <a:ext cx="2421777" cy="369332"/>
          </a:xfrm>
          <a:prstGeom prst="rect">
            <a:avLst/>
          </a:prstGeom>
          <a:noFill/>
        </p:spPr>
        <p:txBody>
          <a:bodyPr wrap="square">
            <a:spAutoFit/>
          </a:bodyPr>
          <a:lstStyle/>
          <a:p>
            <a:r>
              <a:rPr lang="es-ES" dirty="0" err="1"/>
              <a:t>Chikorita</a:t>
            </a:r>
            <a:r>
              <a:rPr lang="es-ES" dirty="0"/>
              <a:t> (vida: 90)</a:t>
            </a:r>
          </a:p>
        </p:txBody>
      </p:sp>
      <p:sp>
        <p:nvSpPr>
          <p:cNvPr id="21" name="CuadroTexto 20">
            <a:extLst>
              <a:ext uri="{FF2B5EF4-FFF2-40B4-BE49-F238E27FC236}">
                <a16:creationId xmlns:a16="http://schemas.microsoft.com/office/drawing/2014/main" id="{02C84169-8781-5F70-9E8D-70FB1E2B5268}"/>
              </a:ext>
            </a:extLst>
          </p:cNvPr>
          <p:cNvSpPr txBox="1"/>
          <p:nvPr/>
        </p:nvSpPr>
        <p:spPr>
          <a:xfrm>
            <a:off x="4541232" y="5106865"/>
            <a:ext cx="2421777" cy="369332"/>
          </a:xfrm>
          <a:prstGeom prst="rect">
            <a:avLst/>
          </a:prstGeom>
          <a:noFill/>
        </p:spPr>
        <p:txBody>
          <a:bodyPr wrap="square">
            <a:spAutoFit/>
          </a:bodyPr>
          <a:lstStyle/>
          <a:p>
            <a:r>
              <a:rPr lang="es-ES" dirty="0" err="1"/>
              <a:t>Cyndaquil</a:t>
            </a:r>
            <a:r>
              <a:rPr lang="es-ES" dirty="0"/>
              <a:t> (vida: 95)</a:t>
            </a:r>
          </a:p>
        </p:txBody>
      </p:sp>
      <p:sp>
        <p:nvSpPr>
          <p:cNvPr id="22" name="CuadroTexto 21">
            <a:extLst>
              <a:ext uri="{FF2B5EF4-FFF2-40B4-BE49-F238E27FC236}">
                <a16:creationId xmlns:a16="http://schemas.microsoft.com/office/drawing/2014/main" id="{7A94829D-EF0E-5A16-AAB9-10FD56FD5902}"/>
              </a:ext>
            </a:extLst>
          </p:cNvPr>
          <p:cNvSpPr txBox="1"/>
          <p:nvPr/>
        </p:nvSpPr>
        <p:spPr>
          <a:xfrm>
            <a:off x="8603030" y="5106865"/>
            <a:ext cx="2421777" cy="369332"/>
          </a:xfrm>
          <a:prstGeom prst="rect">
            <a:avLst/>
          </a:prstGeom>
          <a:noFill/>
        </p:spPr>
        <p:txBody>
          <a:bodyPr wrap="square">
            <a:spAutoFit/>
          </a:bodyPr>
          <a:lstStyle/>
          <a:p>
            <a:r>
              <a:rPr lang="es-ES" dirty="0" err="1"/>
              <a:t>Totodile</a:t>
            </a:r>
            <a:r>
              <a:rPr lang="es-ES" dirty="0"/>
              <a:t> (vida: 100)</a:t>
            </a:r>
          </a:p>
        </p:txBody>
      </p:sp>
    </p:spTree>
    <p:extLst>
      <p:ext uri="{BB962C8B-B14F-4D97-AF65-F5344CB8AC3E}">
        <p14:creationId xmlns:p14="http://schemas.microsoft.com/office/powerpoint/2010/main" val="359234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p:txBody>
          <a:bodyPr>
            <a:normAutofit fontScale="90000"/>
          </a:bodyPr>
          <a:lstStyle/>
          <a:p>
            <a:r>
              <a:rPr lang="es-ES" dirty="0"/>
              <a:t>Comienza nuestra aventura</a:t>
            </a:r>
          </a:p>
        </p:txBody>
      </p:sp>
      <p:sp>
        <p:nvSpPr>
          <p:cNvPr id="3" name="Marcador de contenido 2">
            <a:extLst>
              <a:ext uri="{FF2B5EF4-FFF2-40B4-BE49-F238E27FC236}">
                <a16:creationId xmlns:a16="http://schemas.microsoft.com/office/drawing/2014/main" id="{93F4D517-82B3-95F4-5286-96E50726AFAE}"/>
              </a:ext>
            </a:extLst>
          </p:cNvPr>
          <p:cNvSpPr>
            <a:spLocks noGrp="1"/>
          </p:cNvSpPr>
          <p:nvPr>
            <p:ph idx="1"/>
          </p:nvPr>
        </p:nvSpPr>
        <p:spPr/>
        <p:txBody>
          <a:bodyPr>
            <a:normAutofit fontScale="92500" lnSpcReduction="20000"/>
          </a:bodyPr>
          <a:lstStyle/>
          <a:p>
            <a:pPr>
              <a:buFontTx/>
              <a:buChar char="-"/>
            </a:pPr>
            <a:r>
              <a:rPr lang="es-ES" dirty="0"/>
              <a:t>El programa, una vez elijamos Pokémon inicial, ha de imprimir por pantalla una frase informando del nombre del Pokémon elegido, así como de su vida.</a:t>
            </a:r>
          </a:p>
          <a:p>
            <a:pPr>
              <a:buFontTx/>
              <a:buChar char="-"/>
            </a:pPr>
            <a:r>
              <a:rPr lang="es-ES" dirty="0"/>
              <a:t>Empezaremos a explorar, no sin antes olvidarnos de instaurar variables para las </a:t>
            </a:r>
            <a:r>
              <a:rPr lang="es-ES" dirty="0" err="1"/>
              <a:t>Pokeballs</a:t>
            </a:r>
            <a:r>
              <a:rPr lang="es-ES" dirty="0"/>
              <a:t> y las Pociones que llevaremos encima. Una </a:t>
            </a:r>
            <a:r>
              <a:rPr lang="es-ES" dirty="0" err="1"/>
              <a:t>Pokéball</a:t>
            </a:r>
            <a:r>
              <a:rPr lang="es-ES" dirty="0"/>
              <a:t> es una herramienta en forma de esfera que posibilita la captura de nuevos Pokémon que agregar a nuestro equipo, y una Poción permite recuperar 25 puntos de vida de nuestro Pokémon. Llevaremos con nosotros </a:t>
            </a:r>
            <a:r>
              <a:rPr lang="es-ES" b="1" dirty="0"/>
              <a:t>5 pociones y 20 </a:t>
            </a:r>
            <a:r>
              <a:rPr lang="es-ES" b="1" dirty="0" err="1"/>
              <a:t>Pokéballs</a:t>
            </a:r>
            <a:r>
              <a:rPr lang="es-ES" dirty="0"/>
              <a:t>.</a:t>
            </a:r>
          </a:p>
          <a:p>
            <a:pPr>
              <a:buFontTx/>
              <a:buChar char="-"/>
            </a:pPr>
            <a:r>
              <a:rPr lang="es-ES" dirty="0"/>
              <a:t>El programa imprimirá un </a:t>
            </a:r>
            <a:r>
              <a:rPr lang="es-ES" b="1" dirty="0"/>
              <a:t>menú de exploración</a:t>
            </a:r>
            <a:r>
              <a:rPr lang="es-ES" dirty="0"/>
              <a:t>, nos preguntará adonde queremos ir, y nos dará 4 opciones:</a:t>
            </a:r>
          </a:p>
          <a:p>
            <a:pPr>
              <a:buFontTx/>
              <a:buChar char="-"/>
            </a:pPr>
            <a:r>
              <a:rPr lang="es-ES" dirty="0"/>
              <a:t>1. Bosque Verde</a:t>
            </a:r>
          </a:p>
          <a:p>
            <a:pPr>
              <a:buFontTx/>
              <a:buChar char="-"/>
            </a:pPr>
            <a:r>
              <a:rPr lang="es-ES" dirty="0"/>
              <a:t>2. Monte Moon</a:t>
            </a:r>
          </a:p>
          <a:p>
            <a:pPr>
              <a:buFontTx/>
              <a:buChar char="-"/>
            </a:pPr>
            <a:r>
              <a:rPr lang="es-ES" dirty="0"/>
              <a:t>3. Lago de la Furia</a:t>
            </a:r>
          </a:p>
          <a:p>
            <a:pPr>
              <a:buFontTx/>
              <a:buChar char="-"/>
            </a:pPr>
            <a:r>
              <a:rPr lang="es-ES" dirty="0"/>
              <a:t>4. Consultar la </a:t>
            </a:r>
            <a:r>
              <a:rPr lang="es-ES" dirty="0" err="1"/>
              <a:t>Pokédex</a:t>
            </a:r>
            <a:endParaRPr lang="es-ES" dirty="0"/>
          </a:p>
          <a:p>
            <a:pPr>
              <a:buFontTx/>
              <a:buChar char="-"/>
            </a:pPr>
            <a:endParaRPr lang="es-ES" dirty="0"/>
          </a:p>
        </p:txBody>
      </p:sp>
      <p:pic>
        <p:nvPicPr>
          <p:cNvPr id="5" name="Imagen 4" descr="Dibujo animado de un animal con la boca abierta&#10;&#10;Descripción generada automáticamente con confianza baja">
            <a:extLst>
              <a:ext uri="{FF2B5EF4-FFF2-40B4-BE49-F238E27FC236}">
                <a16:creationId xmlns:a16="http://schemas.microsoft.com/office/drawing/2014/main" id="{D365FADD-9A0E-B83A-5C5D-A01BE49E2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2053" y="3643233"/>
            <a:ext cx="1867616" cy="1867616"/>
          </a:xfrm>
          <a:prstGeom prst="rect">
            <a:avLst/>
          </a:prstGeom>
        </p:spPr>
      </p:pic>
      <p:pic>
        <p:nvPicPr>
          <p:cNvPr id="7" name="Imagen 6">
            <a:extLst>
              <a:ext uri="{FF2B5EF4-FFF2-40B4-BE49-F238E27FC236}">
                <a16:creationId xmlns:a16="http://schemas.microsoft.com/office/drawing/2014/main" id="{914D55E6-DC15-04F2-A89B-0C3EBF460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1341" y="3814935"/>
            <a:ext cx="1524213" cy="1524213"/>
          </a:xfrm>
          <a:prstGeom prst="rect">
            <a:avLst/>
          </a:prstGeom>
        </p:spPr>
      </p:pic>
      <p:sp>
        <p:nvSpPr>
          <p:cNvPr id="8" name="CuadroTexto 7">
            <a:extLst>
              <a:ext uri="{FF2B5EF4-FFF2-40B4-BE49-F238E27FC236}">
                <a16:creationId xmlns:a16="http://schemas.microsoft.com/office/drawing/2014/main" id="{183921D8-2115-2241-8225-ED4ADEFCA732}"/>
              </a:ext>
            </a:extLst>
          </p:cNvPr>
          <p:cNvSpPr txBox="1"/>
          <p:nvPr/>
        </p:nvSpPr>
        <p:spPr>
          <a:xfrm>
            <a:off x="5454010" y="5339148"/>
            <a:ext cx="1118874" cy="369332"/>
          </a:xfrm>
          <a:prstGeom prst="rect">
            <a:avLst/>
          </a:prstGeom>
          <a:noFill/>
        </p:spPr>
        <p:txBody>
          <a:bodyPr wrap="square">
            <a:spAutoFit/>
          </a:bodyPr>
          <a:lstStyle/>
          <a:p>
            <a:r>
              <a:rPr lang="es-ES" dirty="0" err="1"/>
              <a:t>Pokéball</a:t>
            </a:r>
            <a:endParaRPr lang="es-ES" dirty="0"/>
          </a:p>
        </p:txBody>
      </p:sp>
      <p:sp>
        <p:nvSpPr>
          <p:cNvPr id="9" name="CuadroTexto 8">
            <a:extLst>
              <a:ext uri="{FF2B5EF4-FFF2-40B4-BE49-F238E27FC236}">
                <a16:creationId xmlns:a16="http://schemas.microsoft.com/office/drawing/2014/main" id="{DFC6FD76-B438-FB48-5AB2-F342AE30D834}"/>
              </a:ext>
            </a:extLst>
          </p:cNvPr>
          <p:cNvSpPr txBox="1"/>
          <p:nvPr/>
        </p:nvSpPr>
        <p:spPr>
          <a:xfrm>
            <a:off x="9624616" y="5393430"/>
            <a:ext cx="1118874" cy="369332"/>
          </a:xfrm>
          <a:prstGeom prst="rect">
            <a:avLst/>
          </a:prstGeom>
          <a:noFill/>
        </p:spPr>
        <p:txBody>
          <a:bodyPr wrap="square">
            <a:spAutoFit/>
          </a:bodyPr>
          <a:lstStyle/>
          <a:p>
            <a:r>
              <a:rPr lang="es-ES" dirty="0"/>
              <a:t>Poción</a:t>
            </a:r>
          </a:p>
        </p:txBody>
      </p:sp>
    </p:spTree>
    <p:extLst>
      <p:ext uri="{BB962C8B-B14F-4D97-AF65-F5344CB8AC3E}">
        <p14:creationId xmlns:p14="http://schemas.microsoft.com/office/powerpoint/2010/main" val="400576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p:txBody>
          <a:bodyPr>
            <a:normAutofit fontScale="90000"/>
          </a:bodyPr>
          <a:lstStyle/>
          <a:p>
            <a:r>
              <a:rPr lang="es-ES" dirty="0"/>
              <a:t>Comienza nuestra aventura</a:t>
            </a:r>
          </a:p>
        </p:txBody>
      </p:sp>
      <p:sp>
        <p:nvSpPr>
          <p:cNvPr id="3" name="Marcador de contenido 2">
            <a:extLst>
              <a:ext uri="{FF2B5EF4-FFF2-40B4-BE49-F238E27FC236}">
                <a16:creationId xmlns:a16="http://schemas.microsoft.com/office/drawing/2014/main" id="{93F4D517-82B3-95F4-5286-96E50726AFAE}"/>
              </a:ext>
            </a:extLst>
          </p:cNvPr>
          <p:cNvSpPr>
            <a:spLocks noGrp="1"/>
          </p:cNvSpPr>
          <p:nvPr>
            <p:ph idx="1"/>
          </p:nvPr>
        </p:nvSpPr>
        <p:spPr/>
        <p:txBody>
          <a:bodyPr>
            <a:normAutofit lnSpcReduction="10000"/>
          </a:bodyPr>
          <a:lstStyle/>
          <a:p>
            <a:pPr>
              <a:buFontTx/>
              <a:buChar char="-"/>
            </a:pPr>
            <a:r>
              <a:rPr lang="es-ES" dirty="0"/>
              <a:t>Si elegimos el Bosque Verde, el programa debe informarnos de nuestra elección y poner que nos ataca un </a:t>
            </a:r>
            <a:r>
              <a:rPr lang="es-ES" dirty="0" err="1"/>
              <a:t>Pikachu</a:t>
            </a:r>
            <a:r>
              <a:rPr lang="es-ES" dirty="0"/>
              <a:t> salvaje (consultar tabla de datos a continuación)</a:t>
            </a:r>
          </a:p>
          <a:p>
            <a:pPr>
              <a:buFontTx/>
              <a:buChar char="-"/>
            </a:pPr>
            <a:r>
              <a:rPr lang="es-ES" dirty="0"/>
              <a:t>Si elegimos Monte Moon, nos aparecerá un </a:t>
            </a:r>
            <a:r>
              <a:rPr lang="es-ES" dirty="0" err="1"/>
              <a:t>Clefairy</a:t>
            </a:r>
            <a:r>
              <a:rPr lang="es-ES" dirty="0"/>
              <a:t>.</a:t>
            </a:r>
          </a:p>
          <a:p>
            <a:pPr>
              <a:buFontTx/>
              <a:buChar char="-"/>
            </a:pPr>
            <a:r>
              <a:rPr lang="es-ES" dirty="0"/>
              <a:t>Si elegimos el Lago de la Furia, el Pokémon que nos aparecerá será un </a:t>
            </a:r>
            <a:r>
              <a:rPr lang="es-ES" dirty="0" err="1"/>
              <a:t>Magikarp</a:t>
            </a:r>
            <a:r>
              <a:rPr lang="es-ES" dirty="0"/>
              <a:t>.</a:t>
            </a:r>
          </a:p>
          <a:p>
            <a:pPr>
              <a:buFontTx/>
              <a:buChar char="-"/>
            </a:pPr>
            <a:r>
              <a:rPr lang="es-ES" dirty="0"/>
              <a:t>Si elegimos la </a:t>
            </a:r>
            <a:r>
              <a:rPr lang="es-ES" dirty="0" err="1"/>
              <a:t>Pokédex</a:t>
            </a:r>
            <a:r>
              <a:rPr lang="es-ES" dirty="0"/>
              <a:t>, el programa nos tiene que preguntar sobre qué Pokémon queremos consultar la información, y nos aparecerá en este caso (dado que solo tenemos el Pokémon inicial): 1- (nombre del Pokémon inicial)</a:t>
            </a:r>
          </a:p>
          <a:p>
            <a:pPr>
              <a:buFontTx/>
              <a:buChar char="-"/>
            </a:pPr>
            <a:r>
              <a:rPr lang="es-ES" dirty="0"/>
              <a:t>Pulsaremos ese número (no dejaremos que el usuario elija cualquier otra cosa que no sea ese número), nos mostrará la información descriptiva de ese Pokémon y volverá a aparecernos el mismo menú de elección de zona que explorar. Para la información descriptiva, buscar el apartado “Descripción </a:t>
            </a:r>
            <a:r>
              <a:rPr lang="es-ES" dirty="0" err="1"/>
              <a:t>Pokédex</a:t>
            </a:r>
            <a:r>
              <a:rPr lang="es-ES" dirty="0"/>
              <a:t>” de la página https://www.wikidex.net/wiki/WikiDex, edición Rojo/Azul. Por ejemplo, en el caso de </a:t>
            </a:r>
            <a:r>
              <a:rPr lang="es-ES" dirty="0" err="1"/>
              <a:t>Charmander</a:t>
            </a:r>
            <a:r>
              <a:rPr lang="es-ES" dirty="0"/>
              <a:t>, pone: </a:t>
            </a:r>
            <a:r>
              <a:rPr lang="es-ES" b="1" dirty="0"/>
              <a:t>Prefiere los sitios calientes. Dicen que cuando llueve, sale vapor de la punta de su cola.</a:t>
            </a:r>
          </a:p>
          <a:p>
            <a:pPr>
              <a:buFontTx/>
              <a:buChar char="-"/>
            </a:pPr>
            <a:endParaRPr lang="es-ES" dirty="0"/>
          </a:p>
        </p:txBody>
      </p:sp>
    </p:spTree>
    <p:extLst>
      <p:ext uri="{BB962C8B-B14F-4D97-AF65-F5344CB8AC3E}">
        <p14:creationId xmlns:p14="http://schemas.microsoft.com/office/powerpoint/2010/main" val="140836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a:xfrm>
            <a:off x="3506664" y="320901"/>
            <a:ext cx="4268846" cy="449383"/>
          </a:xfrm>
        </p:spPr>
        <p:txBody>
          <a:bodyPr>
            <a:normAutofit fontScale="90000"/>
          </a:bodyPr>
          <a:lstStyle/>
          <a:p>
            <a:r>
              <a:rPr lang="es-ES" dirty="0"/>
              <a:t>Tabla de Pokémon salvajes</a:t>
            </a:r>
          </a:p>
        </p:txBody>
      </p:sp>
      <p:sp>
        <p:nvSpPr>
          <p:cNvPr id="17" name="CuadroTexto 16">
            <a:extLst>
              <a:ext uri="{FF2B5EF4-FFF2-40B4-BE49-F238E27FC236}">
                <a16:creationId xmlns:a16="http://schemas.microsoft.com/office/drawing/2014/main" id="{4BF31DCE-E19F-84CA-DD46-228AD271538E}"/>
              </a:ext>
            </a:extLst>
          </p:cNvPr>
          <p:cNvSpPr txBox="1"/>
          <p:nvPr/>
        </p:nvSpPr>
        <p:spPr>
          <a:xfrm>
            <a:off x="853249" y="4022726"/>
            <a:ext cx="2421777" cy="369332"/>
          </a:xfrm>
          <a:prstGeom prst="rect">
            <a:avLst/>
          </a:prstGeom>
          <a:noFill/>
        </p:spPr>
        <p:txBody>
          <a:bodyPr wrap="square">
            <a:spAutoFit/>
          </a:bodyPr>
          <a:lstStyle/>
          <a:p>
            <a:r>
              <a:rPr lang="es-ES" dirty="0" err="1"/>
              <a:t>Pikachu</a:t>
            </a:r>
            <a:r>
              <a:rPr lang="es-ES" dirty="0"/>
              <a:t> (vida: 60)</a:t>
            </a:r>
          </a:p>
        </p:txBody>
      </p:sp>
      <p:sp>
        <p:nvSpPr>
          <p:cNvPr id="18" name="CuadroTexto 17">
            <a:extLst>
              <a:ext uri="{FF2B5EF4-FFF2-40B4-BE49-F238E27FC236}">
                <a16:creationId xmlns:a16="http://schemas.microsoft.com/office/drawing/2014/main" id="{96FAD781-E9E5-2460-2A90-AFC97F0500AB}"/>
              </a:ext>
            </a:extLst>
          </p:cNvPr>
          <p:cNvSpPr txBox="1"/>
          <p:nvPr/>
        </p:nvSpPr>
        <p:spPr>
          <a:xfrm>
            <a:off x="4845998" y="4022726"/>
            <a:ext cx="2342701" cy="369332"/>
          </a:xfrm>
          <a:prstGeom prst="rect">
            <a:avLst/>
          </a:prstGeom>
          <a:noFill/>
        </p:spPr>
        <p:txBody>
          <a:bodyPr wrap="square">
            <a:spAutoFit/>
          </a:bodyPr>
          <a:lstStyle/>
          <a:p>
            <a:r>
              <a:rPr lang="es-ES" dirty="0" err="1"/>
              <a:t>Clefairy</a:t>
            </a:r>
            <a:r>
              <a:rPr lang="es-ES" dirty="0"/>
              <a:t> (vida: 50)</a:t>
            </a:r>
          </a:p>
        </p:txBody>
      </p:sp>
      <p:sp>
        <p:nvSpPr>
          <p:cNvPr id="19" name="CuadroTexto 18">
            <a:extLst>
              <a:ext uri="{FF2B5EF4-FFF2-40B4-BE49-F238E27FC236}">
                <a16:creationId xmlns:a16="http://schemas.microsoft.com/office/drawing/2014/main" id="{974B4CDA-14E2-B6D7-C6D8-14189FC06581}"/>
              </a:ext>
            </a:extLst>
          </p:cNvPr>
          <p:cNvSpPr txBox="1"/>
          <p:nvPr/>
        </p:nvSpPr>
        <p:spPr>
          <a:xfrm>
            <a:off x="8564945" y="4038384"/>
            <a:ext cx="2421777" cy="369332"/>
          </a:xfrm>
          <a:prstGeom prst="rect">
            <a:avLst/>
          </a:prstGeom>
          <a:noFill/>
        </p:spPr>
        <p:txBody>
          <a:bodyPr wrap="square">
            <a:spAutoFit/>
          </a:bodyPr>
          <a:lstStyle/>
          <a:p>
            <a:r>
              <a:rPr lang="es-ES" dirty="0" err="1"/>
              <a:t>Magikarp</a:t>
            </a:r>
            <a:r>
              <a:rPr lang="es-ES" dirty="0"/>
              <a:t> (vida: 30)</a:t>
            </a:r>
          </a:p>
        </p:txBody>
      </p:sp>
      <p:pic>
        <p:nvPicPr>
          <p:cNvPr id="4" name="Imagen 3">
            <a:extLst>
              <a:ext uri="{FF2B5EF4-FFF2-40B4-BE49-F238E27FC236}">
                <a16:creationId xmlns:a16="http://schemas.microsoft.com/office/drawing/2014/main" id="{0684EA14-FCF9-7867-3D81-43FC5E945E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830" y="1727096"/>
            <a:ext cx="2552857" cy="2355011"/>
          </a:xfrm>
          <a:prstGeom prst="rect">
            <a:avLst/>
          </a:prstGeom>
        </p:spPr>
      </p:pic>
      <p:pic>
        <p:nvPicPr>
          <p:cNvPr id="16" name="Imagen 15" descr="Dibujo animado de un personaje con la boca abierta&#10;&#10;Descripción generada automáticamente con confianza baja">
            <a:extLst>
              <a:ext uri="{FF2B5EF4-FFF2-40B4-BE49-F238E27FC236}">
                <a16:creationId xmlns:a16="http://schemas.microsoft.com/office/drawing/2014/main" id="{9F28A974-F6F3-2FB8-9E7D-CADDCF596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271" y="1733250"/>
            <a:ext cx="2342701" cy="2342701"/>
          </a:xfrm>
          <a:prstGeom prst="rect">
            <a:avLst/>
          </a:prstGeom>
        </p:spPr>
      </p:pic>
      <p:pic>
        <p:nvPicPr>
          <p:cNvPr id="24" name="Imagen 23" descr="Una caricatura de una persona&#10;&#10;Descripción generada automáticamente con confianza media">
            <a:extLst>
              <a:ext uri="{FF2B5EF4-FFF2-40B4-BE49-F238E27FC236}">
                <a16:creationId xmlns:a16="http://schemas.microsoft.com/office/drawing/2014/main" id="{7869A3EB-0E02-AF2E-7B34-3025CACBD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823" y="1450833"/>
            <a:ext cx="2756559" cy="2756559"/>
          </a:xfrm>
          <a:prstGeom prst="rect">
            <a:avLst/>
          </a:prstGeom>
        </p:spPr>
      </p:pic>
    </p:spTree>
    <p:extLst>
      <p:ext uri="{BB962C8B-B14F-4D97-AF65-F5344CB8AC3E}">
        <p14:creationId xmlns:p14="http://schemas.microsoft.com/office/powerpoint/2010/main" val="143947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3BF69-2486-69F5-F1F3-4E92822670D9}"/>
              </a:ext>
            </a:extLst>
          </p:cNvPr>
          <p:cNvSpPr>
            <a:spLocks noGrp="1"/>
          </p:cNvSpPr>
          <p:nvPr>
            <p:ph type="title"/>
          </p:nvPr>
        </p:nvSpPr>
        <p:spPr/>
        <p:txBody>
          <a:bodyPr>
            <a:normAutofit fontScale="90000"/>
          </a:bodyPr>
          <a:lstStyle/>
          <a:p>
            <a:r>
              <a:rPr lang="es-ES" dirty="0"/>
              <a:t>¡A combatir!</a:t>
            </a:r>
          </a:p>
        </p:txBody>
      </p:sp>
      <p:sp>
        <p:nvSpPr>
          <p:cNvPr id="3" name="Marcador de contenido 2">
            <a:extLst>
              <a:ext uri="{FF2B5EF4-FFF2-40B4-BE49-F238E27FC236}">
                <a16:creationId xmlns:a16="http://schemas.microsoft.com/office/drawing/2014/main" id="{93F4D517-82B3-95F4-5286-96E50726AFAE}"/>
              </a:ext>
            </a:extLst>
          </p:cNvPr>
          <p:cNvSpPr>
            <a:spLocks noGrp="1"/>
          </p:cNvSpPr>
          <p:nvPr>
            <p:ph idx="1"/>
          </p:nvPr>
        </p:nvSpPr>
        <p:spPr/>
        <p:txBody>
          <a:bodyPr>
            <a:normAutofit/>
          </a:bodyPr>
          <a:lstStyle/>
          <a:p>
            <a:pPr>
              <a:buFontTx/>
              <a:buChar char="-"/>
            </a:pPr>
            <a:r>
              <a:rPr lang="es-ES" dirty="0"/>
              <a:t>Tras aparecer el Pokémon salvaje, el programa mostrará un </a:t>
            </a:r>
            <a:r>
              <a:rPr lang="es-ES" b="1" dirty="0"/>
              <a:t>menú de combate </a:t>
            </a:r>
            <a:r>
              <a:rPr lang="es-ES" dirty="0"/>
              <a:t>preguntándonos qué queremos hacer, con las opciones siguientes:</a:t>
            </a:r>
          </a:p>
          <a:p>
            <a:pPr>
              <a:buFontTx/>
              <a:buChar char="-"/>
            </a:pPr>
            <a:r>
              <a:rPr lang="es-ES" dirty="0"/>
              <a:t>1. Atacar</a:t>
            </a:r>
          </a:p>
          <a:p>
            <a:pPr>
              <a:buFontTx/>
              <a:buChar char="-"/>
            </a:pPr>
            <a:r>
              <a:rPr lang="es-ES" dirty="0"/>
              <a:t>2. Curarse (número de pociones restantes)</a:t>
            </a:r>
          </a:p>
          <a:p>
            <a:pPr>
              <a:buFontTx/>
              <a:buChar char="-"/>
            </a:pPr>
            <a:r>
              <a:rPr lang="es-ES" dirty="0"/>
              <a:t>3. Capturar Pokémon (número de </a:t>
            </a:r>
            <a:r>
              <a:rPr lang="es-ES" dirty="0" err="1"/>
              <a:t>Pokéballs</a:t>
            </a:r>
            <a:r>
              <a:rPr lang="es-ES" dirty="0"/>
              <a:t> restantes)</a:t>
            </a:r>
          </a:p>
          <a:p>
            <a:pPr>
              <a:buFontTx/>
              <a:buChar char="-"/>
            </a:pPr>
            <a:r>
              <a:rPr lang="es-ES" dirty="0"/>
              <a:t>4. Huir</a:t>
            </a:r>
          </a:p>
          <a:p>
            <a:pPr>
              <a:buFontTx/>
              <a:buChar char="-"/>
            </a:pPr>
            <a:r>
              <a:rPr lang="es-ES" dirty="0"/>
              <a:t>Si elegimos Atacar, primero deberemos comprobar que la vida restante del Pokémon enemigo no esté por debajo ni sea igual a 0. En caso de que tenga vida restante, a esa vida le restaremos 10 puntos. El programa imprimirá por consola una frase tipo: (nombre de nuestro Pokémon) ataca a (nombre del Pokémon enemigo). A (nombre del Pokémon enemigo) le quedan (cantidad restante de vida del enemigo Pokémon) puntos de vida”</a:t>
            </a:r>
          </a:p>
        </p:txBody>
      </p:sp>
    </p:spTree>
    <p:extLst>
      <p:ext uri="{BB962C8B-B14F-4D97-AF65-F5344CB8AC3E}">
        <p14:creationId xmlns:p14="http://schemas.microsoft.com/office/powerpoint/2010/main" val="4104898280"/>
      </p:ext>
    </p:extLst>
  </p:cSld>
  <p:clrMapOvr>
    <a:masterClrMapping/>
  </p:clrMapOvr>
</p:sld>
</file>

<file path=ppt/theme/theme1.xml><?xml version="1.0" encoding="utf-8"?>
<a:theme xmlns:a="http://schemas.openxmlformats.org/drawingml/2006/main" name="Tema de Office">
  <a:themeElements>
    <a:clrScheme name="NEBRIJA corporativo">
      <a:dk1>
        <a:srgbClr val="000000"/>
      </a:dk1>
      <a:lt1>
        <a:srgbClr val="FFFFFF"/>
      </a:lt1>
      <a:dk2>
        <a:srgbClr val="C2002F"/>
      </a:dk2>
      <a:lt2>
        <a:srgbClr val="F8F8F8"/>
      </a:lt2>
      <a:accent1>
        <a:srgbClr val="C2002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4" id="{4B0CD903-045B-3748-9334-78DE6C8078C0}" vid="{88DE45E9-3DF5-1143-9A6E-03520CCBD06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1</Template>
  <TotalTime>1299</TotalTime>
  <Words>1779</Words>
  <Application>Microsoft Office PowerPoint</Application>
  <PresentationFormat>Panorámica</PresentationFormat>
  <Paragraphs>79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LucidaGrande</vt:lpstr>
      <vt:lpstr>Tema de Office</vt:lpstr>
      <vt:lpstr>Presentación de PowerPoint</vt:lpstr>
      <vt:lpstr>¡Bienvenidos al Mundo Pokémon!</vt:lpstr>
      <vt:lpstr>Unas normas básicas</vt:lpstr>
      <vt:lpstr>Eligiendo nuestro primer Pokémon</vt:lpstr>
      <vt:lpstr>Tabla de Pokémon iniciales</vt:lpstr>
      <vt:lpstr>Comienza nuestra aventura</vt:lpstr>
      <vt:lpstr>Comienza nuestra aventura</vt:lpstr>
      <vt:lpstr>Tabla de Pokémon salvajes</vt:lpstr>
      <vt:lpstr>¡A combatir!</vt:lpstr>
      <vt:lpstr>¡A combatir!</vt:lpstr>
      <vt:lpstr>¡A combatir!</vt:lpstr>
      <vt:lpstr>¿Cómo acabo mi aventura?</vt:lpstr>
      <vt:lpstr>Detalles finales</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Lenguaje de Marcas</dc:title>
  <dc:subject/>
  <dc:creator>Francisco Albiar</dc:creator>
  <cp:keywords/>
  <dc:description/>
  <cp:lastModifiedBy>Francisco Albiar</cp:lastModifiedBy>
  <cp:revision>57</cp:revision>
  <dcterms:created xsi:type="dcterms:W3CDTF">2023-09-23T11:44:19Z</dcterms:created>
  <dcterms:modified xsi:type="dcterms:W3CDTF">2024-10-14T18:34:55Z</dcterms:modified>
  <cp:category/>
</cp:coreProperties>
</file>