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400"/>
            </a:lvl1pPr>
            <a:lvl2pPr indent="0" algn="ctr">
              <a:spcBef>
                <a:spcPts val="0"/>
              </a:spcBef>
              <a:defRPr sz="5400"/>
            </a:lvl2pPr>
            <a:lvl3pPr indent="0" algn="ctr">
              <a:spcBef>
                <a:spcPts val="0"/>
              </a:spcBef>
              <a:defRPr sz="5400"/>
            </a:lvl3pPr>
            <a:lvl4pPr indent="0" algn="ctr">
              <a:spcBef>
                <a:spcPts val="0"/>
              </a:spcBef>
              <a:defRPr sz="5400"/>
            </a:lvl4pPr>
            <a:lvl5pPr indent="0" algn="ctr">
              <a:spcBef>
                <a:spcPts val="0"/>
              </a:spcBef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400"/>
            </a:lvl1pPr>
            <a:lvl2pPr indent="0" algn="ctr">
              <a:spcBef>
                <a:spcPts val="0"/>
              </a:spcBef>
              <a:defRPr sz="5400"/>
            </a:lvl2pPr>
            <a:lvl3pPr indent="0" algn="ctr">
              <a:spcBef>
                <a:spcPts val="0"/>
              </a:spcBef>
              <a:defRPr sz="5400"/>
            </a:lvl3pPr>
            <a:lvl4pPr indent="0" algn="ctr">
              <a:spcBef>
                <a:spcPts val="0"/>
              </a:spcBef>
              <a:defRPr sz="5400"/>
            </a:lvl4pPr>
            <a:lvl5pPr indent="0" algn="ctr">
              <a:spcBef>
                <a:spcPts val="0"/>
              </a:spcBef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algn="ctr">
              <a:spcBef>
                <a:spcPts val="0"/>
              </a:spcBef>
              <a:defRPr sz="5400"/>
            </a:lvl1pPr>
            <a:lvl2pPr indent="0" algn="ctr">
              <a:spcBef>
                <a:spcPts val="0"/>
              </a:spcBef>
              <a:defRPr sz="5400"/>
            </a:lvl2pPr>
            <a:lvl3pPr indent="0" algn="ctr">
              <a:spcBef>
                <a:spcPts val="0"/>
              </a:spcBef>
              <a:defRPr sz="5400"/>
            </a:lvl3pPr>
            <a:lvl4pPr indent="0" algn="ctr">
              <a:spcBef>
                <a:spcPts val="0"/>
              </a:spcBef>
              <a:defRPr sz="5400"/>
            </a:lvl4pPr>
            <a:lvl5pPr indent="0" algn="ctr">
              <a:spcBef>
                <a:spcPts val="0"/>
              </a:spcBef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E5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1pPr>
            <a:lvl2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2pPr>
            <a:lvl3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3pPr>
            <a:lvl4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4pPr>
            <a:lvl5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>
              <a:spcBef>
                <a:spcPts val="4500"/>
              </a:spcBef>
              <a:defRPr sz="3800"/>
            </a:lvl1pPr>
            <a:lvl2pPr indent="558800">
              <a:spcBef>
                <a:spcPts val="4500"/>
              </a:spcBef>
              <a:defRPr sz="3800"/>
            </a:lvl2pPr>
            <a:lvl3pPr indent="1117600">
              <a:spcBef>
                <a:spcPts val="4500"/>
              </a:spcBef>
              <a:defRPr sz="3800"/>
            </a:lvl3pPr>
            <a:lvl4pPr indent="1676400">
              <a:spcBef>
                <a:spcPts val="4500"/>
              </a:spcBef>
              <a:defRPr sz="3800"/>
            </a:lvl4pPr>
            <a:lvl5pPr indent="22352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1pPr>
            <a:lvl2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2pPr>
            <a:lvl3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3pPr>
            <a:lvl4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4pPr>
            <a:lvl5pPr>
              <a:defRPr sz="4800">
                <a:latin typeface="Trade Gothic LT"/>
                <a:ea typeface="Trade Gothic LT"/>
                <a:cs typeface="Trade Gothic LT"/>
                <a:sym typeface="Trade Gothic L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1pPr>
      <a:lvl2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2pPr>
      <a:lvl3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3pPr>
      <a:lvl4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4pPr>
      <a:lvl5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5pPr>
      <a:lvl6pPr marL="0" marR="0" indent="2286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6pPr>
      <a:lvl7pPr marL="0" marR="0" indent="2743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7pPr>
      <a:lvl8pPr marL="0" marR="0" indent="3200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8pPr>
      <a:lvl9pPr marL="0" marR="0" indent="3657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Rec Mono Casual"/>
          <a:ea typeface="Rec Mono Casual"/>
          <a:cs typeface="Rec Mono Casual"/>
          <a:sym typeface="Rec Mono Casual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4572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9144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13716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18288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2286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27432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32004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36576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https://www.youtube.com/embed/jbkSRLYSojo?feature=oembed" TargetMode="Externa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https://www.youtube.com/embed/r5_34YnCmMY?feature=oembed" TargetMode="External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rytelling with Data"/>
          <p:cNvSpPr txBox="1"/>
          <p:nvPr>
            <p:ph type="ctrTitle"/>
          </p:nvPr>
        </p:nvSpPr>
        <p:spPr>
          <a:xfrm>
            <a:off x="1268309" y="3501523"/>
            <a:ext cx="21847382" cy="914194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 defTabSz="718184">
              <a:defRPr sz="5394">
                <a:latin typeface="Rec Mono Casual"/>
                <a:ea typeface="Rec Mono Casual"/>
                <a:cs typeface="Rec Mono Casual"/>
                <a:sym typeface="Rec Mono Casual"/>
              </a:defRPr>
            </a:lvl1pPr>
          </a:lstStyle>
          <a:p>
            <a:pPr/>
            <a:r>
              <a:t>Storytelling with Data</a:t>
            </a:r>
          </a:p>
        </p:txBody>
      </p:sp>
      <p:sp>
        <p:nvSpPr>
          <p:cNvPr id="120" name="The crash course you were looking for"/>
          <p:cNvSpPr txBox="1"/>
          <p:nvPr>
            <p:ph type="subTitle" sz="quarter" idx="1"/>
          </p:nvPr>
        </p:nvSpPr>
        <p:spPr>
          <a:xfrm>
            <a:off x="1778000" y="5078309"/>
            <a:ext cx="20828000" cy="1587501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sz="4300">
                <a:latin typeface="Rec Mono Casual"/>
                <a:ea typeface="Rec Mono Casual"/>
                <a:cs typeface="Rec Mono Casual"/>
                <a:sym typeface="Rec Mono Casual"/>
              </a:defRPr>
            </a:lvl1pPr>
          </a:lstStyle>
          <a:p>
            <a:pPr/>
            <a:r>
              <a:t>The crash course you were looking for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23499047" y="12864573"/>
            <a:ext cx="283770" cy="4610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Ashwin Malshe"/>
          <p:cNvSpPr txBox="1"/>
          <p:nvPr/>
        </p:nvSpPr>
        <p:spPr>
          <a:xfrm>
            <a:off x="8821102" y="9292417"/>
            <a:ext cx="6741796" cy="1143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52400" dist="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1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Ashwin Malshe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Hans Rosling's 200 Countries, 200 Years, 4 Minutes - The Joy of Stats - BBC Four" descr="Hans Rosling's 200 Countries, 200 Years, 4 Minutes - The Joy of Stats - BBC Four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Hans Rosling's 200 Countries, 200 Years, 4 Minutes - The Joy of Stats - BBC Four" aiw:author="BBC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3307830" y="194874"/>
            <a:ext cx="17768338" cy="133262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24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4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ata Storytelling"/>
          <p:cNvSpPr txBox="1"/>
          <p:nvPr>
            <p:ph type="title"/>
          </p:nvPr>
        </p:nvSpPr>
        <p:spPr>
          <a:xfrm>
            <a:off x="1689100" y="980830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Data Storytelling</a:t>
            </a:r>
          </a:p>
        </p:txBody>
      </p:sp>
      <p:sp>
        <p:nvSpPr>
          <p:cNvPr id="127" name="Data…"/>
          <p:cNvSpPr txBox="1"/>
          <p:nvPr>
            <p:ph type="body" idx="1"/>
          </p:nvPr>
        </p:nvSpPr>
        <p:spPr>
          <a:xfrm>
            <a:off x="2910253" y="3962014"/>
            <a:ext cx="19784647" cy="7569972"/>
          </a:xfrm>
          <a:prstGeom prst="rect">
            <a:avLst/>
          </a:prstGeom>
        </p:spPr>
        <p:txBody>
          <a:bodyPr/>
          <a:lstStyle/>
          <a:p>
            <a:pPr/>
            <a:r>
              <a:t>Data </a:t>
            </a:r>
          </a:p>
          <a:p>
            <a:pPr/>
            <a:r>
              <a:t>Narrative</a:t>
            </a:r>
          </a:p>
          <a:p>
            <a:pPr/>
            <a:r>
              <a:t>Visualizations</a:t>
            </a:r>
          </a:p>
        </p:txBody>
      </p:sp>
      <p:sp>
        <p:nvSpPr>
          <p:cNvPr id="128" name="The three key components of data storytelling:"/>
          <p:cNvSpPr txBox="1"/>
          <p:nvPr/>
        </p:nvSpPr>
        <p:spPr>
          <a:xfrm>
            <a:off x="3044330" y="4484182"/>
            <a:ext cx="10126320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The three key components of data storytelling: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torytelling"/>
          <p:cNvSpPr txBox="1"/>
          <p:nvPr>
            <p:ph type="title"/>
          </p:nvPr>
        </p:nvSpPr>
        <p:spPr>
          <a:xfrm>
            <a:off x="1689100" y="744753"/>
            <a:ext cx="21005800" cy="2286001"/>
          </a:xfrm>
          <a:prstGeom prst="rect">
            <a:avLst/>
          </a:prstGeom>
        </p:spPr>
        <p:txBody>
          <a:bodyPr/>
          <a:lstStyle/>
          <a:p>
            <a:pPr/>
            <a:r>
              <a:t>Storytelling</a:t>
            </a:r>
          </a:p>
        </p:txBody>
      </p:sp>
      <p:sp>
        <p:nvSpPr>
          <p:cNvPr id="131" name="Stories are simple…"/>
          <p:cNvSpPr txBox="1"/>
          <p:nvPr>
            <p:ph type="body" idx="1"/>
          </p:nvPr>
        </p:nvSpPr>
        <p:spPr>
          <a:xfrm>
            <a:off x="3286745" y="5010074"/>
            <a:ext cx="18681287" cy="7435926"/>
          </a:xfrm>
          <a:prstGeom prst="rect">
            <a:avLst/>
          </a:prstGeom>
        </p:spPr>
        <p:txBody>
          <a:bodyPr numCol="2" spcCol="934064"/>
          <a:lstStyle/>
          <a:p>
            <a:pPr/>
            <a:r>
              <a:t>Stories are simple</a:t>
            </a:r>
          </a:p>
          <a:p>
            <a:pPr/>
            <a:r>
              <a:t>Stories are timeless</a:t>
            </a:r>
          </a:p>
          <a:p>
            <a:pPr/>
            <a:r>
              <a:t>Stories are contagious</a:t>
            </a:r>
          </a:p>
          <a:p>
            <a:pPr/>
            <a:r>
              <a:t>Stories are easy to remember</a:t>
            </a:r>
          </a:p>
          <a:p>
            <a:pPr/>
            <a:r>
              <a:t>Stories inspire</a:t>
            </a:r>
          </a:p>
          <a:p>
            <a:pPr/>
            <a:r>
              <a:t>Stories are demographics-proof</a:t>
            </a:r>
          </a:p>
          <a:p>
            <a:pPr/>
            <a:r>
              <a:t>Stories put the listener in a mental learning mode </a:t>
            </a:r>
          </a:p>
          <a:p>
            <a:pPr/>
            <a:r>
              <a:t>Stories fit better where most of the learning happens in the workplace </a:t>
            </a:r>
          </a:p>
        </p:txBody>
      </p:sp>
      <p:sp>
        <p:nvSpPr>
          <p:cNvPr id="132" name="Paul Smith in “Lead with a Story” explains why stories are so powerful."/>
          <p:cNvSpPr txBox="1"/>
          <p:nvPr/>
        </p:nvSpPr>
        <p:spPr>
          <a:xfrm>
            <a:off x="4511217" y="3690620"/>
            <a:ext cx="15361566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b="0" sz="3800"/>
            </a:lvl1pPr>
          </a:lstStyle>
          <a:p>
            <a:pPr/>
            <a:r>
              <a:t>Paul Smith in “Lead with a Story” explains why stories are so powerful.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Key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Components</a:t>
            </a:r>
          </a:p>
        </p:txBody>
      </p:sp>
      <p:sp>
        <p:nvSpPr>
          <p:cNvPr id="135" name="Charac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Characters</a:t>
            </a:r>
          </a:p>
          <a:p>
            <a:pPr lvl="1">
              <a:defRPr i="1" sz="4000"/>
            </a:pPr>
            <a:r>
              <a:t>This doesn’t need to be part of your presentation, but you should define the key players for yourself beforehand.</a:t>
            </a:r>
          </a:p>
          <a:p>
            <a:pPr/>
            <a:r>
              <a:t>Setting</a:t>
            </a:r>
          </a:p>
          <a:p>
            <a:pPr/>
            <a:r>
              <a:t>Conflict</a:t>
            </a:r>
          </a:p>
          <a:p>
            <a:pPr/>
            <a:r>
              <a:t>Resolution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Telling Stories with Data in 3 Steps (Quick Study)" descr="Telling Stories with Data in 3 Steps (Quick Study)"/>
          <p:cNvPicPr>
            <a:picLocks noChangeAspect="0"/>
          </p:cNvPicPr>
          <p:nvPr>
            <a:videoFile xmlns:mc="http://schemas.openxmlformats.org/markup-compatibility/2006" xmlns:aiw="http://developer.apple.com/namespaces/iwork" r:link="rId2" mc:Ignorable="aiw" aiw:title="Telling Stories with Data in 3 Steps (Quick Study)" aiw:author="Harvard Business Review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46884" y="26371"/>
            <a:ext cx="24290235" cy="136632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3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3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3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