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3"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60"/>
    <p:restoredTop sz="94691"/>
  </p:normalViewPr>
  <p:slideViewPr>
    <p:cSldViewPr snapToGrid="0" snapToObjects="1">
      <p:cViewPr varScale="1">
        <p:scale>
          <a:sx n="110" d="100"/>
          <a:sy n="110" d="100"/>
        </p:scale>
        <p:origin x="20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63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230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7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195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426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60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65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9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86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3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0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87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15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8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3/19/20</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779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5930-8D9B-044E-B9B7-FCF481E32B79}"/>
              </a:ext>
            </a:extLst>
          </p:cNvPr>
          <p:cNvSpPr>
            <a:spLocks noGrp="1"/>
          </p:cNvSpPr>
          <p:nvPr>
            <p:ph type="ctrTitle"/>
          </p:nvPr>
        </p:nvSpPr>
        <p:spPr/>
        <p:txBody>
          <a:bodyPr>
            <a:normAutofit/>
          </a:bodyPr>
          <a:lstStyle/>
          <a:p>
            <a:r>
              <a:rPr lang="en-US" sz="4000" dirty="0"/>
              <a:t>Segmentation/Clustering</a:t>
            </a:r>
          </a:p>
        </p:txBody>
      </p:sp>
      <p:sp>
        <p:nvSpPr>
          <p:cNvPr id="3" name="Subtitle 2">
            <a:extLst>
              <a:ext uri="{FF2B5EF4-FFF2-40B4-BE49-F238E27FC236}">
                <a16:creationId xmlns:a16="http://schemas.microsoft.com/office/drawing/2014/main" id="{EFA554BD-7A64-2548-8BC7-EE1FAFEA1A17}"/>
              </a:ext>
            </a:extLst>
          </p:cNvPr>
          <p:cNvSpPr>
            <a:spLocks noGrp="1"/>
          </p:cNvSpPr>
          <p:nvPr>
            <p:ph type="subTitle" idx="1"/>
          </p:nvPr>
        </p:nvSpPr>
        <p:spPr/>
        <p:txBody>
          <a:bodyPr/>
          <a:lstStyle/>
          <a:p>
            <a:r>
              <a:rPr lang="en-US" dirty="0"/>
              <a:t>Marketing Analytics</a:t>
            </a:r>
          </a:p>
        </p:txBody>
      </p:sp>
    </p:spTree>
    <p:extLst>
      <p:ext uri="{BB962C8B-B14F-4D97-AF65-F5344CB8AC3E}">
        <p14:creationId xmlns:p14="http://schemas.microsoft.com/office/powerpoint/2010/main" val="10203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D46A-836C-3247-BD47-46D6CFE08201}"/>
              </a:ext>
            </a:extLst>
          </p:cNvPr>
          <p:cNvSpPr>
            <a:spLocks noGrp="1"/>
          </p:cNvSpPr>
          <p:nvPr>
            <p:ph type="title"/>
          </p:nvPr>
        </p:nvSpPr>
        <p:spPr/>
        <p:txBody>
          <a:bodyPr/>
          <a:lstStyle/>
          <a:p>
            <a:r>
              <a:rPr lang="en-US" dirty="0"/>
              <a:t>Uses of segmentation (long term) </a:t>
            </a:r>
          </a:p>
        </p:txBody>
      </p:sp>
      <p:sp>
        <p:nvSpPr>
          <p:cNvPr id="3" name="Content Placeholder 2">
            <a:extLst>
              <a:ext uri="{FF2B5EF4-FFF2-40B4-BE49-F238E27FC236}">
                <a16:creationId xmlns:a16="http://schemas.microsoft.com/office/drawing/2014/main" id="{CB43DABA-016B-314F-96E5-55DFF15B4BB9}"/>
              </a:ext>
            </a:extLst>
          </p:cNvPr>
          <p:cNvSpPr>
            <a:spLocks noGrp="1"/>
          </p:cNvSpPr>
          <p:nvPr>
            <p:ph idx="1"/>
          </p:nvPr>
        </p:nvSpPr>
        <p:spPr/>
        <p:txBody>
          <a:bodyPr/>
          <a:lstStyle/>
          <a:p>
            <a:r>
              <a:rPr lang="en-US" dirty="0"/>
              <a:t>Firm’s strategy &amp; positioning</a:t>
            </a:r>
          </a:p>
          <a:p>
            <a:r>
              <a:rPr lang="en-US" dirty="0"/>
              <a:t>Product development</a:t>
            </a:r>
          </a:p>
          <a:p>
            <a:r>
              <a:rPr lang="en-US" dirty="0"/>
              <a:t>Identify new markets/niches</a:t>
            </a:r>
          </a:p>
          <a:p>
            <a:pPr lvl="1"/>
            <a:r>
              <a:rPr lang="en-US" dirty="0"/>
              <a:t>How to satisfy customer needs in different ways</a:t>
            </a:r>
          </a:p>
          <a:p>
            <a:r>
              <a:rPr lang="en-US" dirty="0"/>
              <a:t>Emerging needs</a:t>
            </a:r>
          </a:p>
          <a:p>
            <a:pPr lvl="1"/>
            <a:r>
              <a:rPr lang="en-US" dirty="0"/>
              <a:t>Identify a small group of today’s customers who might be representative of future broad-base needs/future potential. </a:t>
            </a:r>
          </a:p>
          <a:p>
            <a:r>
              <a:rPr lang="en-US" dirty="0"/>
              <a:t>Others?</a:t>
            </a:r>
          </a:p>
        </p:txBody>
      </p:sp>
    </p:spTree>
    <p:extLst>
      <p:ext uri="{BB962C8B-B14F-4D97-AF65-F5344CB8AC3E}">
        <p14:creationId xmlns:p14="http://schemas.microsoft.com/office/powerpoint/2010/main" val="420527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2A47-0833-7345-8035-5BFDAC43F054}"/>
              </a:ext>
            </a:extLst>
          </p:cNvPr>
          <p:cNvSpPr>
            <a:spLocks noGrp="1"/>
          </p:cNvSpPr>
          <p:nvPr>
            <p:ph type="title"/>
          </p:nvPr>
        </p:nvSpPr>
        <p:spPr/>
        <p:txBody>
          <a:bodyPr/>
          <a:lstStyle/>
          <a:p>
            <a:r>
              <a:rPr lang="en-US" dirty="0"/>
              <a:t>Managing segmentation</a:t>
            </a:r>
          </a:p>
        </p:txBody>
      </p:sp>
      <p:sp>
        <p:nvSpPr>
          <p:cNvPr id="3" name="Content Placeholder 2">
            <a:extLst>
              <a:ext uri="{FF2B5EF4-FFF2-40B4-BE49-F238E27FC236}">
                <a16:creationId xmlns:a16="http://schemas.microsoft.com/office/drawing/2014/main" id="{49CC1F94-FA6B-2845-846B-65EF93861AD3}"/>
              </a:ext>
            </a:extLst>
          </p:cNvPr>
          <p:cNvSpPr>
            <a:spLocks noGrp="1"/>
          </p:cNvSpPr>
          <p:nvPr>
            <p:ph idx="1"/>
          </p:nvPr>
        </p:nvSpPr>
        <p:spPr>
          <a:xfrm>
            <a:off x="1945201" y="1905000"/>
            <a:ext cx="3429685" cy="4328890"/>
          </a:xfrm>
        </p:spPr>
        <p:txBody>
          <a:bodyPr/>
          <a:lstStyle/>
          <a:p>
            <a:r>
              <a:rPr lang="en-US" dirty="0"/>
              <a:t>Define segmentation problem</a:t>
            </a:r>
          </a:p>
          <a:p>
            <a:r>
              <a:rPr lang="en-US" dirty="0"/>
              <a:t>Identify data needs</a:t>
            </a:r>
          </a:p>
          <a:p>
            <a:r>
              <a:rPr lang="en-US" dirty="0"/>
              <a:t>Conduct market research</a:t>
            </a:r>
          </a:p>
          <a:p>
            <a:r>
              <a:rPr lang="en-US" dirty="0"/>
              <a:t>Build segmentation database</a:t>
            </a:r>
          </a:p>
          <a:p>
            <a:r>
              <a:rPr lang="en-US" dirty="0"/>
              <a:t>Define market segments</a:t>
            </a:r>
          </a:p>
          <a:p>
            <a:r>
              <a:rPr lang="en-US" dirty="0"/>
              <a:t>Describe market segments</a:t>
            </a:r>
          </a:p>
          <a:p>
            <a:r>
              <a:rPr lang="en-US" dirty="0"/>
              <a:t>Implement results</a:t>
            </a:r>
          </a:p>
        </p:txBody>
      </p:sp>
      <p:pic>
        <p:nvPicPr>
          <p:cNvPr id="4" name="Picture 3">
            <a:extLst>
              <a:ext uri="{FF2B5EF4-FFF2-40B4-BE49-F238E27FC236}">
                <a16:creationId xmlns:a16="http://schemas.microsoft.com/office/drawing/2014/main" id="{57C71536-E07B-8E45-B432-19DE873D4CBC}"/>
              </a:ext>
            </a:extLst>
          </p:cNvPr>
          <p:cNvPicPr>
            <a:picLocks noChangeAspect="1"/>
          </p:cNvPicPr>
          <p:nvPr/>
        </p:nvPicPr>
        <p:blipFill>
          <a:blip r:embed="rId2"/>
          <a:stretch>
            <a:fillRect/>
          </a:stretch>
        </p:blipFill>
        <p:spPr>
          <a:xfrm>
            <a:off x="5374886" y="2149929"/>
            <a:ext cx="3582307" cy="3233057"/>
          </a:xfrm>
          <a:prstGeom prst="rect">
            <a:avLst/>
          </a:prstGeom>
        </p:spPr>
      </p:pic>
    </p:spTree>
    <p:extLst>
      <p:ext uri="{BB962C8B-B14F-4D97-AF65-F5344CB8AC3E}">
        <p14:creationId xmlns:p14="http://schemas.microsoft.com/office/powerpoint/2010/main" val="89775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6C12-07A2-E549-8E73-7BE8949F74F1}"/>
              </a:ext>
            </a:extLst>
          </p:cNvPr>
          <p:cNvSpPr>
            <a:spLocks noGrp="1"/>
          </p:cNvSpPr>
          <p:nvPr>
            <p:ph type="title"/>
          </p:nvPr>
        </p:nvSpPr>
        <p:spPr/>
        <p:txBody>
          <a:bodyPr/>
          <a:lstStyle/>
          <a:p>
            <a:r>
              <a:rPr lang="en-US" dirty="0"/>
              <a:t>Define segmentation problem</a:t>
            </a:r>
          </a:p>
        </p:txBody>
      </p:sp>
      <p:sp>
        <p:nvSpPr>
          <p:cNvPr id="3" name="Content Placeholder 2">
            <a:extLst>
              <a:ext uri="{FF2B5EF4-FFF2-40B4-BE49-F238E27FC236}">
                <a16:creationId xmlns:a16="http://schemas.microsoft.com/office/drawing/2014/main" id="{B9353370-66EF-4144-A5A6-F8BB67E9FEF6}"/>
              </a:ext>
            </a:extLst>
          </p:cNvPr>
          <p:cNvSpPr>
            <a:spLocks noGrp="1"/>
          </p:cNvSpPr>
          <p:nvPr>
            <p:ph idx="1"/>
          </p:nvPr>
        </p:nvSpPr>
        <p:spPr/>
        <p:txBody>
          <a:bodyPr/>
          <a:lstStyle/>
          <a:p>
            <a:r>
              <a:rPr lang="en-US" dirty="0"/>
              <a:t>Internal assessment and planning</a:t>
            </a:r>
          </a:p>
          <a:p>
            <a:pPr lvl="1"/>
            <a:r>
              <a:rPr lang="en-US" dirty="0"/>
              <a:t>Objective(s) of segmentation!</a:t>
            </a:r>
          </a:p>
          <a:p>
            <a:pPr lvl="1"/>
            <a:r>
              <a:rPr lang="en-US" dirty="0"/>
              <a:t>Resources?</a:t>
            </a:r>
          </a:p>
          <a:p>
            <a:pPr lvl="1"/>
            <a:r>
              <a:rPr lang="en-US" dirty="0"/>
              <a:t>Constraints?</a:t>
            </a:r>
          </a:p>
          <a:p>
            <a:pPr lvl="1"/>
            <a:r>
              <a:rPr lang="en-US" dirty="0"/>
              <a:t>...</a:t>
            </a:r>
          </a:p>
          <a:p>
            <a:endParaRPr lang="en-US" dirty="0"/>
          </a:p>
          <a:p>
            <a:r>
              <a:rPr lang="en-US" dirty="0"/>
              <a:t>Database review</a:t>
            </a:r>
          </a:p>
          <a:p>
            <a:pPr lvl="1"/>
            <a:r>
              <a:rPr lang="en-US" dirty="0"/>
              <a:t>Primary data availability</a:t>
            </a:r>
          </a:p>
          <a:p>
            <a:pPr lvl="1"/>
            <a:r>
              <a:rPr lang="en-US" dirty="0"/>
              <a:t>Secondary data availability</a:t>
            </a:r>
          </a:p>
          <a:p>
            <a:pPr lvl="1"/>
            <a:r>
              <a:rPr lang="en-US" dirty="0"/>
              <a:t>…</a:t>
            </a:r>
          </a:p>
        </p:txBody>
      </p:sp>
    </p:spTree>
    <p:extLst>
      <p:ext uri="{BB962C8B-B14F-4D97-AF65-F5344CB8AC3E}">
        <p14:creationId xmlns:p14="http://schemas.microsoft.com/office/powerpoint/2010/main" val="59018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545E-29C9-B84B-92DE-61B33EF2AE22}"/>
              </a:ext>
            </a:extLst>
          </p:cNvPr>
          <p:cNvSpPr>
            <a:spLocks noGrp="1"/>
          </p:cNvSpPr>
          <p:nvPr>
            <p:ph type="title"/>
          </p:nvPr>
        </p:nvSpPr>
        <p:spPr/>
        <p:txBody>
          <a:bodyPr/>
          <a:lstStyle/>
          <a:p>
            <a:r>
              <a:rPr lang="en-US" dirty="0"/>
              <a:t>Identify data needs</a:t>
            </a:r>
          </a:p>
        </p:txBody>
      </p:sp>
      <p:sp>
        <p:nvSpPr>
          <p:cNvPr id="3" name="Content Placeholder 2">
            <a:extLst>
              <a:ext uri="{FF2B5EF4-FFF2-40B4-BE49-F238E27FC236}">
                <a16:creationId xmlns:a16="http://schemas.microsoft.com/office/drawing/2014/main" id="{C915A2B0-91C4-694E-9413-1C4E2996DB36}"/>
              </a:ext>
            </a:extLst>
          </p:cNvPr>
          <p:cNvSpPr>
            <a:spLocks noGrp="1"/>
          </p:cNvSpPr>
          <p:nvPr>
            <p:ph idx="1"/>
          </p:nvPr>
        </p:nvSpPr>
        <p:spPr/>
        <p:txBody>
          <a:bodyPr/>
          <a:lstStyle/>
          <a:p>
            <a:r>
              <a:rPr lang="en-US" dirty="0"/>
              <a:t>What kind of data is most suited to answer your business problem?</a:t>
            </a:r>
          </a:p>
          <a:p>
            <a:pPr lvl="1">
              <a:lnSpc>
                <a:spcPct val="200000"/>
              </a:lnSpc>
            </a:pPr>
            <a:r>
              <a:rPr lang="en-US" dirty="0"/>
              <a:t>Sociodemographic? Firmographic? Psychographic?</a:t>
            </a:r>
          </a:p>
          <a:p>
            <a:pPr lvl="1">
              <a:lnSpc>
                <a:spcPct val="200000"/>
              </a:lnSpc>
            </a:pPr>
            <a:r>
              <a:rPr lang="en-US" dirty="0"/>
              <a:t>Past behavior? Purchase data? Scanner data?</a:t>
            </a:r>
          </a:p>
          <a:p>
            <a:pPr lvl="1">
              <a:lnSpc>
                <a:spcPct val="200000"/>
              </a:lnSpc>
            </a:pPr>
            <a:r>
              <a:rPr lang="en-US" dirty="0"/>
              <a:t>Deep needs? Benefits sought? Perceptions?</a:t>
            </a:r>
          </a:p>
        </p:txBody>
      </p:sp>
    </p:spTree>
    <p:extLst>
      <p:ext uri="{BB962C8B-B14F-4D97-AF65-F5344CB8AC3E}">
        <p14:creationId xmlns:p14="http://schemas.microsoft.com/office/powerpoint/2010/main" val="219996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054A-7BE5-B944-9798-E1D7C836BD05}"/>
              </a:ext>
            </a:extLst>
          </p:cNvPr>
          <p:cNvSpPr>
            <a:spLocks noGrp="1"/>
          </p:cNvSpPr>
          <p:nvPr>
            <p:ph type="title"/>
          </p:nvPr>
        </p:nvSpPr>
        <p:spPr/>
        <p:txBody>
          <a:bodyPr/>
          <a:lstStyle/>
          <a:p>
            <a:r>
              <a:rPr lang="en-US" dirty="0"/>
              <a:t>Readily available data?</a:t>
            </a:r>
          </a:p>
        </p:txBody>
      </p:sp>
      <p:sp>
        <p:nvSpPr>
          <p:cNvPr id="4" name="Content Placeholder 3">
            <a:extLst>
              <a:ext uri="{FF2B5EF4-FFF2-40B4-BE49-F238E27FC236}">
                <a16:creationId xmlns:a16="http://schemas.microsoft.com/office/drawing/2014/main" id="{B9049479-CD93-1A44-A3F1-F6D6C6EB3AEE}"/>
              </a:ext>
            </a:extLst>
          </p:cNvPr>
          <p:cNvSpPr>
            <a:spLocks noGrp="1"/>
          </p:cNvSpPr>
          <p:nvPr>
            <p:ph sz="half" idx="1"/>
          </p:nvPr>
        </p:nvSpPr>
        <p:spPr/>
        <p:txBody>
          <a:bodyPr>
            <a:normAutofit fontScale="92500" lnSpcReduction="10000"/>
          </a:bodyPr>
          <a:lstStyle/>
          <a:p>
            <a:r>
              <a:rPr lang="en-US" dirty="0"/>
              <a:t>No – Do market research!</a:t>
            </a:r>
          </a:p>
          <a:p>
            <a:r>
              <a:rPr lang="en-US" dirty="0"/>
              <a:t>Collect data, do segmentation analysis on a small (random) sample of customers, but leverage the insights across the entire market/customer base.</a:t>
            </a:r>
          </a:p>
          <a:p>
            <a:endParaRPr lang="en-US" i="1" dirty="0"/>
          </a:p>
          <a:p>
            <a:pPr marL="0" indent="0">
              <a:buNone/>
            </a:pPr>
            <a:r>
              <a:rPr lang="en-US" i="1" dirty="0"/>
              <a:t>Understand how my brand is perceived by different segments in the market. </a:t>
            </a:r>
          </a:p>
        </p:txBody>
      </p:sp>
      <p:sp>
        <p:nvSpPr>
          <p:cNvPr id="5" name="Content Placeholder 4">
            <a:extLst>
              <a:ext uri="{FF2B5EF4-FFF2-40B4-BE49-F238E27FC236}">
                <a16:creationId xmlns:a16="http://schemas.microsoft.com/office/drawing/2014/main" id="{38490651-D49C-7B4F-B447-7C499F71F187}"/>
              </a:ext>
            </a:extLst>
          </p:cNvPr>
          <p:cNvSpPr>
            <a:spLocks noGrp="1"/>
          </p:cNvSpPr>
          <p:nvPr>
            <p:ph sz="half" idx="2"/>
          </p:nvPr>
        </p:nvSpPr>
        <p:spPr/>
        <p:txBody>
          <a:bodyPr>
            <a:normAutofit fontScale="92500" lnSpcReduction="10000"/>
          </a:bodyPr>
          <a:lstStyle/>
          <a:p>
            <a:r>
              <a:rPr lang="en-US" dirty="0"/>
              <a:t>Yes – Database marketing.</a:t>
            </a:r>
          </a:p>
          <a:p>
            <a:r>
              <a:rPr lang="en-US" dirty="0"/>
              <a:t>Use the available data, typically behavioral. </a:t>
            </a:r>
          </a:p>
          <a:p>
            <a:endParaRPr lang="en-US" dirty="0"/>
          </a:p>
          <a:p>
            <a:pPr marL="0" indent="0">
              <a:buNone/>
            </a:pPr>
            <a:endParaRPr lang="en-US" dirty="0"/>
          </a:p>
          <a:p>
            <a:endParaRPr lang="en-US" i="1" dirty="0"/>
          </a:p>
          <a:p>
            <a:pPr marL="0" indent="0">
              <a:buNone/>
            </a:pPr>
            <a:r>
              <a:rPr lang="en-US" i="1" dirty="0"/>
              <a:t>Identify shopping habits among my existing customers (e.g. big spenders, promotion-driven customers, etc.)</a:t>
            </a:r>
          </a:p>
        </p:txBody>
      </p:sp>
    </p:spTree>
    <p:extLst>
      <p:ext uri="{BB962C8B-B14F-4D97-AF65-F5344CB8AC3E}">
        <p14:creationId xmlns:p14="http://schemas.microsoft.com/office/powerpoint/2010/main" val="349329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B424A7-7A78-BE43-AC2A-84DB8CB38EEE}"/>
              </a:ext>
            </a:extLst>
          </p:cNvPr>
          <p:cNvSpPr>
            <a:spLocks noGrp="1"/>
          </p:cNvSpPr>
          <p:nvPr>
            <p:ph type="title"/>
          </p:nvPr>
        </p:nvSpPr>
        <p:spPr/>
        <p:txBody>
          <a:bodyPr/>
          <a:lstStyle/>
          <a:p>
            <a:r>
              <a:rPr lang="en-US" dirty="0"/>
              <a:t>For market research </a:t>
            </a:r>
            <a:r>
              <a:rPr lang="en-US" sz="2400" dirty="0"/>
              <a:t>(if needed)</a:t>
            </a:r>
            <a:endParaRPr lang="en-US" dirty="0"/>
          </a:p>
        </p:txBody>
      </p:sp>
      <p:sp>
        <p:nvSpPr>
          <p:cNvPr id="6" name="Content Placeholder 5">
            <a:extLst>
              <a:ext uri="{FF2B5EF4-FFF2-40B4-BE49-F238E27FC236}">
                <a16:creationId xmlns:a16="http://schemas.microsoft.com/office/drawing/2014/main" id="{BEC451F5-008C-4C4E-9062-F4F17E480B9C}"/>
              </a:ext>
            </a:extLst>
          </p:cNvPr>
          <p:cNvSpPr>
            <a:spLocks noGrp="1"/>
          </p:cNvSpPr>
          <p:nvPr>
            <p:ph idx="1"/>
          </p:nvPr>
        </p:nvSpPr>
        <p:spPr/>
        <p:txBody>
          <a:bodyPr/>
          <a:lstStyle/>
          <a:p>
            <a:r>
              <a:rPr lang="en-US" dirty="0"/>
              <a:t>Qualitative study</a:t>
            </a:r>
          </a:p>
          <a:p>
            <a:pPr lvl="1"/>
            <a:r>
              <a:rPr lang="en-US" dirty="0"/>
              <a:t>Interviews, sources, materials</a:t>
            </a:r>
          </a:p>
          <a:p>
            <a:pPr lvl="1"/>
            <a:r>
              <a:rPr lang="en-US" dirty="0"/>
              <a:t>“Deep needs” identification</a:t>
            </a:r>
          </a:p>
          <a:p>
            <a:pPr lvl="1"/>
            <a:r>
              <a:rPr lang="en-US" dirty="0"/>
              <a:t>Decision-making process assessment</a:t>
            </a:r>
          </a:p>
          <a:p>
            <a:pPr lvl="1"/>
            <a:r>
              <a:rPr lang="en-US" dirty="0"/>
              <a:t>Which criteria to use, what questions to include?</a:t>
            </a:r>
          </a:p>
          <a:p>
            <a:pPr lvl="1"/>
            <a:endParaRPr lang="en-US" dirty="0"/>
          </a:p>
          <a:p>
            <a:r>
              <a:rPr lang="en-US" dirty="0"/>
              <a:t>Quantitative study</a:t>
            </a:r>
          </a:p>
          <a:p>
            <a:pPr lvl="1"/>
            <a:r>
              <a:rPr lang="en-US" dirty="0"/>
              <a:t>Sample design</a:t>
            </a:r>
          </a:p>
          <a:p>
            <a:pPr lvl="1"/>
            <a:r>
              <a:rPr lang="en-US" dirty="0"/>
              <a:t>Questionnaire development</a:t>
            </a:r>
          </a:p>
          <a:p>
            <a:pPr lvl="1"/>
            <a:r>
              <a:rPr lang="en-US" dirty="0"/>
              <a:t>Data collection</a:t>
            </a:r>
          </a:p>
        </p:txBody>
      </p:sp>
    </p:spTree>
    <p:extLst>
      <p:ext uri="{BB962C8B-B14F-4D97-AF65-F5344CB8AC3E}">
        <p14:creationId xmlns:p14="http://schemas.microsoft.com/office/powerpoint/2010/main" val="95686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0C63-4D94-0E49-A60B-EC667925B46F}"/>
              </a:ext>
            </a:extLst>
          </p:cNvPr>
          <p:cNvSpPr>
            <a:spLocks noGrp="1"/>
          </p:cNvSpPr>
          <p:nvPr>
            <p:ph type="title"/>
          </p:nvPr>
        </p:nvSpPr>
        <p:spPr/>
        <p:txBody>
          <a:bodyPr/>
          <a:lstStyle/>
          <a:p>
            <a:r>
              <a:rPr lang="en-US" dirty="0"/>
              <a:t>Build segmentation database</a:t>
            </a:r>
          </a:p>
        </p:txBody>
      </p:sp>
      <p:sp>
        <p:nvSpPr>
          <p:cNvPr id="3" name="Content Placeholder 2">
            <a:extLst>
              <a:ext uri="{FF2B5EF4-FFF2-40B4-BE49-F238E27FC236}">
                <a16:creationId xmlns:a16="http://schemas.microsoft.com/office/drawing/2014/main" id="{E7FEF10B-3F76-9349-B2AB-D9DAE240915E}"/>
              </a:ext>
            </a:extLst>
          </p:cNvPr>
          <p:cNvSpPr>
            <a:spLocks noGrp="1"/>
          </p:cNvSpPr>
          <p:nvPr>
            <p:ph idx="1"/>
          </p:nvPr>
        </p:nvSpPr>
        <p:spPr/>
        <p:txBody>
          <a:bodyPr/>
          <a:lstStyle/>
          <a:p>
            <a:r>
              <a:rPr lang="en-US" dirty="0"/>
              <a:t>Assemble different data sources, with two types of variables:</a:t>
            </a:r>
          </a:p>
          <a:p>
            <a:pPr lvl="1"/>
            <a:r>
              <a:rPr lang="en-US" dirty="0"/>
              <a:t>Segmentation variables (bases)</a:t>
            </a:r>
          </a:p>
          <a:p>
            <a:pPr lvl="2"/>
            <a:r>
              <a:rPr lang="en-US" dirty="0"/>
              <a:t>Attributes that tell us why segments differ</a:t>
            </a:r>
            <a:endParaRPr lang="en-US" i="1" dirty="0"/>
          </a:p>
          <a:p>
            <a:pPr marL="914400" lvl="2" indent="0">
              <a:buNone/>
            </a:pPr>
            <a:r>
              <a:rPr lang="en-US" i="1" dirty="0"/>
              <a:t>(e.g. needs, wants, benefits, solutions to problems, usage situation, usage rate, decision processes, past behavior, etc.)</a:t>
            </a:r>
          </a:p>
          <a:p>
            <a:pPr marL="914400" lvl="2" indent="0">
              <a:buNone/>
            </a:pPr>
            <a:endParaRPr lang="en-US" i="1" dirty="0"/>
          </a:p>
          <a:p>
            <a:pPr marL="800100" lvl="1"/>
            <a:r>
              <a:rPr lang="en-US" dirty="0"/>
              <a:t>Discriminant variables (descriptors)</a:t>
            </a:r>
          </a:p>
          <a:p>
            <a:pPr marL="1200150" lvl="2"/>
            <a:r>
              <a:rPr lang="en-US" dirty="0"/>
              <a:t>Attributes that tell us how to find, reach, identify segments</a:t>
            </a:r>
          </a:p>
          <a:p>
            <a:pPr marL="971550" lvl="2" indent="0">
              <a:buNone/>
            </a:pPr>
            <a:r>
              <a:rPr lang="en-US" i="1" dirty="0"/>
              <a:t>(e.g. age, income, education, profession, lifestyles, media habits, industry, size, location, organizational structure, etc.)</a:t>
            </a:r>
          </a:p>
        </p:txBody>
      </p:sp>
    </p:spTree>
    <p:extLst>
      <p:ext uri="{BB962C8B-B14F-4D97-AF65-F5344CB8AC3E}">
        <p14:creationId xmlns:p14="http://schemas.microsoft.com/office/powerpoint/2010/main" val="176946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A5E0-C7E9-484C-814E-C3C58DA25169}"/>
              </a:ext>
            </a:extLst>
          </p:cNvPr>
          <p:cNvSpPr>
            <a:spLocks noGrp="1"/>
          </p:cNvSpPr>
          <p:nvPr>
            <p:ph type="title"/>
          </p:nvPr>
        </p:nvSpPr>
        <p:spPr/>
        <p:txBody>
          <a:bodyPr/>
          <a:lstStyle/>
          <a:p>
            <a:r>
              <a:rPr lang="en-US" dirty="0"/>
              <a:t>Define/describe market segments</a:t>
            </a:r>
          </a:p>
        </p:txBody>
      </p:sp>
      <p:sp>
        <p:nvSpPr>
          <p:cNvPr id="3" name="Content Placeholder 2">
            <a:extLst>
              <a:ext uri="{FF2B5EF4-FFF2-40B4-BE49-F238E27FC236}">
                <a16:creationId xmlns:a16="http://schemas.microsoft.com/office/drawing/2014/main" id="{533C7F9A-EF8D-5A48-96EC-7AFFFDDDBA78}"/>
              </a:ext>
            </a:extLst>
          </p:cNvPr>
          <p:cNvSpPr>
            <a:spLocks noGrp="1"/>
          </p:cNvSpPr>
          <p:nvPr>
            <p:ph idx="1"/>
          </p:nvPr>
        </p:nvSpPr>
        <p:spPr/>
        <p:txBody>
          <a:bodyPr/>
          <a:lstStyle/>
          <a:p>
            <a:r>
              <a:rPr lang="en-US" dirty="0"/>
              <a:t>Two core approaches to segmentation</a:t>
            </a:r>
          </a:p>
          <a:p>
            <a:pPr lvl="1"/>
            <a:r>
              <a:rPr lang="en-US" dirty="0"/>
              <a:t>Choice-based segmentation</a:t>
            </a:r>
          </a:p>
          <a:p>
            <a:pPr lvl="1"/>
            <a:r>
              <a:rPr lang="en-US" dirty="0"/>
              <a:t>Need-based segmentation (next)</a:t>
            </a:r>
          </a:p>
          <a:p>
            <a:r>
              <a:rPr lang="en-US" dirty="0"/>
              <a:t>How many segments?</a:t>
            </a:r>
          </a:p>
          <a:p>
            <a:r>
              <a:rPr lang="en-US" dirty="0"/>
              <a:t>How are they defined?</a:t>
            </a:r>
          </a:p>
          <a:p>
            <a:pPr lvl="1"/>
            <a:r>
              <a:rPr lang="en-US" dirty="0"/>
              <a:t>Segmentation variables</a:t>
            </a:r>
          </a:p>
          <a:p>
            <a:r>
              <a:rPr lang="en-US" dirty="0"/>
              <a:t>How can the segments be described/reached?</a:t>
            </a:r>
          </a:p>
          <a:p>
            <a:pPr lvl="1"/>
            <a:r>
              <a:rPr lang="en-US" dirty="0"/>
              <a:t>Discriminant variables</a:t>
            </a:r>
          </a:p>
        </p:txBody>
      </p:sp>
    </p:spTree>
    <p:extLst>
      <p:ext uri="{BB962C8B-B14F-4D97-AF65-F5344CB8AC3E}">
        <p14:creationId xmlns:p14="http://schemas.microsoft.com/office/powerpoint/2010/main" val="187572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C6E8-EA70-6841-B4DD-5EB584D6AB8D}"/>
              </a:ext>
            </a:extLst>
          </p:cNvPr>
          <p:cNvSpPr>
            <a:spLocks noGrp="1"/>
          </p:cNvSpPr>
          <p:nvPr>
            <p:ph type="title"/>
          </p:nvPr>
        </p:nvSpPr>
        <p:spPr/>
        <p:txBody>
          <a:bodyPr/>
          <a:lstStyle/>
          <a:p>
            <a:r>
              <a:rPr lang="en-US" dirty="0"/>
              <a:t>Choice-based segmentation</a:t>
            </a:r>
          </a:p>
        </p:txBody>
      </p:sp>
      <p:sp>
        <p:nvSpPr>
          <p:cNvPr id="3" name="Content Placeholder 2">
            <a:extLst>
              <a:ext uri="{FF2B5EF4-FFF2-40B4-BE49-F238E27FC236}">
                <a16:creationId xmlns:a16="http://schemas.microsoft.com/office/drawing/2014/main" id="{7D17021C-32F3-4D48-B2F4-2789111C8E26}"/>
              </a:ext>
            </a:extLst>
          </p:cNvPr>
          <p:cNvSpPr>
            <a:spLocks noGrp="1"/>
          </p:cNvSpPr>
          <p:nvPr>
            <p:ph idx="1"/>
          </p:nvPr>
        </p:nvSpPr>
        <p:spPr/>
        <p:txBody>
          <a:bodyPr/>
          <a:lstStyle/>
          <a:p>
            <a:pPr marL="0" indent="0">
              <a:buNone/>
            </a:pPr>
            <a:r>
              <a:rPr lang="en-US" i="1" dirty="0"/>
              <a:t>Choice-based segmentation is the process of categorizing customers into groups (a.k.a. clusters) based on their response likelihood (to but/not to buy, to chose brand A/B/C). </a:t>
            </a:r>
          </a:p>
          <a:p>
            <a:pPr marL="0" indent="0">
              <a:buNone/>
            </a:pPr>
            <a:endParaRPr lang="en-US" i="1" dirty="0"/>
          </a:p>
          <a:p>
            <a:pPr marL="0" indent="0">
              <a:buNone/>
            </a:pPr>
            <a:r>
              <a:rPr lang="en-US" i="1" dirty="0"/>
              <a:t>…Similarities (of needs, wants, past behavior) only matter to the extent that they are predictive of customer choices. </a:t>
            </a:r>
          </a:p>
        </p:txBody>
      </p:sp>
    </p:spTree>
    <p:extLst>
      <p:ext uri="{BB962C8B-B14F-4D97-AF65-F5344CB8AC3E}">
        <p14:creationId xmlns:p14="http://schemas.microsoft.com/office/powerpoint/2010/main" val="4396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0E75-5E2B-0F4A-AF51-8D91576F476F}"/>
              </a:ext>
            </a:extLst>
          </p:cNvPr>
          <p:cNvSpPr>
            <a:spLocks noGrp="1"/>
          </p:cNvSpPr>
          <p:nvPr>
            <p:ph type="title"/>
          </p:nvPr>
        </p:nvSpPr>
        <p:spPr/>
        <p:txBody>
          <a:bodyPr/>
          <a:lstStyle/>
          <a:p>
            <a:r>
              <a:rPr lang="en-US" dirty="0"/>
              <a:t>Data needs</a:t>
            </a:r>
          </a:p>
        </p:txBody>
      </p:sp>
      <p:sp>
        <p:nvSpPr>
          <p:cNvPr id="6" name="Content Placeholder 5">
            <a:extLst>
              <a:ext uri="{FF2B5EF4-FFF2-40B4-BE49-F238E27FC236}">
                <a16:creationId xmlns:a16="http://schemas.microsoft.com/office/drawing/2014/main" id="{3E2FCC18-B097-8F42-BE18-277C9CD22109}"/>
              </a:ext>
            </a:extLst>
          </p:cNvPr>
          <p:cNvSpPr>
            <a:spLocks noGrp="1"/>
          </p:cNvSpPr>
          <p:nvPr>
            <p:ph sz="half" idx="2"/>
          </p:nvPr>
        </p:nvSpPr>
        <p:spPr/>
        <p:txBody>
          <a:bodyPr>
            <a:normAutofit fontScale="92500" lnSpcReduction="10000"/>
          </a:bodyPr>
          <a:lstStyle/>
          <a:p>
            <a:r>
              <a:rPr lang="en-US" dirty="0"/>
              <a:t>In need-based segmentation, we divide the data between segmentation and discriminant variables. Then, we build segments based on the segmentation variables (needs). </a:t>
            </a:r>
          </a:p>
          <a:p>
            <a:r>
              <a:rPr lang="en-US" dirty="0"/>
              <a:t>Strategy based solely on discriminant variables (firmographic, demographic, etc.) does not identify customer needs. </a:t>
            </a:r>
          </a:p>
        </p:txBody>
      </p:sp>
      <p:pic>
        <p:nvPicPr>
          <p:cNvPr id="7" name="Content Placeholder 6">
            <a:extLst>
              <a:ext uri="{FF2B5EF4-FFF2-40B4-BE49-F238E27FC236}">
                <a16:creationId xmlns:a16="http://schemas.microsoft.com/office/drawing/2014/main" id="{159188E7-95F5-6841-A8B3-A90AAA5C6867}"/>
              </a:ext>
            </a:extLst>
          </p:cNvPr>
          <p:cNvPicPr>
            <a:picLocks noGrp="1" noChangeAspect="1"/>
          </p:cNvPicPr>
          <p:nvPr>
            <p:ph sz="half" idx="1"/>
          </p:nvPr>
        </p:nvPicPr>
        <p:blipFill>
          <a:blip r:embed="rId2"/>
          <a:stretch>
            <a:fillRect/>
          </a:stretch>
        </p:blipFill>
        <p:spPr>
          <a:xfrm>
            <a:off x="2106342" y="2136775"/>
            <a:ext cx="2870740" cy="3767138"/>
          </a:xfrm>
          <a:prstGeom prst="rect">
            <a:avLst/>
          </a:prstGeom>
        </p:spPr>
      </p:pic>
    </p:spTree>
    <p:extLst>
      <p:ext uri="{BB962C8B-B14F-4D97-AF65-F5344CB8AC3E}">
        <p14:creationId xmlns:p14="http://schemas.microsoft.com/office/powerpoint/2010/main" val="24909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2CE4-EFFF-A34D-8F49-4EDC670E9817}"/>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950C8CFC-4A7B-8144-9A0C-8C7B6DC2A6AC}"/>
              </a:ext>
            </a:extLst>
          </p:cNvPr>
          <p:cNvSpPr>
            <a:spLocks noGrp="1"/>
          </p:cNvSpPr>
          <p:nvPr>
            <p:ph idx="1"/>
          </p:nvPr>
        </p:nvSpPr>
        <p:spPr>
          <a:xfrm>
            <a:off x="1942415" y="2133599"/>
            <a:ext cx="6591985" cy="4433455"/>
          </a:xfrm>
        </p:spPr>
        <p:txBody>
          <a:bodyPr>
            <a:normAutofit fontScale="92500" lnSpcReduction="10000"/>
          </a:bodyPr>
          <a:lstStyle/>
          <a:p>
            <a:r>
              <a:rPr lang="en-US" dirty="0"/>
              <a:t>Overview of segmentation</a:t>
            </a:r>
          </a:p>
          <a:p>
            <a:pPr marL="0" indent="0">
              <a:buNone/>
            </a:pPr>
            <a:endParaRPr lang="en-US" dirty="0"/>
          </a:p>
          <a:p>
            <a:r>
              <a:rPr lang="en-US" dirty="0"/>
              <a:t>Choice-based segmentation</a:t>
            </a:r>
          </a:p>
          <a:p>
            <a:pPr lvl="1"/>
            <a:r>
              <a:rPr lang="en-US" dirty="0"/>
              <a:t>Application: Titanic Survival.</a:t>
            </a:r>
          </a:p>
          <a:p>
            <a:pPr lvl="1"/>
            <a:r>
              <a:rPr lang="en-US" dirty="0"/>
              <a:t>Application: Route Choice</a:t>
            </a:r>
          </a:p>
          <a:p>
            <a:pPr marL="0" indent="0">
              <a:buNone/>
            </a:pPr>
            <a:endParaRPr lang="en-US" dirty="0"/>
          </a:p>
          <a:p>
            <a:r>
              <a:rPr lang="en-US" dirty="0"/>
              <a:t>Targeting</a:t>
            </a:r>
          </a:p>
          <a:p>
            <a:endParaRPr lang="en-US" dirty="0"/>
          </a:p>
          <a:p>
            <a:r>
              <a:rPr lang="en-US" dirty="0"/>
              <a:t>Case-study for you: Bank Marketing</a:t>
            </a:r>
          </a:p>
          <a:p>
            <a:endParaRPr lang="en-US" dirty="0"/>
          </a:p>
          <a:p>
            <a:r>
              <a:rPr lang="en-US" dirty="0"/>
              <a:t>Need-based segmentation</a:t>
            </a:r>
          </a:p>
          <a:p>
            <a:pPr lvl="1"/>
            <a:r>
              <a:rPr lang="en-US" dirty="0"/>
              <a:t>Clustering</a:t>
            </a:r>
          </a:p>
          <a:p>
            <a:endParaRPr lang="en-US" dirty="0"/>
          </a:p>
          <a:p>
            <a:endParaRPr lang="en-US" dirty="0"/>
          </a:p>
        </p:txBody>
      </p:sp>
    </p:spTree>
    <p:extLst>
      <p:ext uri="{BB962C8B-B14F-4D97-AF65-F5344CB8AC3E}">
        <p14:creationId xmlns:p14="http://schemas.microsoft.com/office/powerpoint/2010/main" val="3606199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3F989-B5ED-BB40-AC7E-47AA6A4C9E5C}"/>
              </a:ext>
            </a:extLst>
          </p:cNvPr>
          <p:cNvSpPr>
            <a:spLocks noGrp="1"/>
          </p:cNvSpPr>
          <p:nvPr>
            <p:ph type="title"/>
          </p:nvPr>
        </p:nvSpPr>
        <p:spPr/>
        <p:txBody>
          <a:bodyPr/>
          <a:lstStyle/>
          <a:p>
            <a:r>
              <a:rPr lang="en-US" dirty="0"/>
              <a:t>Data needs</a:t>
            </a:r>
          </a:p>
        </p:txBody>
      </p:sp>
      <p:sp>
        <p:nvSpPr>
          <p:cNvPr id="6" name="Content Placeholder 5">
            <a:extLst>
              <a:ext uri="{FF2B5EF4-FFF2-40B4-BE49-F238E27FC236}">
                <a16:creationId xmlns:a16="http://schemas.microsoft.com/office/drawing/2014/main" id="{ADF19620-BED8-A141-ABE6-EDEA237D0A9C}"/>
              </a:ext>
            </a:extLst>
          </p:cNvPr>
          <p:cNvSpPr>
            <a:spLocks noGrp="1"/>
          </p:cNvSpPr>
          <p:nvPr>
            <p:ph idx="1"/>
          </p:nvPr>
        </p:nvSpPr>
        <p:spPr>
          <a:xfrm>
            <a:off x="1942415" y="2133600"/>
            <a:ext cx="6591985" cy="571500"/>
          </a:xfrm>
        </p:spPr>
        <p:txBody>
          <a:bodyPr>
            <a:normAutofit fontScale="85000" lnSpcReduction="10000"/>
          </a:bodyPr>
          <a:lstStyle/>
          <a:p>
            <a:r>
              <a:rPr lang="en-US" dirty="0"/>
              <a:t>In choice-based segmentation, the </a:t>
            </a:r>
            <a:r>
              <a:rPr lang="en-US" i="1" dirty="0"/>
              <a:t>model</a:t>
            </a:r>
            <a:r>
              <a:rPr lang="en-US" dirty="0"/>
              <a:t> decides what is relevant, and all data is considered as segmentation variables. </a:t>
            </a:r>
          </a:p>
        </p:txBody>
      </p:sp>
      <p:pic>
        <p:nvPicPr>
          <p:cNvPr id="7" name="Picture 6">
            <a:extLst>
              <a:ext uri="{FF2B5EF4-FFF2-40B4-BE49-F238E27FC236}">
                <a16:creationId xmlns:a16="http://schemas.microsoft.com/office/drawing/2014/main" id="{2BF61F4C-48B2-C44A-BAD5-24A03EB7D87F}"/>
              </a:ext>
            </a:extLst>
          </p:cNvPr>
          <p:cNvPicPr>
            <a:picLocks noChangeAspect="1"/>
          </p:cNvPicPr>
          <p:nvPr/>
        </p:nvPicPr>
        <p:blipFill>
          <a:blip r:embed="rId2"/>
          <a:stretch>
            <a:fillRect/>
          </a:stretch>
        </p:blipFill>
        <p:spPr>
          <a:xfrm>
            <a:off x="1857134" y="2705100"/>
            <a:ext cx="6677265" cy="3777622"/>
          </a:xfrm>
          <a:prstGeom prst="rect">
            <a:avLst/>
          </a:prstGeom>
        </p:spPr>
      </p:pic>
    </p:spTree>
    <p:extLst>
      <p:ext uri="{BB962C8B-B14F-4D97-AF65-F5344CB8AC3E}">
        <p14:creationId xmlns:p14="http://schemas.microsoft.com/office/powerpoint/2010/main" val="7884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6C34-6BB3-B146-80EF-1A9929A52C45}"/>
              </a:ext>
            </a:extLst>
          </p:cNvPr>
          <p:cNvSpPr>
            <a:spLocks noGrp="1"/>
          </p:cNvSpPr>
          <p:nvPr>
            <p:ph type="title"/>
          </p:nvPr>
        </p:nvSpPr>
        <p:spPr/>
        <p:txBody>
          <a:bodyPr/>
          <a:lstStyle/>
          <a:p>
            <a:r>
              <a:rPr lang="en-US" dirty="0"/>
              <a:t>Choice models, scoring, and score classes</a:t>
            </a:r>
          </a:p>
        </p:txBody>
      </p:sp>
      <p:sp>
        <p:nvSpPr>
          <p:cNvPr id="3" name="Content Placeholder 2">
            <a:extLst>
              <a:ext uri="{FF2B5EF4-FFF2-40B4-BE49-F238E27FC236}">
                <a16:creationId xmlns:a16="http://schemas.microsoft.com/office/drawing/2014/main" id="{7AAECD82-A006-CE41-A51F-42425B8BBF65}"/>
              </a:ext>
            </a:extLst>
          </p:cNvPr>
          <p:cNvSpPr>
            <a:spLocks noGrp="1"/>
          </p:cNvSpPr>
          <p:nvPr>
            <p:ph idx="1"/>
          </p:nvPr>
        </p:nvSpPr>
        <p:spPr/>
        <p:txBody>
          <a:bodyPr>
            <a:normAutofit fontScale="85000" lnSpcReduction="20000"/>
          </a:bodyPr>
          <a:lstStyle/>
          <a:p>
            <a:r>
              <a:rPr lang="en-US" i="1" dirty="0"/>
              <a:t>A </a:t>
            </a:r>
            <a:r>
              <a:rPr lang="en-US" b="1" i="1" dirty="0"/>
              <a:t>choice model </a:t>
            </a:r>
            <a:r>
              <a:rPr lang="en-US" i="1" dirty="0"/>
              <a:t>is a mathematical model that predicts the likelihood of an observed choice/response based on related attributes data (predictors). </a:t>
            </a:r>
          </a:p>
          <a:p>
            <a:r>
              <a:rPr lang="en-US" i="1" dirty="0"/>
              <a:t>Components:</a:t>
            </a:r>
          </a:p>
          <a:p>
            <a:pPr lvl="1"/>
            <a:r>
              <a:rPr lang="en-US" dirty="0"/>
              <a:t>Observed choice</a:t>
            </a:r>
          </a:p>
          <a:p>
            <a:pPr lvl="2"/>
            <a:r>
              <a:rPr lang="en-US" dirty="0"/>
              <a:t>Buy/Not Buy (e.g. direct marketers)</a:t>
            </a:r>
          </a:p>
          <a:p>
            <a:pPr lvl="2"/>
            <a:r>
              <a:rPr lang="en-US" dirty="0"/>
              <a:t>Brand bought (e.g. packaged goods)</a:t>
            </a:r>
          </a:p>
          <a:p>
            <a:pPr lvl="1"/>
            <a:r>
              <a:rPr lang="en-US" dirty="0"/>
              <a:t>Predictors</a:t>
            </a:r>
          </a:p>
          <a:p>
            <a:pPr lvl="2"/>
            <a:r>
              <a:rPr lang="en-US" dirty="0"/>
              <a:t>Demographics</a:t>
            </a:r>
          </a:p>
          <a:p>
            <a:pPr lvl="2"/>
            <a:r>
              <a:rPr lang="en-US" dirty="0"/>
              <a:t>Attitudes, perceptions</a:t>
            </a:r>
          </a:p>
          <a:p>
            <a:pPr lvl="2"/>
            <a:r>
              <a:rPr lang="en-US" dirty="0"/>
              <a:t>Market conditions (price, promotion, etc.)</a:t>
            </a:r>
          </a:p>
          <a:p>
            <a:pPr lvl="2"/>
            <a:r>
              <a:rPr lang="en-US" dirty="0"/>
              <a:t>Past behavior, pattern of previous choices. </a:t>
            </a:r>
          </a:p>
          <a:p>
            <a:r>
              <a:rPr lang="en-US" dirty="0"/>
              <a:t>Modeling: </a:t>
            </a:r>
            <a:r>
              <a:rPr lang="en-US" b="1" dirty="0"/>
              <a:t>Predicts</a:t>
            </a:r>
            <a:r>
              <a:rPr lang="en-US" dirty="0"/>
              <a:t> customer’s likelihood of buying. Reveals the </a:t>
            </a:r>
            <a:r>
              <a:rPr lang="en-US" b="1" dirty="0"/>
              <a:t>importance</a:t>
            </a:r>
            <a:r>
              <a:rPr lang="en-US" dirty="0"/>
              <a:t> of each predictor on the likelihood. </a:t>
            </a:r>
          </a:p>
          <a:p>
            <a:pPr lvl="1"/>
            <a:endParaRPr lang="en-US" dirty="0"/>
          </a:p>
        </p:txBody>
      </p:sp>
    </p:spTree>
    <p:extLst>
      <p:ext uri="{BB962C8B-B14F-4D97-AF65-F5344CB8AC3E}">
        <p14:creationId xmlns:p14="http://schemas.microsoft.com/office/powerpoint/2010/main" val="65021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2FDF-1481-CD43-9EB1-60CD2F1F0ACB}"/>
              </a:ext>
            </a:extLst>
          </p:cNvPr>
          <p:cNvSpPr>
            <a:spLocks noGrp="1"/>
          </p:cNvSpPr>
          <p:nvPr>
            <p:ph type="title"/>
          </p:nvPr>
        </p:nvSpPr>
        <p:spPr/>
        <p:txBody>
          <a:bodyPr/>
          <a:lstStyle/>
          <a:p>
            <a:r>
              <a:rPr lang="en-US" dirty="0"/>
              <a:t>Example: Interest in Marketing</a:t>
            </a:r>
          </a:p>
        </p:txBody>
      </p:sp>
      <p:sp>
        <p:nvSpPr>
          <p:cNvPr id="3" name="Content Placeholder 2">
            <a:extLst>
              <a:ext uri="{FF2B5EF4-FFF2-40B4-BE49-F238E27FC236}">
                <a16:creationId xmlns:a16="http://schemas.microsoft.com/office/drawing/2014/main" id="{276E5A43-244C-5541-AAF1-468EBD351B68}"/>
              </a:ext>
            </a:extLst>
          </p:cNvPr>
          <p:cNvSpPr>
            <a:spLocks noGrp="1"/>
          </p:cNvSpPr>
          <p:nvPr>
            <p:ph idx="1"/>
          </p:nvPr>
        </p:nvSpPr>
        <p:spPr/>
        <p:txBody>
          <a:bodyPr/>
          <a:lstStyle/>
          <a:p>
            <a:r>
              <a:rPr lang="en-US" dirty="0"/>
              <a:t>Predictor: “Student’s interest in marketing as a major”</a:t>
            </a:r>
          </a:p>
          <a:p>
            <a:pPr lvl="1"/>
            <a:r>
              <a:rPr lang="en-US" dirty="0"/>
              <a:t>Survey: Scale 1 (no interest) - 5 (high interest)</a:t>
            </a:r>
          </a:p>
          <a:p>
            <a:r>
              <a:rPr lang="en-US" dirty="0"/>
              <a:t>Response “Takes a marketing elective course” </a:t>
            </a:r>
          </a:p>
          <a:p>
            <a:pPr lvl="1"/>
            <a:r>
              <a:rPr lang="en-US" dirty="0"/>
              <a:t>Survey: 0 (would take) and 1 (would not take).</a:t>
            </a:r>
          </a:p>
        </p:txBody>
      </p:sp>
      <p:pic>
        <p:nvPicPr>
          <p:cNvPr id="4" name="Picture 3">
            <a:extLst>
              <a:ext uri="{FF2B5EF4-FFF2-40B4-BE49-F238E27FC236}">
                <a16:creationId xmlns:a16="http://schemas.microsoft.com/office/drawing/2014/main" id="{56C68AB1-0A50-D34E-BD8D-A96AA873A0F6}"/>
              </a:ext>
            </a:extLst>
          </p:cNvPr>
          <p:cNvPicPr>
            <a:picLocks noChangeAspect="1"/>
          </p:cNvPicPr>
          <p:nvPr/>
        </p:nvPicPr>
        <p:blipFill>
          <a:blip r:embed="rId2"/>
          <a:stretch>
            <a:fillRect/>
          </a:stretch>
        </p:blipFill>
        <p:spPr>
          <a:xfrm>
            <a:off x="2660881" y="3701129"/>
            <a:ext cx="4540704" cy="3104261"/>
          </a:xfrm>
          <a:prstGeom prst="rect">
            <a:avLst/>
          </a:prstGeom>
        </p:spPr>
      </p:pic>
      <p:sp>
        <p:nvSpPr>
          <p:cNvPr id="5" name="Oval 4">
            <a:extLst>
              <a:ext uri="{FF2B5EF4-FFF2-40B4-BE49-F238E27FC236}">
                <a16:creationId xmlns:a16="http://schemas.microsoft.com/office/drawing/2014/main" id="{673F3A5F-9A32-794D-9F9D-C8563817114E}"/>
              </a:ext>
            </a:extLst>
          </p:cNvPr>
          <p:cNvSpPr/>
          <p:nvPr/>
        </p:nvSpPr>
        <p:spPr>
          <a:xfrm flipH="1" flipV="1">
            <a:off x="3265709" y="58888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5FD7383-2607-E043-852C-515152A761EF}"/>
              </a:ext>
            </a:extLst>
          </p:cNvPr>
          <p:cNvSpPr/>
          <p:nvPr/>
        </p:nvSpPr>
        <p:spPr>
          <a:xfrm flipH="1" flipV="1">
            <a:off x="4169229" y="587792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0357E0B-8AD1-6C49-A023-75D2F0219704}"/>
              </a:ext>
            </a:extLst>
          </p:cNvPr>
          <p:cNvSpPr/>
          <p:nvPr/>
        </p:nvSpPr>
        <p:spPr>
          <a:xfrm flipH="1" flipV="1">
            <a:off x="5023762" y="589970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B2BA69C-0F0B-5641-9EC3-4DBA1E80B015}"/>
              </a:ext>
            </a:extLst>
          </p:cNvPr>
          <p:cNvSpPr/>
          <p:nvPr/>
        </p:nvSpPr>
        <p:spPr>
          <a:xfrm flipH="1" flipV="1">
            <a:off x="5921825" y="38586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C3D75D-5C2D-5440-A24F-251934332A7D}"/>
              </a:ext>
            </a:extLst>
          </p:cNvPr>
          <p:cNvSpPr/>
          <p:nvPr/>
        </p:nvSpPr>
        <p:spPr>
          <a:xfrm flipH="1" flipV="1">
            <a:off x="6776358" y="388039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856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4F95-3ED6-044B-9C26-A6B596A4528B}"/>
              </a:ext>
            </a:extLst>
          </p:cNvPr>
          <p:cNvSpPr>
            <a:spLocks noGrp="1"/>
          </p:cNvSpPr>
          <p:nvPr>
            <p:ph type="title"/>
          </p:nvPr>
        </p:nvSpPr>
        <p:spPr/>
        <p:txBody>
          <a:bodyPr/>
          <a:lstStyle/>
          <a:p>
            <a:r>
              <a:rPr lang="en-US" dirty="0"/>
              <a:t>The Logit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689182-5F11-3241-BC51-20B98FA46DA5}"/>
                  </a:ext>
                </a:extLst>
              </p:cNvPr>
              <p:cNvSpPr>
                <a:spLocks noGrp="1"/>
              </p:cNvSpPr>
              <p:nvPr>
                <p:ph idx="1"/>
              </p:nvPr>
            </p:nvSpPr>
            <p:spPr/>
            <p:txBody>
              <a:bodyPr>
                <a:normAutofit/>
              </a:bodyPr>
              <a:lstStyle/>
              <a:p>
                <a14:m>
                  <m:oMath xmlns:m="http://schemas.openxmlformats.org/officeDocument/2006/math">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𝑟𝑒𝑠𝑝𝑜𝑛𝑠𝑒</m:t>
                    </m:r>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𝑤𝑒𝑖𝑔h𝑡𝑠</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𝑃𝑟𝑒𝑑𝑖𝑐𝑡𝑜𝑟𝑠</m:t>
                                </m:r>
                              </m:e>
                            </m:nary>
                          </m:sup>
                        </m:sSup>
                      </m:den>
                    </m:f>
                  </m:oMath>
                </a14:m>
                <a:endParaRPr lang="en-US" sz="2000" dirty="0"/>
              </a:p>
            </p:txBody>
          </p:sp>
        </mc:Choice>
        <mc:Fallback xmlns="">
          <p:sp>
            <p:nvSpPr>
              <p:cNvPr id="3" name="Content Placeholder 2">
                <a:extLst>
                  <a:ext uri="{FF2B5EF4-FFF2-40B4-BE49-F238E27FC236}">
                    <a16:creationId xmlns:a16="http://schemas.microsoft.com/office/drawing/2014/main" id="{24689182-5F11-3241-BC51-20B98FA46DA5}"/>
                  </a:ext>
                </a:extLst>
              </p:cNvPr>
              <p:cNvSpPr>
                <a:spLocks noGrp="1" noRot="1" noChangeAspect="1" noMove="1" noResize="1" noEditPoints="1" noAdjustHandles="1" noChangeArrowheads="1" noChangeShapeType="1" noTextEdit="1"/>
              </p:cNvSpPr>
              <p:nvPr>
                <p:ph idx="1"/>
              </p:nvPr>
            </p:nvSpPr>
            <p:spPr>
              <a:blipFill>
                <a:blip r:embed="rId2"/>
                <a:stretch>
                  <a:fillRect l="-769" t="-101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F4A8316-FD09-A44F-8358-500336805D93}"/>
              </a:ext>
            </a:extLst>
          </p:cNvPr>
          <p:cNvCxnSpPr/>
          <p:nvPr/>
        </p:nvCxnSpPr>
        <p:spPr>
          <a:xfrm flipH="1">
            <a:off x="2775857" y="2694214"/>
            <a:ext cx="587829" cy="169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2271453-90A0-5944-BC4E-6D090B6C9551}"/>
              </a:ext>
            </a:extLst>
          </p:cNvPr>
          <p:cNvSpPr txBox="1"/>
          <p:nvPr/>
        </p:nvSpPr>
        <p:spPr>
          <a:xfrm>
            <a:off x="1942415" y="4436320"/>
            <a:ext cx="1880643" cy="369332"/>
          </a:xfrm>
          <a:prstGeom prst="rect">
            <a:avLst/>
          </a:prstGeom>
          <a:noFill/>
        </p:spPr>
        <p:txBody>
          <a:bodyPr wrap="none" rtlCol="0">
            <a:spAutoFit/>
          </a:bodyPr>
          <a:lstStyle/>
          <a:p>
            <a:r>
              <a:rPr lang="en-US" dirty="0"/>
              <a:t>Observed (0/1)</a:t>
            </a:r>
          </a:p>
        </p:txBody>
      </p:sp>
      <p:cxnSp>
        <p:nvCxnSpPr>
          <p:cNvPr id="8" name="Straight Arrow Connector 7">
            <a:extLst>
              <a:ext uri="{FF2B5EF4-FFF2-40B4-BE49-F238E27FC236}">
                <a16:creationId xmlns:a16="http://schemas.microsoft.com/office/drawing/2014/main" id="{2379F4F2-62B3-DB4F-A24A-5F449F79DAA1}"/>
              </a:ext>
            </a:extLst>
          </p:cNvPr>
          <p:cNvCxnSpPr>
            <a:cxnSpLocks/>
            <a:endCxn id="9" idx="0"/>
          </p:cNvCxnSpPr>
          <p:nvPr/>
        </p:nvCxnSpPr>
        <p:spPr>
          <a:xfrm flipH="1">
            <a:off x="5188337" y="2694214"/>
            <a:ext cx="1180452" cy="169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4987BB-327C-4E4A-9D65-8C11201D752C}"/>
              </a:ext>
            </a:extLst>
          </p:cNvPr>
          <p:cNvSpPr txBox="1"/>
          <p:nvPr/>
        </p:nvSpPr>
        <p:spPr>
          <a:xfrm>
            <a:off x="4248015" y="4392386"/>
            <a:ext cx="1880643" cy="646331"/>
          </a:xfrm>
          <a:prstGeom prst="rect">
            <a:avLst/>
          </a:prstGeom>
          <a:noFill/>
        </p:spPr>
        <p:txBody>
          <a:bodyPr wrap="square" rtlCol="0">
            <a:spAutoFit/>
          </a:bodyPr>
          <a:lstStyle/>
          <a:p>
            <a:pPr algn="ctr"/>
            <a:r>
              <a:rPr lang="en-US" dirty="0"/>
              <a:t>Inferred to provide best fit</a:t>
            </a:r>
          </a:p>
        </p:txBody>
      </p:sp>
      <p:cxnSp>
        <p:nvCxnSpPr>
          <p:cNvPr id="11" name="Straight Arrow Connector 10">
            <a:extLst>
              <a:ext uri="{FF2B5EF4-FFF2-40B4-BE49-F238E27FC236}">
                <a16:creationId xmlns:a16="http://schemas.microsoft.com/office/drawing/2014/main" id="{D49C5BBB-CCDA-024C-A1F8-0838B66B5AF6}"/>
              </a:ext>
            </a:extLst>
          </p:cNvPr>
          <p:cNvCxnSpPr>
            <a:cxnSpLocks/>
          </p:cNvCxnSpPr>
          <p:nvPr/>
        </p:nvCxnSpPr>
        <p:spPr>
          <a:xfrm>
            <a:off x="7576457" y="2694214"/>
            <a:ext cx="0" cy="169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69F5AF-C542-9D4C-BFB2-EFBAB258ECFF}"/>
              </a:ext>
            </a:extLst>
          </p:cNvPr>
          <p:cNvSpPr txBox="1"/>
          <p:nvPr/>
        </p:nvSpPr>
        <p:spPr>
          <a:xfrm>
            <a:off x="6270171" y="4436320"/>
            <a:ext cx="2612572" cy="646331"/>
          </a:xfrm>
          <a:prstGeom prst="rect">
            <a:avLst/>
          </a:prstGeom>
          <a:noFill/>
        </p:spPr>
        <p:txBody>
          <a:bodyPr wrap="square" rtlCol="0">
            <a:spAutoFit/>
          </a:bodyPr>
          <a:lstStyle/>
          <a:p>
            <a:pPr algn="ctr"/>
            <a:r>
              <a:rPr lang="en-US" dirty="0"/>
              <a:t>Observed </a:t>
            </a:r>
          </a:p>
          <a:p>
            <a:pPr algn="ctr"/>
            <a:r>
              <a:rPr lang="en-US" dirty="0"/>
              <a:t>(including intercept)</a:t>
            </a:r>
          </a:p>
        </p:txBody>
      </p:sp>
    </p:spTree>
    <p:extLst>
      <p:ext uri="{BB962C8B-B14F-4D97-AF65-F5344CB8AC3E}">
        <p14:creationId xmlns:p14="http://schemas.microsoft.com/office/powerpoint/2010/main" val="36151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E1A2-60E7-AD4A-BF81-47FDD1CF5BEE}"/>
              </a:ext>
            </a:extLst>
          </p:cNvPr>
          <p:cNvSpPr>
            <a:spLocks noGrp="1"/>
          </p:cNvSpPr>
          <p:nvPr>
            <p:ph type="title"/>
          </p:nvPr>
        </p:nvSpPr>
        <p:spPr/>
        <p:txBody>
          <a:bodyPr/>
          <a:lstStyle/>
          <a:p>
            <a:r>
              <a:rPr lang="en-US" dirty="0"/>
              <a:t>The Logit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CD614E-F228-8C4D-95AB-217F22518BF3}"/>
                  </a:ext>
                </a:extLst>
              </p:cNvPr>
              <p:cNvSpPr>
                <a:spLocks noGrp="1"/>
              </p:cNvSpPr>
              <p:nvPr>
                <p:ph idx="1"/>
              </p:nvPr>
            </p:nvSpPr>
            <p:spPr/>
            <p:txBody>
              <a:bodyPr>
                <a:norm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𝑐𝑜𝑢𝑟𝑠𝑒</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−(−2.9+</m:t>
                            </m:r>
                            <m:d>
                              <m:dPr>
                                <m:ctrlPr>
                                  <a:rPr lang="en-US" sz="2800" b="0" i="1" smtClean="0">
                                    <a:latin typeface="Cambria Math" panose="02040503050406030204" pitchFamily="18" charset="0"/>
                                  </a:rPr>
                                </m:ctrlPr>
                              </m:dPr>
                              <m:e>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𝟏𝟗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𝑀𝑎𝑟𝑘𝑒𝑡𝑖𝑛𝑔</m:t>
                                </m:r>
                              </m:e>
                            </m:d>
                            <m:r>
                              <a:rPr lang="en-US" sz="2800" b="0" i="1" smtClean="0">
                                <a:latin typeface="Cambria Math" panose="02040503050406030204" pitchFamily="18" charset="0"/>
                                <a:ea typeface="Cambria Math" panose="02040503050406030204" pitchFamily="18" charset="0"/>
                              </a:rPr>
                              <m:t>)</m:t>
                            </m:r>
                          </m:sup>
                        </m:sSup>
                      </m:den>
                    </m:f>
                  </m:oMath>
                </a14:m>
                <a:endParaRPr lang="en-US" sz="2800" dirty="0"/>
              </a:p>
            </p:txBody>
          </p:sp>
        </mc:Choice>
        <mc:Fallback xmlns="">
          <p:sp>
            <p:nvSpPr>
              <p:cNvPr id="3" name="Content Placeholder 2">
                <a:extLst>
                  <a:ext uri="{FF2B5EF4-FFF2-40B4-BE49-F238E27FC236}">
                    <a16:creationId xmlns:a16="http://schemas.microsoft.com/office/drawing/2014/main" id="{BDCD614E-F228-8C4D-95AB-217F22518BF3}"/>
                  </a:ext>
                </a:extLst>
              </p:cNvPr>
              <p:cNvSpPr>
                <a:spLocks noGrp="1" noRot="1" noChangeAspect="1" noMove="1" noResize="1" noEditPoints="1" noAdjustHandles="1" noChangeArrowheads="1" noChangeShapeType="1" noTextEdit="1"/>
              </p:cNvSpPr>
              <p:nvPr>
                <p:ph idx="1"/>
              </p:nvPr>
            </p:nvSpPr>
            <p:spPr>
              <a:blipFill>
                <a:blip r:embed="rId2"/>
                <a:stretch>
                  <a:fillRect l="-153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DBF869D-7062-D842-8A63-142BCB59E6BD}"/>
              </a:ext>
            </a:extLst>
          </p:cNvPr>
          <p:cNvPicPr>
            <a:picLocks noChangeAspect="1"/>
          </p:cNvPicPr>
          <p:nvPr/>
        </p:nvPicPr>
        <p:blipFill>
          <a:blip r:embed="rId3"/>
          <a:stretch>
            <a:fillRect/>
          </a:stretch>
        </p:blipFill>
        <p:spPr>
          <a:xfrm>
            <a:off x="1942415" y="3364598"/>
            <a:ext cx="4729959" cy="2885900"/>
          </a:xfrm>
          <a:prstGeom prst="rect">
            <a:avLst/>
          </a:prstGeom>
        </p:spPr>
      </p:pic>
      <p:sp>
        <p:nvSpPr>
          <p:cNvPr id="5" name="TextBox 4">
            <a:extLst>
              <a:ext uri="{FF2B5EF4-FFF2-40B4-BE49-F238E27FC236}">
                <a16:creationId xmlns:a16="http://schemas.microsoft.com/office/drawing/2014/main" id="{DE7A2810-7252-A04E-AA5F-63888B6071A3}"/>
              </a:ext>
            </a:extLst>
          </p:cNvPr>
          <p:cNvSpPr txBox="1"/>
          <p:nvPr/>
        </p:nvSpPr>
        <p:spPr>
          <a:xfrm>
            <a:off x="6672374" y="3244841"/>
            <a:ext cx="2271883" cy="3416320"/>
          </a:xfrm>
          <a:prstGeom prst="rect">
            <a:avLst/>
          </a:prstGeom>
          <a:noFill/>
        </p:spPr>
        <p:txBody>
          <a:bodyPr wrap="square" rtlCol="0">
            <a:spAutoFit/>
          </a:bodyPr>
          <a:lstStyle/>
          <a:p>
            <a:r>
              <a:rPr lang="en-US" dirty="0"/>
              <a:t>This term is </a:t>
            </a:r>
            <a:r>
              <a:rPr lang="en-US" b="1" dirty="0"/>
              <a:t>positive</a:t>
            </a:r>
            <a:r>
              <a:rPr lang="en-US" dirty="0"/>
              <a:t> and significant.</a:t>
            </a:r>
          </a:p>
          <a:p>
            <a:endParaRPr lang="en-US" dirty="0"/>
          </a:p>
          <a:p>
            <a:r>
              <a:rPr lang="en-US" dirty="0"/>
              <a:t>The higher the student’s interest in marketing…</a:t>
            </a:r>
          </a:p>
          <a:p>
            <a:endParaRPr lang="en-US" dirty="0"/>
          </a:p>
          <a:p>
            <a:endParaRPr lang="en-US" dirty="0"/>
          </a:p>
          <a:p>
            <a:r>
              <a:rPr lang="en-US" dirty="0"/>
              <a:t>…the more likely he/she is going to take the elective course. </a:t>
            </a:r>
          </a:p>
        </p:txBody>
      </p:sp>
      <p:cxnSp>
        <p:nvCxnSpPr>
          <p:cNvPr id="7" name="Straight Arrow Connector 6">
            <a:extLst>
              <a:ext uri="{FF2B5EF4-FFF2-40B4-BE49-F238E27FC236}">
                <a16:creationId xmlns:a16="http://schemas.microsoft.com/office/drawing/2014/main" id="{C9774712-86A8-CF4E-8A13-2EE89D24CE90}"/>
              </a:ext>
            </a:extLst>
          </p:cNvPr>
          <p:cNvCxnSpPr>
            <a:endCxn id="5" idx="0"/>
          </p:cNvCxnSpPr>
          <p:nvPr/>
        </p:nvCxnSpPr>
        <p:spPr>
          <a:xfrm>
            <a:off x="6335486" y="2824843"/>
            <a:ext cx="1472830" cy="41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00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8A1E-4D5C-4344-B4CD-3876A0EDC4A5}"/>
              </a:ext>
            </a:extLst>
          </p:cNvPr>
          <p:cNvSpPr>
            <a:spLocks noGrp="1"/>
          </p:cNvSpPr>
          <p:nvPr>
            <p:ph type="title"/>
          </p:nvPr>
        </p:nvSpPr>
        <p:spPr/>
        <p:txBody>
          <a:bodyPr/>
          <a:lstStyle/>
          <a:p>
            <a:r>
              <a:rPr lang="en-US" dirty="0"/>
              <a:t>Full Data</a:t>
            </a:r>
          </a:p>
        </p:txBody>
      </p:sp>
      <p:sp>
        <p:nvSpPr>
          <p:cNvPr id="3" name="Content Placeholder 2">
            <a:extLst>
              <a:ext uri="{FF2B5EF4-FFF2-40B4-BE49-F238E27FC236}">
                <a16:creationId xmlns:a16="http://schemas.microsoft.com/office/drawing/2014/main" id="{89E89C83-09B9-0D4E-8C20-3D28161E0F09}"/>
              </a:ext>
            </a:extLst>
          </p:cNvPr>
          <p:cNvSpPr>
            <a:spLocks noGrp="1"/>
          </p:cNvSpPr>
          <p:nvPr>
            <p:ph idx="1"/>
          </p:nvPr>
        </p:nvSpPr>
        <p:spPr>
          <a:xfrm>
            <a:off x="1942416" y="2133600"/>
            <a:ext cx="2350184" cy="3777622"/>
          </a:xfrm>
        </p:spPr>
        <p:txBody>
          <a:bodyPr/>
          <a:lstStyle/>
          <a:p>
            <a:r>
              <a:rPr lang="en-US" dirty="0"/>
              <a:t>306 respondents</a:t>
            </a:r>
          </a:p>
          <a:p>
            <a:endParaRPr lang="en-US" dirty="0"/>
          </a:p>
          <a:p>
            <a:r>
              <a:rPr lang="en-US" dirty="0"/>
              <a:t>1 Choice</a:t>
            </a:r>
          </a:p>
          <a:p>
            <a:endParaRPr lang="en-US" dirty="0"/>
          </a:p>
          <a:p>
            <a:r>
              <a:rPr lang="en-US" dirty="0"/>
              <a:t>9 Predictors</a:t>
            </a:r>
          </a:p>
        </p:txBody>
      </p:sp>
      <p:pic>
        <p:nvPicPr>
          <p:cNvPr id="4" name="Picture 3">
            <a:extLst>
              <a:ext uri="{FF2B5EF4-FFF2-40B4-BE49-F238E27FC236}">
                <a16:creationId xmlns:a16="http://schemas.microsoft.com/office/drawing/2014/main" id="{3ED8D9BB-5C62-0D45-A064-67AF9BD9E5C2}"/>
              </a:ext>
            </a:extLst>
          </p:cNvPr>
          <p:cNvPicPr>
            <a:picLocks noChangeAspect="1"/>
          </p:cNvPicPr>
          <p:nvPr/>
        </p:nvPicPr>
        <p:blipFill>
          <a:blip r:embed="rId2"/>
          <a:stretch>
            <a:fillRect/>
          </a:stretch>
        </p:blipFill>
        <p:spPr>
          <a:xfrm>
            <a:off x="4292600" y="190500"/>
            <a:ext cx="4851400" cy="6667500"/>
          </a:xfrm>
          <a:prstGeom prst="rect">
            <a:avLst/>
          </a:prstGeom>
        </p:spPr>
      </p:pic>
    </p:spTree>
    <p:extLst>
      <p:ext uri="{BB962C8B-B14F-4D97-AF65-F5344CB8AC3E}">
        <p14:creationId xmlns:p14="http://schemas.microsoft.com/office/powerpoint/2010/main" val="52779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1F01-F72F-B146-AC04-5ECA53D2EEA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DDF2D85-65EB-1843-AE13-838D6CE633D3}"/>
              </a:ext>
            </a:extLst>
          </p:cNvPr>
          <p:cNvSpPr>
            <a:spLocks noGrp="1"/>
          </p:cNvSpPr>
          <p:nvPr>
            <p:ph idx="1"/>
          </p:nvPr>
        </p:nvSpPr>
        <p:spPr>
          <a:xfrm>
            <a:off x="1942415" y="4978399"/>
            <a:ext cx="6591985" cy="1765301"/>
          </a:xfrm>
        </p:spPr>
        <p:txBody>
          <a:bodyPr>
            <a:normAutofit fontScale="85000" lnSpcReduction="20000"/>
          </a:bodyPr>
          <a:lstStyle/>
          <a:p>
            <a:r>
              <a:rPr lang="en-US" dirty="0"/>
              <a:t>Most important predictors/drivers of choice:</a:t>
            </a:r>
          </a:p>
          <a:p>
            <a:pPr lvl="1"/>
            <a:r>
              <a:rPr lang="en-US" dirty="0"/>
              <a:t>Interest in marketing</a:t>
            </a:r>
          </a:p>
          <a:p>
            <a:pPr lvl="1"/>
            <a:r>
              <a:rPr lang="en-US" dirty="0"/>
              <a:t>Analytical mind</a:t>
            </a:r>
          </a:p>
          <a:p>
            <a:pPr lvl="1"/>
            <a:r>
              <a:rPr lang="en-US" dirty="0"/>
              <a:t>Strategic consulting</a:t>
            </a:r>
          </a:p>
          <a:p>
            <a:pPr lvl="1"/>
            <a:r>
              <a:rPr lang="en-US" dirty="0"/>
              <a:t>Close to graduation</a:t>
            </a:r>
          </a:p>
          <a:p>
            <a:pPr lvl="1"/>
            <a:r>
              <a:rPr lang="en-US" dirty="0"/>
              <a:t>Interest in Finance </a:t>
            </a:r>
            <a:r>
              <a:rPr lang="en-US" dirty="0">
                <a:solidFill>
                  <a:srgbClr val="FF0000"/>
                </a:solidFill>
              </a:rPr>
              <a:t>(-)</a:t>
            </a:r>
          </a:p>
        </p:txBody>
      </p:sp>
      <p:pic>
        <p:nvPicPr>
          <p:cNvPr id="4" name="Picture 3">
            <a:extLst>
              <a:ext uri="{FF2B5EF4-FFF2-40B4-BE49-F238E27FC236}">
                <a16:creationId xmlns:a16="http://schemas.microsoft.com/office/drawing/2014/main" id="{5CA3C507-9B09-F244-A77C-91498DFD560D}"/>
              </a:ext>
            </a:extLst>
          </p:cNvPr>
          <p:cNvPicPr>
            <a:picLocks noChangeAspect="1"/>
          </p:cNvPicPr>
          <p:nvPr/>
        </p:nvPicPr>
        <p:blipFill>
          <a:blip r:embed="rId2"/>
          <a:stretch>
            <a:fillRect/>
          </a:stretch>
        </p:blipFill>
        <p:spPr>
          <a:xfrm>
            <a:off x="1562100" y="1879600"/>
            <a:ext cx="6019800" cy="3098800"/>
          </a:xfrm>
          <a:prstGeom prst="rect">
            <a:avLst/>
          </a:prstGeom>
        </p:spPr>
      </p:pic>
    </p:spTree>
    <p:extLst>
      <p:ext uri="{BB962C8B-B14F-4D97-AF65-F5344CB8AC3E}">
        <p14:creationId xmlns:p14="http://schemas.microsoft.com/office/powerpoint/2010/main" val="77703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8DAF-94A5-4949-B0AC-185B1CBA8DFC}"/>
              </a:ext>
            </a:extLst>
          </p:cNvPr>
          <p:cNvSpPr>
            <a:spLocks noGrp="1"/>
          </p:cNvSpPr>
          <p:nvPr>
            <p:ph type="title"/>
          </p:nvPr>
        </p:nvSpPr>
        <p:spPr/>
        <p:txBody>
          <a:bodyPr/>
          <a:lstStyle/>
          <a:p>
            <a:r>
              <a:rPr lang="en-US" dirty="0"/>
              <a:t>Good fit?</a:t>
            </a:r>
          </a:p>
        </p:txBody>
      </p:sp>
      <p:sp>
        <p:nvSpPr>
          <p:cNvPr id="3" name="Content Placeholder 2">
            <a:extLst>
              <a:ext uri="{FF2B5EF4-FFF2-40B4-BE49-F238E27FC236}">
                <a16:creationId xmlns:a16="http://schemas.microsoft.com/office/drawing/2014/main" id="{2B66DE26-AC52-024D-99D8-87E77E0E96A0}"/>
              </a:ext>
            </a:extLst>
          </p:cNvPr>
          <p:cNvSpPr>
            <a:spLocks noGrp="1"/>
          </p:cNvSpPr>
          <p:nvPr>
            <p:ph idx="1"/>
          </p:nvPr>
        </p:nvSpPr>
        <p:spPr>
          <a:xfrm>
            <a:off x="1942415" y="2133599"/>
            <a:ext cx="6826028" cy="4283529"/>
          </a:xfrm>
        </p:spPr>
        <p:txBody>
          <a:bodyPr>
            <a:normAutofit/>
          </a:bodyPr>
          <a:lstStyle/>
          <a:p>
            <a:r>
              <a:rPr lang="en-US" dirty="0"/>
              <a:t>Confusion matrix on Sample</a:t>
            </a:r>
          </a:p>
          <a:p>
            <a:endParaRPr lang="en-US" dirty="0"/>
          </a:p>
          <a:p>
            <a:endParaRPr lang="en-US" dirty="0"/>
          </a:p>
          <a:p>
            <a:endParaRPr lang="en-US" dirty="0"/>
          </a:p>
          <a:p>
            <a:endParaRPr lang="en-US" dirty="0"/>
          </a:p>
          <a:p>
            <a:pPr marL="0" indent="0">
              <a:buNone/>
            </a:pPr>
            <a:endParaRPr lang="en-US" dirty="0"/>
          </a:p>
          <a:p>
            <a:pPr marL="0" indent="0">
              <a:buNone/>
            </a:pPr>
            <a:r>
              <a:rPr lang="en-US" dirty="0"/>
              <a:t>Comparison of observed vs. predicted. High values across the diagonal shows good classification. </a:t>
            </a:r>
          </a:p>
          <a:p>
            <a:pPr marL="0" indent="0">
              <a:buNone/>
            </a:pPr>
            <a:endParaRPr lang="en-US" dirty="0"/>
          </a:p>
          <a:p>
            <a:r>
              <a:rPr lang="en-US" dirty="0"/>
              <a:t>80.4% of respondents are well classified. </a:t>
            </a:r>
          </a:p>
          <a:p>
            <a:pPr lvl="1"/>
            <a:r>
              <a:rPr lang="en-US" dirty="0"/>
              <a:t>114 correct “yes” and 132 correct “no” out of 306 samples</a:t>
            </a:r>
          </a:p>
        </p:txBody>
      </p:sp>
      <p:graphicFrame>
        <p:nvGraphicFramePr>
          <p:cNvPr id="4" name="Table 3">
            <a:extLst>
              <a:ext uri="{FF2B5EF4-FFF2-40B4-BE49-F238E27FC236}">
                <a16:creationId xmlns:a16="http://schemas.microsoft.com/office/drawing/2014/main" id="{CD56624E-C3DD-BE43-ACAE-686995A3EB7D}"/>
              </a:ext>
            </a:extLst>
          </p:cNvPr>
          <p:cNvGraphicFramePr>
            <a:graphicFrameLocks noGrp="1"/>
          </p:cNvGraphicFramePr>
          <p:nvPr>
            <p:extLst>
              <p:ext uri="{D42A27DB-BD31-4B8C-83A1-F6EECF244321}">
                <p14:modId xmlns:p14="http://schemas.microsoft.com/office/powerpoint/2010/main" val="2526063257"/>
              </p:ext>
            </p:extLst>
          </p:nvPr>
        </p:nvGraphicFramePr>
        <p:xfrm>
          <a:off x="1942415" y="2686957"/>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9544213"/>
                    </a:ext>
                  </a:extLst>
                </a:gridCol>
                <a:gridCol w="2032000">
                  <a:extLst>
                    <a:ext uri="{9D8B030D-6E8A-4147-A177-3AD203B41FA5}">
                      <a16:colId xmlns:a16="http://schemas.microsoft.com/office/drawing/2014/main" val="3995821824"/>
                    </a:ext>
                  </a:extLst>
                </a:gridCol>
                <a:gridCol w="2032000">
                  <a:extLst>
                    <a:ext uri="{9D8B030D-6E8A-4147-A177-3AD203B41FA5}">
                      <a16:colId xmlns:a16="http://schemas.microsoft.com/office/drawing/2014/main" val="317742687"/>
                    </a:ext>
                  </a:extLst>
                </a:gridCol>
              </a:tblGrid>
              <a:tr h="370840">
                <a:tc rowSpan="2">
                  <a:txBody>
                    <a:bodyPr/>
                    <a:lstStyle/>
                    <a:p>
                      <a:r>
                        <a:rPr lang="en-US" dirty="0"/>
                        <a:t>Observed</a:t>
                      </a:r>
                    </a:p>
                  </a:txBody>
                  <a:tcPr/>
                </a:tc>
                <a:tc gridSpan="2">
                  <a:txBody>
                    <a:bodyPr/>
                    <a:lstStyle/>
                    <a:p>
                      <a:pPr algn="ctr"/>
                      <a:r>
                        <a:rPr lang="en-US" dirty="0"/>
                        <a:t>Predicted</a:t>
                      </a:r>
                    </a:p>
                  </a:txBody>
                  <a:tcPr/>
                </a:tc>
                <a:tc hMerge="1">
                  <a:txBody>
                    <a:bodyPr/>
                    <a:lstStyle/>
                    <a:p>
                      <a:endParaRPr lang="en-US" dirty="0"/>
                    </a:p>
                  </a:txBody>
                  <a:tcPr/>
                </a:tc>
                <a:extLst>
                  <a:ext uri="{0D108BD9-81ED-4DB2-BD59-A6C34878D82A}">
                    <a16:rowId xmlns:a16="http://schemas.microsoft.com/office/drawing/2014/main" val="3535179592"/>
                  </a:ext>
                </a:extLst>
              </a:tr>
              <a:tr h="370840">
                <a:tc vMerge="1">
                  <a:txBody>
                    <a:bodyPr/>
                    <a:lstStyle/>
                    <a:p>
                      <a:endParaRPr lang="en-US" dirty="0"/>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36375335"/>
                  </a:ext>
                </a:extLst>
              </a:tr>
              <a:tr h="370840">
                <a:tc>
                  <a:txBody>
                    <a:bodyPr/>
                    <a:lstStyle/>
                    <a:p>
                      <a:r>
                        <a:rPr lang="en-US" dirty="0"/>
                        <a:t>Yes</a:t>
                      </a:r>
                    </a:p>
                  </a:txBody>
                  <a:tcPr/>
                </a:tc>
                <a:tc>
                  <a:txBody>
                    <a:bodyPr/>
                    <a:lstStyle/>
                    <a:p>
                      <a:pPr algn="ctr"/>
                      <a:r>
                        <a:rPr lang="en-US" b="1" dirty="0"/>
                        <a:t>114</a:t>
                      </a:r>
                    </a:p>
                  </a:txBody>
                  <a:tcPr/>
                </a:tc>
                <a:tc>
                  <a:txBody>
                    <a:bodyPr/>
                    <a:lstStyle/>
                    <a:p>
                      <a:pPr algn="ctr"/>
                      <a:r>
                        <a:rPr lang="en-US" dirty="0"/>
                        <a:t>18</a:t>
                      </a:r>
                    </a:p>
                  </a:txBody>
                  <a:tcPr/>
                </a:tc>
                <a:extLst>
                  <a:ext uri="{0D108BD9-81ED-4DB2-BD59-A6C34878D82A}">
                    <a16:rowId xmlns:a16="http://schemas.microsoft.com/office/drawing/2014/main" val="1095789439"/>
                  </a:ext>
                </a:extLst>
              </a:tr>
              <a:tr h="370840">
                <a:tc>
                  <a:txBody>
                    <a:bodyPr/>
                    <a:lstStyle/>
                    <a:p>
                      <a:r>
                        <a:rPr lang="en-US" dirty="0"/>
                        <a:t>No</a:t>
                      </a:r>
                    </a:p>
                  </a:txBody>
                  <a:tcPr/>
                </a:tc>
                <a:tc>
                  <a:txBody>
                    <a:bodyPr/>
                    <a:lstStyle/>
                    <a:p>
                      <a:pPr algn="ctr"/>
                      <a:r>
                        <a:rPr lang="en-US" dirty="0"/>
                        <a:t>42</a:t>
                      </a:r>
                    </a:p>
                  </a:txBody>
                  <a:tcPr/>
                </a:tc>
                <a:tc>
                  <a:txBody>
                    <a:bodyPr/>
                    <a:lstStyle/>
                    <a:p>
                      <a:pPr algn="ctr"/>
                      <a:r>
                        <a:rPr lang="en-US" b="1" dirty="0"/>
                        <a:t>132</a:t>
                      </a:r>
                    </a:p>
                  </a:txBody>
                  <a:tcPr/>
                </a:tc>
                <a:extLst>
                  <a:ext uri="{0D108BD9-81ED-4DB2-BD59-A6C34878D82A}">
                    <a16:rowId xmlns:a16="http://schemas.microsoft.com/office/drawing/2014/main" val="3678218131"/>
                  </a:ext>
                </a:extLst>
              </a:tr>
            </a:tbl>
          </a:graphicData>
        </a:graphic>
      </p:graphicFrame>
    </p:spTree>
    <p:extLst>
      <p:ext uri="{BB962C8B-B14F-4D97-AF65-F5344CB8AC3E}">
        <p14:creationId xmlns:p14="http://schemas.microsoft.com/office/powerpoint/2010/main" val="3618173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F3D1-C732-BE46-B00A-7DD3D1B83257}"/>
              </a:ext>
            </a:extLst>
          </p:cNvPr>
          <p:cNvSpPr>
            <a:spLocks noGrp="1"/>
          </p:cNvSpPr>
          <p:nvPr>
            <p:ph type="title"/>
          </p:nvPr>
        </p:nvSpPr>
        <p:spPr/>
        <p:txBody>
          <a:bodyPr/>
          <a:lstStyle/>
          <a:p>
            <a:r>
              <a:rPr lang="en-US" dirty="0"/>
              <a:t>Application: Titanic</a:t>
            </a:r>
          </a:p>
        </p:txBody>
      </p:sp>
      <p:pic>
        <p:nvPicPr>
          <p:cNvPr id="5" name="Content Placeholder 4">
            <a:extLst>
              <a:ext uri="{FF2B5EF4-FFF2-40B4-BE49-F238E27FC236}">
                <a16:creationId xmlns:a16="http://schemas.microsoft.com/office/drawing/2014/main" id="{3450FD60-6145-FA42-823C-B4BAD5FBC931}"/>
              </a:ext>
            </a:extLst>
          </p:cNvPr>
          <p:cNvPicPr>
            <a:picLocks noGrp="1" noChangeAspect="1"/>
          </p:cNvPicPr>
          <p:nvPr>
            <p:ph idx="1"/>
          </p:nvPr>
        </p:nvPicPr>
        <p:blipFill>
          <a:blip r:embed="rId2"/>
          <a:stretch>
            <a:fillRect/>
          </a:stretch>
        </p:blipFill>
        <p:spPr>
          <a:xfrm>
            <a:off x="1943100" y="2441508"/>
            <a:ext cx="6591300" cy="3162433"/>
          </a:xfrm>
          <a:prstGeom prst="rect">
            <a:avLst/>
          </a:prstGeom>
        </p:spPr>
      </p:pic>
      <p:sp>
        <p:nvSpPr>
          <p:cNvPr id="6" name="TextBox 5">
            <a:extLst>
              <a:ext uri="{FF2B5EF4-FFF2-40B4-BE49-F238E27FC236}">
                <a16:creationId xmlns:a16="http://schemas.microsoft.com/office/drawing/2014/main" id="{F4428F4D-6C54-744E-8D8A-FDAB2283E65C}"/>
              </a:ext>
            </a:extLst>
          </p:cNvPr>
          <p:cNvSpPr txBox="1"/>
          <p:nvPr/>
        </p:nvSpPr>
        <p:spPr>
          <a:xfrm>
            <a:off x="1832307" y="1619256"/>
            <a:ext cx="5479385" cy="369332"/>
          </a:xfrm>
          <a:prstGeom prst="rect">
            <a:avLst/>
          </a:prstGeom>
          <a:noFill/>
        </p:spPr>
        <p:txBody>
          <a:bodyPr wrap="none" rtlCol="0">
            <a:spAutoFit/>
          </a:bodyPr>
          <a:lstStyle/>
          <a:p>
            <a:r>
              <a:rPr lang="en-US" b="1" dirty="0"/>
              <a:t>Task: Predicting the survival (0,1) of a passenger</a:t>
            </a:r>
          </a:p>
        </p:txBody>
      </p:sp>
      <p:sp>
        <p:nvSpPr>
          <p:cNvPr id="7" name="TextBox 6">
            <a:extLst>
              <a:ext uri="{FF2B5EF4-FFF2-40B4-BE49-F238E27FC236}">
                <a16:creationId xmlns:a16="http://schemas.microsoft.com/office/drawing/2014/main" id="{D58BCACA-D0BA-0A40-A766-6F31AAAF4773}"/>
              </a:ext>
            </a:extLst>
          </p:cNvPr>
          <p:cNvSpPr txBox="1"/>
          <p:nvPr/>
        </p:nvSpPr>
        <p:spPr>
          <a:xfrm>
            <a:off x="1943100" y="5635046"/>
            <a:ext cx="6591300" cy="1631216"/>
          </a:xfrm>
          <a:prstGeom prst="rect">
            <a:avLst/>
          </a:prstGeom>
          <a:noFill/>
        </p:spPr>
        <p:txBody>
          <a:bodyPr wrap="square" rtlCol="0">
            <a:spAutoFit/>
          </a:bodyPr>
          <a:lstStyle/>
          <a:p>
            <a:r>
              <a:rPr lang="en-US" sz="2000" dirty="0"/>
              <a:t>To load data: </a:t>
            </a:r>
          </a:p>
          <a:p>
            <a:pPr marL="342900" indent="-342900">
              <a:buFont typeface="+mj-lt"/>
              <a:buAutoNum type="arabicPeriod"/>
            </a:pPr>
            <a:r>
              <a:rPr lang="en-US" sz="2000" dirty="0"/>
              <a:t>Install the package by </a:t>
            </a:r>
            <a:r>
              <a:rPr lang="en-US" sz="2000" i="1" dirty="0" err="1"/>
              <a:t>install.packages</a:t>
            </a:r>
            <a:r>
              <a:rPr lang="en-US" sz="2000" i="1" dirty="0"/>
              <a:t>("titanic")</a:t>
            </a:r>
            <a:r>
              <a:rPr lang="en-US" sz="2000" dirty="0"/>
              <a:t>, </a:t>
            </a:r>
          </a:p>
          <a:p>
            <a:pPr marL="342900" indent="-342900">
              <a:buFont typeface="+mj-lt"/>
              <a:buAutoNum type="arabicPeriod"/>
            </a:pPr>
            <a:r>
              <a:rPr lang="en-US" sz="2000" dirty="0"/>
              <a:t>Load the data by </a:t>
            </a:r>
            <a:r>
              <a:rPr lang="en-US" sz="2000" i="1" dirty="0"/>
              <a:t>library(titanic)</a:t>
            </a:r>
          </a:p>
          <a:p>
            <a:endParaRPr lang="en-US" sz="2000" dirty="0"/>
          </a:p>
          <a:p>
            <a:endParaRPr lang="en-US" sz="2000" dirty="0"/>
          </a:p>
        </p:txBody>
      </p:sp>
      <p:sp>
        <p:nvSpPr>
          <p:cNvPr id="8" name="TextBox 7">
            <a:extLst>
              <a:ext uri="{FF2B5EF4-FFF2-40B4-BE49-F238E27FC236}">
                <a16:creationId xmlns:a16="http://schemas.microsoft.com/office/drawing/2014/main" id="{18F10561-05D9-D843-BBB6-94F0F9B0B127}"/>
              </a:ext>
            </a:extLst>
          </p:cNvPr>
          <p:cNvSpPr txBox="1"/>
          <p:nvPr/>
        </p:nvSpPr>
        <p:spPr>
          <a:xfrm>
            <a:off x="2091381" y="2380413"/>
            <a:ext cx="1056700" cy="307777"/>
          </a:xfrm>
          <a:prstGeom prst="rect">
            <a:avLst/>
          </a:prstGeom>
          <a:noFill/>
        </p:spPr>
        <p:txBody>
          <a:bodyPr wrap="none" rtlCol="0">
            <a:spAutoFit/>
          </a:bodyPr>
          <a:lstStyle/>
          <a:p>
            <a:r>
              <a:rPr lang="en-US" sz="1400" b="1" u="sng" dirty="0"/>
              <a:t>Attributes:</a:t>
            </a:r>
          </a:p>
        </p:txBody>
      </p:sp>
    </p:spTree>
    <p:extLst>
      <p:ext uri="{BB962C8B-B14F-4D97-AF65-F5344CB8AC3E}">
        <p14:creationId xmlns:p14="http://schemas.microsoft.com/office/powerpoint/2010/main" val="3197116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2908-E37C-934A-AAD6-40D652575FE7}"/>
              </a:ext>
            </a:extLst>
          </p:cNvPr>
          <p:cNvSpPr>
            <a:spLocks noGrp="1"/>
          </p:cNvSpPr>
          <p:nvPr>
            <p:ph type="title"/>
          </p:nvPr>
        </p:nvSpPr>
        <p:spPr/>
        <p:txBody>
          <a:bodyPr/>
          <a:lstStyle/>
          <a:p>
            <a:r>
              <a:rPr lang="en-US" dirty="0"/>
              <a:t>Application: Titanic</a:t>
            </a:r>
          </a:p>
        </p:txBody>
      </p:sp>
      <p:sp>
        <p:nvSpPr>
          <p:cNvPr id="3" name="Content Placeholder 2">
            <a:extLst>
              <a:ext uri="{FF2B5EF4-FFF2-40B4-BE49-F238E27FC236}">
                <a16:creationId xmlns:a16="http://schemas.microsoft.com/office/drawing/2014/main" id="{EF84ED9F-4807-1245-AC76-339623657757}"/>
              </a:ext>
            </a:extLst>
          </p:cNvPr>
          <p:cNvSpPr>
            <a:spLocks noGrp="1"/>
          </p:cNvSpPr>
          <p:nvPr>
            <p:ph idx="1"/>
          </p:nvPr>
        </p:nvSpPr>
        <p:spPr/>
        <p:txBody>
          <a:bodyPr anchor="ctr"/>
          <a:lstStyle/>
          <a:p>
            <a:pPr marL="0" indent="0" algn="ctr">
              <a:buNone/>
            </a:pPr>
            <a:r>
              <a:rPr lang="en-US" b="1" dirty="0"/>
              <a:t>REST OF THE APPLICATION IN R-STUDIO</a:t>
            </a:r>
          </a:p>
          <a:p>
            <a:pPr marL="0" indent="0" algn="ctr">
              <a:buNone/>
            </a:pPr>
            <a:endParaRPr lang="en-US" b="1" dirty="0"/>
          </a:p>
          <a:p>
            <a:pPr marL="0" indent="0" algn="ctr">
              <a:buNone/>
            </a:pPr>
            <a:r>
              <a:rPr lang="en-US" b="1" dirty="0"/>
              <a:t>Download: </a:t>
            </a:r>
            <a:r>
              <a:rPr lang="en-US" b="1" dirty="0" err="1"/>
              <a:t>LogisticRegression_Titanic_student.R</a:t>
            </a:r>
            <a:endParaRPr lang="en-US" b="1" dirty="0"/>
          </a:p>
        </p:txBody>
      </p:sp>
    </p:spTree>
    <p:extLst>
      <p:ext uri="{BB962C8B-B14F-4D97-AF65-F5344CB8AC3E}">
        <p14:creationId xmlns:p14="http://schemas.microsoft.com/office/powerpoint/2010/main" val="196773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66BA-E7D7-E140-8278-126D4EC556BE}"/>
              </a:ext>
            </a:extLst>
          </p:cNvPr>
          <p:cNvSpPr>
            <a:spLocks noGrp="1"/>
          </p:cNvSpPr>
          <p:nvPr>
            <p:ph type="title"/>
          </p:nvPr>
        </p:nvSpPr>
        <p:spPr/>
        <p:txBody>
          <a:bodyPr/>
          <a:lstStyle/>
          <a:p>
            <a:r>
              <a:rPr lang="en-US" dirty="0"/>
              <a:t>Managerial Decision-Making</a:t>
            </a:r>
          </a:p>
        </p:txBody>
      </p:sp>
      <p:sp>
        <p:nvSpPr>
          <p:cNvPr id="3" name="Content Placeholder 2">
            <a:extLst>
              <a:ext uri="{FF2B5EF4-FFF2-40B4-BE49-F238E27FC236}">
                <a16:creationId xmlns:a16="http://schemas.microsoft.com/office/drawing/2014/main" id="{8F409B00-2EF9-8641-BF4E-A7048FFFD9AB}"/>
              </a:ext>
            </a:extLst>
          </p:cNvPr>
          <p:cNvSpPr>
            <a:spLocks noGrp="1"/>
          </p:cNvSpPr>
          <p:nvPr>
            <p:ph idx="1"/>
          </p:nvPr>
        </p:nvSpPr>
        <p:spPr/>
        <p:txBody>
          <a:bodyPr/>
          <a:lstStyle/>
          <a:p>
            <a:r>
              <a:rPr lang="en-US" dirty="0"/>
              <a:t>Segmenting Customers: </a:t>
            </a:r>
          </a:p>
          <a:p>
            <a:pPr lvl="1"/>
            <a:r>
              <a:rPr lang="en-US" dirty="0"/>
              <a:t>How to understand the diversity of your customer’s needs and customer’s characteristics?</a:t>
            </a:r>
          </a:p>
          <a:p>
            <a:pPr lvl="1"/>
            <a:r>
              <a:rPr lang="en-US" dirty="0"/>
              <a:t>How to identify and divider various markets?</a:t>
            </a:r>
          </a:p>
          <a:p>
            <a:pPr lvl="1"/>
            <a:endParaRPr lang="en-US" dirty="0"/>
          </a:p>
          <a:p>
            <a:r>
              <a:rPr lang="en-US" dirty="0"/>
              <a:t>Targeting Customers:</a:t>
            </a:r>
          </a:p>
          <a:p>
            <a:pPr lvl="1"/>
            <a:r>
              <a:rPr lang="en-US" dirty="0"/>
              <a:t>How to identify and target </a:t>
            </a:r>
          </a:p>
          <a:p>
            <a:pPr lvl="2"/>
            <a:r>
              <a:rPr lang="en-US" dirty="0"/>
              <a:t>best customers?</a:t>
            </a:r>
          </a:p>
          <a:p>
            <a:pPr lvl="2"/>
            <a:r>
              <a:rPr lang="en-US" dirty="0"/>
              <a:t>most pertinent markets/segments/niches</a:t>
            </a:r>
          </a:p>
        </p:txBody>
      </p:sp>
    </p:spTree>
    <p:extLst>
      <p:ext uri="{BB962C8B-B14F-4D97-AF65-F5344CB8AC3E}">
        <p14:creationId xmlns:p14="http://schemas.microsoft.com/office/powerpoint/2010/main" val="358319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C1B6-7FB1-9A4E-9233-F388ADADBC76}"/>
              </a:ext>
            </a:extLst>
          </p:cNvPr>
          <p:cNvSpPr>
            <a:spLocks noGrp="1"/>
          </p:cNvSpPr>
          <p:nvPr>
            <p:ph type="title"/>
          </p:nvPr>
        </p:nvSpPr>
        <p:spPr>
          <a:xfrm>
            <a:off x="1945201" y="624110"/>
            <a:ext cx="6589199" cy="1280890"/>
          </a:xfrm>
        </p:spPr>
        <p:txBody>
          <a:bodyPr/>
          <a:lstStyle/>
          <a:p>
            <a:r>
              <a:rPr lang="en-US" dirty="0"/>
              <a:t>Case for you – Route Choice</a:t>
            </a:r>
          </a:p>
        </p:txBody>
      </p:sp>
      <p:sp>
        <p:nvSpPr>
          <p:cNvPr id="3" name="Content Placeholder 2">
            <a:extLst>
              <a:ext uri="{FF2B5EF4-FFF2-40B4-BE49-F238E27FC236}">
                <a16:creationId xmlns:a16="http://schemas.microsoft.com/office/drawing/2014/main" id="{EE37F71F-0C81-F241-B7BF-871C46ED7AF1}"/>
              </a:ext>
            </a:extLst>
          </p:cNvPr>
          <p:cNvSpPr>
            <a:spLocks noGrp="1"/>
          </p:cNvSpPr>
          <p:nvPr>
            <p:ph idx="1"/>
          </p:nvPr>
        </p:nvSpPr>
        <p:spPr>
          <a:xfrm>
            <a:off x="1942415" y="2133599"/>
            <a:ext cx="7038299" cy="4463143"/>
          </a:xfrm>
        </p:spPr>
        <p:txBody>
          <a:bodyPr>
            <a:normAutofit lnSpcReduction="10000"/>
          </a:bodyPr>
          <a:lstStyle/>
          <a:p>
            <a:r>
              <a:rPr lang="en-US" sz="1600" dirty="0"/>
              <a:t>You are given 453 samples of a travel survey collected in the State College of Pennsylvania (Download: </a:t>
            </a:r>
            <a:r>
              <a:rPr lang="en-US" sz="1600" u="sng" dirty="0"/>
              <a:t>Travel Route Classify Excel</a:t>
            </a:r>
            <a:r>
              <a:rPr lang="en-US" sz="1600" dirty="0"/>
              <a:t>). All of the households in the sample are making the morning commute to work. They are all departing from the same origin (a large residential complex in the suburbs) and going to work in the CBD. They have the choice of three alternative routes:</a:t>
            </a:r>
          </a:p>
          <a:p>
            <a:pPr lvl="1"/>
            <a:r>
              <a:rPr lang="en-US" sz="1400" dirty="0"/>
              <a:t>A 4 lane (2+2) arterial (speed Limit = 35mph)</a:t>
            </a:r>
          </a:p>
          <a:p>
            <a:pPr lvl="1"/>
            <a:r>
              <a:rPr lang="en-US" sz="1400" dirty="0"/>
              <a:t>A 2 lane (1+1) rural road (speed limit = 35mph)</a:t>
            </a:r>
          </a:p>
          <a:p>
            <a:pPr lvl="1"/>
            <a:r>
              <a:rPr lang="en-US" sz="1400" dirty="0"/>
              <a:t>A limited access 4 lane (2+2) freeway (speed limit = 55mph)</a:t>
            </a:r>
          </a:p>
          <a:p>
            <a:r>
              <a:rPr lang="en-US" sz="1600" b="1" dirty="0"/>
              <a:t>Task</a:t>
            </a:r>
            <a:r>
              <a:rPr lang="en-US" sz="1600" dirty="0"/>
              <a:t>: Estimate a model of Route Choice for the 4 lane arterial (i.e. likelihood of an individual traveler taking the 4 lane arterial). </a:t>
            </a:r>
          </a:p>
          <a:p>
            <a:r>
              <a:rPr lang="en-US" sz="1600" dirty="0"/>
              <a:t>Write up (practice) should include:</a:t>
            </a:r>
          </a:p>
          <a:p>
            <a:pPr lvl="1"/>
            <a:r>
              <a:rPr lang="en-US" sz="1400" dirty="0"/>
              <a:t>Results of your best model, preprocessing, and exploration.</a:t>
            </a:r>
          </a:p>
          <a:p>
            <a:pPr lvl="1"/>
            <a:r>
              <a:rPr lang="en-US" sz="1400" dirty="0"/>
              <a:t>Discussion of model parameters (sign and importance of predictors). </a:t>
            </a:r>
          </a:p>
          <a:p>
            <a:pPr lvl="1"/>
            <a:r>
              <a:rPr lang="en-US" sz="1400" dirty="0"/>
              <a:t>R code with ample comments for each line of code.</a:t>
            </a:r>
          </a:p>
        </p:txBody>
      </p:sp>
      <p:sp>
        <p:nvSpPr>
          <p:cNvPr id="5" name="TextBox 4">
            <a:extLst>
              <a:ext uri="{FF2B5EF4-FFF2-40B4-BE49-F238E27FC236}">
                <a16:creationId xmlns:a16="http://schemas.microsoft.com/office/drawing/2014/main" id="{F1DACEE2-1A24-0B48-A296-8D8A1BF536CC}"/>
              </a:ext>
            </a:extLst>
          </p:cNvPr>
          <p:cNvSpPr txBox="1"/>
          <p:nvPr/>
        </p:nvSpPr>
        <p:spPr>
          <a:xfrm>
            <a:off x="1942415" y="1465302"/>
            <a:ext cx="4727576" cy="369332"/>
          </a:xfrm>
          <a:prstGeom prst="rect">
            <a:avLst/>
          </a:prstGeom>
          <a:noFill/>
        </p:spPr>
        <p:txBody>
          <a:bodyPr wrap="none" rtlCol="0">
            <a:spAutoFit/>
          </a:bodyPr>
          <a:lstStyle/>
          <a:p>
            <a:r>
              <a:rPr lang="en-US" i="1" dirty="0"/>
              <a:t>Please work on the following case-study.</a:t>
            </a:r>
          </a:p>
        </p:txBody>
      </p:sp>
    </p:spTree>
    <p:extLst>
      <p:ext uri="{BB962C8B-B14F-4D97-AF65-F5344CB8AC3E}">
        <p14:creationId xmlns:p14="http://schemas.microsoft.com/office/powerpoint/2010/main" val="1678885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75BC-39C8-8748-84EF-4E98DDB8FE18}"/>
              </a:ext>
            </a:extLst>
          </p:cNvPr>
          <p:cNvSpPr>
            <a:spLocks noGrp="1"/>
          </p:cNvSpPr>
          <p:nvPr>
            <p:ph type="title"/>
          </p:nvPr>
        </p:nvSpPr>
        <p:spPr/>
        <p:txBody>
          <a:bodyPr/>
          <a:lstStyle/>
          <a:p>
            <a:r>
              <a:rPr lang="en-US" dirty="0"/>
              <a:t>Variables</a:t>
            </a:r>
          </a:p>
        </p:txBody>
      </p:sp>
      <p:pic>
        <p:nvPicPr>
          <p:cNvPr id="5" name="Content Placeholder 4">
            <a:extLst>
              <a:ext uri="{FF2B5EF4-FFF2-40B4-BE49-F238E27FC236}">
                <a16:creationId xmlns:a16="http://schemas.microsoft.com/office/drawing/2014/main" id="{C8E59F35-8173-2740-B9A3-BB0125A701EE}"/>
              </a:ext>
            </a:extLst>
          </p:cNvPr>
          <p:cNvPicPr>
            <a:picLocks noGrp="1" noChangeAspect="1"/>
          </p:cNvPicPr>
          <p:nvPr>
            <p:ph idx="1"/>
          </p:nvPr>
        </p:nvPicPr>
        <p:blipFill>
          <a:blip r:embed="rId2"/>
          <a:stretch>
            <a:fillRect/>
          </a:stretch>
        </p:blipFill>
        <p:spPr>
          <a:xfrm>
            <a:off x="2717036" y="1264555"/>
            <a:ext cx="5045528" cy="5463765"/>
          </a:xfrm>
          <a:prstGeom prst="rect">
            <a:avLst/>
          </a:prstGeom>
        </p:spPr>
      </p:pic>
    </p:spTree>
    <p:extLst>
      <p:ext uri="{BB962C8B-B14F-4D97-AF65-F5344CB8AC3E}">
        <p14:creationId xmlns:p14="http://schemas.microsoft.com/office/powerpoint/2010/main" val="148963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48F-113E-2348-BAC2-63D99303707B}"/>
              </a:ext>
            </a:extLst>
          </p:cNvPr>
          <p:cNvSpPr>
            <a:spLocks noGrp="1"/>
          </p:cNvSpPr>
          <p:nvPr>
            <p:ph type="title"/>
          </p:nvPr>
        </p:nvSpPr>
        <p:spPr/>
        <p:txBody>
          <a:bodyPr/>
          <a:lstStyle/>
          <a:p>
            <a:r>
              <a:rPr lang="en-US" dirty="0"/>
              <a:t>Why segmentation?</a:t>
            </a:r>
          </a:p>
        </p:txBody>
      </p:sp>
      <p:sp>
        <p:nvSpPr>
          <p:cNvPr id="3" name="Content Placeholder 2">
            <a:extLst>
              <a:ext uri="{FF2B5EF4-FFF2-40B4-BE49-F238E27FC236}">
                <a16:creationId xmlns:a16="http://schemas.microsoft.com/office/drawing/2014/main" id="{414D3C2A-78A6-FC42-BDF7-11187C02FB9A}"/>
              </a:ext>
            </a:extLst>
          </p:cNvPr>
          <p:cNvSpPr>
            <a:spLocks noGrp="1"/>
          </p:cNvSpPr>
          <p:nvPr>
            <p:ph idx="1"/>
          </p:nvPr>
        </p:nvSpPr>
        <p:spPr/>
        <p:txBody>
          <a:bodyPr/>
          <a:lstStyle/>
          <a:p>
            <a:r>
              <a:rPr lang="en-US" dirty="0"/>
              <a:t>A company deals with hundreds, thousands, and at times, millions of current and prospective customers every day. </a:t>
            </a:r>
          </a:p>
          <a:p>
            <a:r>
              <a:rPr lang="en-US" dirty="0"/>
              <a:t>Cannot be treated </a:t>
            </a:r>
            <a:r>
              <a:rPr lang="en-US" b="1" dirty="0"/>
              <a:t>uniformly</a:t>
            </a:r>
            <a:r>
              <a:rPr lang="en-US" dirty="0"/>
              <a:t>! </a:t>
            </a:r>
          </a:p>
          <a:p>
            <a:r>
              <a:rPr lang="en-US" dirty="0"/>
              <a:t>No more “one size fits all” marketing. </a:t>
            </a:r>
          </a:p>
          <a:p>
            <a:pPr lvl="1"/>
            <a:r>
              <a:rPr lang="en-US" dirty="0"/>
              <a:t>Customers have different needs, wants, profiles, profit potential. </a:t>
            </a:r>
          </a:p>
          <a:p>
            <a:pPr lvl="1"/>
            <a:r>
              <a:rPr lang="en-US" dirty="0"/>
              <a:t>Customization in marketing. </a:t>
            </a:r>
          </a:p>
        </p:txBody>
      </p:sp>
    </p:spTree>
    <p:extLst>
      <p:ext uri="{BB962C8B-B14F-4D97-AF65-F5344CB8AC3E}">
        <p14:creationId xmlns:p14="http://schemas.microsoft.com/office/powerpoint/2010/main" val="12106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EA79-D0E8-AE49-9CD9-C336A05AE8D2}"/>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D0880B36-3DD1-FD43-A902-FF77E37D5E6F}"/>
              </a:ext>
            </a:extLst>
          </p:cNvPr>
          <p:cNvSpPr>
            <a:spLocks noGrp="1"/>
          </p:cNvSpPr>
          <p:nvPr>
            <p:ph idx="1"/>
          </p:nvPr>
        </p:nvSpPr>
        <p:spPr/>
        <p:txBody>
          <a:bodyPr/>
          <a:lstStyle/>
          <a:p>
            <a:pPr marL="0" indent="0">
              <a:buNone/>
            </a:pPr>
            <a:r>
              <a:rPr lang="en-US" i="1" dirty="0"/>
              <a:t>Segmentation is the process of categorizing customers into groups (i.e. classifying).  </a:t>
            </a:r>
          </a:p>
          <a:p>
            <a:pPr marL="0" indent="0">
              <a:buNone/>
            </a:pPr>
            <a:endParaRPr lang="en-US" i="1" dirty="0"/>
          </a:p>
          <a:p>
            <a:pPr marL="0" indent="0">
              <a:buNone/>
            </a:pPr>
            <a:r>
              <a:rPr lang="en-US" i="1" dirty="0"/>
              <a:t>…so that customers within a segment/cluster are </a:t>
            </a:r>
            <a:r>
              <a:rPr lang="en-US" b="1" i="1" dirty="0"/>
              <a:t>similar enough </a:t>
            </a:r>
            <a:r>
              <a:rPr lang="en-US" i="1" dirty="0"/>
              <a:t>to be treated similarly (economies of scale, coherence), yet </a:t>
            </a:r>
            <a:r>
              <a:rPr lang="en-US" b="1" i="1" dirty="0"/>
              <a:t>different enough </a:t>
            </a:r>
            <a:r>
              <a:rPr lang="en-US" i="1" dirty="0"/>
              <a:t>from customers in other segments (worth the effort to differentiate). </a:t>
            </a:r>
          </a:p>
        </p:txBody>
      </p:sp>
    </p:spTree>
    <p:extLst>
      <p:ext uri="{BB962C8B-B14F-4D97-AF65-F5344CB8AC3E}">
        <p14:creationId xmlns:p14="http://schemas.microsoft.com/office/powerpoint/2010/main" val="396196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78E-AA6C-3F46-8CEF-72F863D07D25}"/>
              </a:ext>
            </a:extLst>
          </p:cNvPr>
          <p:cNvSpPr>
            <a:spLocks noGrp="1"/>
          </p:cNvSpPr>
          <p:nvPr>
            <p:ph type="title"/>
          </p:nvPr>
        </p:nvSpPr>
        <p:spPr/>
        <p:txBody>
          <a:bodyPr/>
          <a:lstStyle/>
          <a:p>
            <a:r>
              <a:rPr lang="en-US" dirty="0"/>
              <a:t>A good segment is…</a:t>
            </a:r>
          </a:p>
        </p:txBody>
      </p:sp>
      <p:sp>
        <p:nvSpPr>
          <p:cNvPr id="3" name="Content Placeholder 2">
            <a:extLst>
              <a:ext uri="{FF2B5EF4-FFF2-40B4-BE49-F238E27FC236}">
                <a16:creationId xmlns:a16="http://schemas.microsoft.com/office/drawing/2014/main" id="{56BBF8DE-C84A-3C47-9CCD-AAADA3BE8706}"/>
              </a:ext>
            </a:extLst>
          </p:cNvPr>
          <p:cNvSpPr>
            <a:spLocks noGrp="1"/>
          </p:cNvSpPr>
          <p:nvPr>
            <p:ph idx="1"/>
          </p:nvPr>
        </p:nvSpPr>
        <p:spPr/>
        <p:txBody>
          <a:bodyPr>
            <a:normAutofit fontScale="70000" lnSpcReduction="20000"/>
          </a:bodyPr>
          <a:lstStyle/>
          <a:p>
            <a:r>
              <a:rPr lang="en-US" b="1" dirty="0"/>
              <a:t>Distinct</a:t>
            </a:r>
            <a:endParaRPr lang="en-US" dirty="0"/>
          </a:p>
          <a:p>
            <a:pPr lvl="1"/>
            <a:r>
              <a:rPr lang="en-US" dirty="0"/>
              <a:t>If two segments have similar customers, why treat them separately?</a:t>
            </a:r>
          </a:p>
          <a:p>
            <a:r>
              <a:rPr lang="en-US" b="1" dirty="0"/>
              <a:t>Homogenous</a:t>
            </a:r>
          </a:p>
          <a:p>
            <a:pPr lvl="1"/>
            <a:r>
              <a:rPr lang="en-US" dirty="0"/>
              <a:t>Otherwise, customers within that segment cannot be treated the same way, which defeats the purpose of segmentation. </a:t>
            </a:r>
          </a:p>
          <a:p>
            <a:r>
              <a:rPr lang="en-US" b="1" dirty="0"/>
              <a:t>Identifiable</a:t>
            </a:r>
          </a:p>
          <a:p>
            <a:pPr lvl="1"/>
            <a:r>
              <a:rPr lang="en-US" dirty="0"/>
              <a:t>A segment is not conceptual only, it is also operational. </a:t>
            </a:r>
          </a:p>
          <a:p>
            <a:pPr lvl="1"/>
            <a:r>
              <a:rPr lang="en-US" dirty="0"/>
              <a:t>If you cannot identify/target members of a segment, its value is low. </a:t>
            </a:r>
          </a:p>
          <a:p>
            <a:r>
              <a:rPr lang="en-US" b="1" dirty="0"/>
              <a:t>Substantial</a:t>
            </a:r>
          </a:p>
          <a:p>
            <a:pPr lvl="1"/>
            <a:r>
              <a:rPr lang="en-US" dirty="0"/>
              <a:t>Not necessarily in terms of number of customers, but in terms of </a:t>
            </a:r>
            <a:r>
              <a:rPr lang="en-US" i="1" dirty="0"/>
              <a:t>objective value (e.g. profit)</a:t>
            </a:r>
            <a:r>
              <a:rPr lang="en-US" dirty="0"/>
              <a:t>.</a:t>
            </a:r>
          </a:p>
          <a:p>
            <a:pPr lvl="1"/>
            <a:r>
              <a:rPr lang="en-US" dirty="0"/>
              <a:t>Worth being treated as a separate segment.</a:t>
            </a:r>
          </a:p>
          <a:p>
            <a:r>
              <a:rPr lang="en-US" dirty="0"/>
              <a:t> </a:t>
            </a:r>
            <a:r>
              <a:rPr lang="en-US" b="1" dirty="0"/>
              <a:t>Useful/operational</a:t>
            </a:r>
          </a:p>
          <a:p>
            <a:pPr lvl="1"/>
            <a:r>
              <a:rPr lang="en-US" dirty="0"/>
              <a:t>Too many segments are impractical (costly). </a:t>
            </a:r>
          </a:p>
          <a:p>
            <a:pPr lvl="1"/>
            <a:r>
              <a:rPr lang="en-US" dirty="0"/>
              <a:t>What’s in it? What can I learn from it? How can it help my marketing strategy?</a:t>
            </a:r>
          </a:p>
        </p:txBody>
      </p:sp>
    </p:spTree>
    <p:extLst>
      <p:ext uri="{BB962C8B-B14F-4D97-AF65-F5344CB8AC3E}">
        <p14:creationId xmlns:p14="http://schemas.microsoft.com/office/powerpoint/2010/main" val="40139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201F-0409-F742-8440-5362BF2AEEF3}"/>
              </a:ext>
            </a:extLst>
          </p:cNvPr>
          <p:cNvSpPr>
            <a:spLocks noGrp="1"/>
          </p:cNvSpPr>
          <p:nvPr>
            <p:ph type="title"/>
          </p:nvPr>
        </p:nvSpPr>
        <p:spPr>
          <a:xfrm>
            <a:off x="1945201" y="624110"/>
            <a:ext cx="6589199" cy="1280890"/>
          </a:xfrm>
        </p:spPr>
        <p:txBody>
          <a:bodyPr/>
          <a:lstStyle/>
          <a:p>
            <a:r>
              <a:rPr lang="en-US"/>
              <a:t>How could you group these cards?</a:t>
            </a:r>
            <a:endParaRPr lang="en-US" dirty="0"/>
          </a:p>
        </p:txBody>
      </p:sp>
      <p:pic>
        <p:nvPicPr>
          <p:cNvPr id="8" name="Content Placeholder 7" descr="A picture containing queen, text, person&#13;&#10;&#13;&#10;Description automatically generated">
            <a:extLst>
              <a:ext uri="{FF2B5EF4-FFF2-40B4-BE49-F238E27FC236}">
                <a16:creationId xmlns:a16="http://schemas.microsoft.com/office/drawing/2014/main" id="{41E8D147-EC04-7A4D-978E-A1486E98662D}"/>
              </a:ext>
            </a:extLst>
          </p:cNvPr>
          <p:cNvPicPr>
            <a:picLocks noGrp="1" noChangeAspect="1"/>
          </p:cNvPicPr>
          <p:nvPr>
            <p:ph idx="1"/>
          </p:nvPr>
        </p:nvPicPr>
        <p:blipFill>
          <a:blip r:embed="rId2"/>
          <a:stretch>
            <a:fillRect/>
          </a:stretch>
        </p:blipFill>
        <p:spPr>
          <a:xfrm>
            <a:off x="3023265" y="2133600"/>
            <a:ext cx="4430970" cy="3778250"/>
          </a:xfrm>
          <a:prstGeom prst="rect">
            <a:avLst/>
          </a:prstGeom>
        </p:spPr>
      </p:pic>
    </p:spTree>
    <p:extLst>
      <p:ext uri="{BB962C8B-B14F-4D97-AF65-F5344CB8AC3E}">
        <p14:creationId xmlns:p14="http://schemas.microsoft.com/office/powerpoint/2010/main" val="27043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D5DA-B5A7-9048-9AA6-0669D5644443}"/>
              </a:ext>
            </a:extLst>
          </p:cNvPr>
          <p:cNvSpPr>
            <a:spLocks noGrp="1"/>
          </p:cNvSpPr>
          <p:nvPr>
            <p:ph type="title"/>
          </p:nvPr>
        </p:nvSpPr>
        <p:spPr/>
        <p:txBody>
          <a:bodyPr/>
          <a:lstStyle/>
          <a:p>
            <a:r>
              <a:rPr lang="en-US" dirty="0"/>
              <a:t>How should you optimally group these cards?</a:t>
            </a:r>
          </a:p>
        </p:txBody>
      </p:sp>
      <p:pic>
        <p:nvPicPr>
          <p:cNvPr id="4" name="Content Placeholder 7" descr="A picture containing queen, text, person&#13;&#10;&#13;&#10;Description automatically generated">
            <a:extLst>
              <a:ext uri="{FF2B5EF4-FFF2-40B4-BE49-F238E27FC236}">
                <a16:creationId xmlns:a16="http://schemas.microsoft.com/office/drawing/2014/main" id="{ACACD90C-0E02-9245-A5F6-D4F6F9B2EADA}"/>
              </a:ext>
            </a:extLst>
          </p:cNvPr>
          <p:cNvPicPr>
            <a:picLocks noGrp="1" noChangeAspect="1"/>
          </p:cNvPicPr>
          <p:nvPr>
            <p:ph idx="1"/>
          </p:nvPr>
        </p:nvPicPr>
        <p:blipFill>
          <a:blip r:embed="rId2"/>
          <a:stretch>
            <a:fillRect/>
          </a:stretch>
        </p:blipFill>
        <p:spPr>
          <a:xfrm>
            <a:off x="3023265" y="2133600"/>
            <a:ext cx="4430970" cy="3778250"/>
          </a:xfrm>
          <a:prstGeom prst="rect">
            <a:avLst/>
          </a:prstGeom>
        </p:spPr>
      </p:pic>
      <p:sp>
        <p:nvSpPr>
          <p:cNvPr id="5" name="TextBox 4">
            <a:extLst>
              <a:ext uri="{FF2B5EF4-FFF2-40B4-BE49-F238E27FC236}">
                <a16:creationId xmlns:a16="http://schemas.microsoft.com/office/drawing/2014/main" id="{3480CA03-7A6E-424C-92FC-E3C79FD2F1CC}"/>
              </a:ext>
            </a:extLst>
          </p:cNvPr>
          <p:cNvSpPr txBox="1"/>
          <p:nvPr/>
        </p:nvSpPr>
        <p:spPr>
          <a:xfrm>
            <a:off x="1410363" y="6140449"/>
            <a:ext cx="7124037" cy="646331"/>
          </a:xfrm>
          <a:prstGeom prst="rect">
            <a:avLst/>
          </a:prstGeom>
          <a:noFill/>
        </p:spPr>
        <p:txBody>
          <a:bodyPr wrap="square" rtlCol="0">
            <a:spAutoFit/>
          </a:bodyPr>
          <a:lstStyle/>
          <a:p>
            <a:r>
              <a:rPr lang="en-US" b="1" dirty="0"/>
              <a:t>No optimal segmentation </a:t>
            </a:r>
            <a:r>
              <a:rPr lang="en-US" dirty="0"/>
              <a:t>without considering the specific purpose (objective). </a:t>
            </a:r>
          </a:p>
        </p:txBody>
      </p:sp>
    </p:spTree>
    <p:extLst>
      <p:ext uri="{BB962C8B-B14F-4D97-AF65-F5344CB8AC3E}">
        <p14:creationId xmlns:p14="http://schemas.microsoft.com/office/powerpoint/2010/main" val="411395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98B3-981A-3B4C-AC53-061E10A44CDB}"/>
              </a:ext>
            </a:extLst>
          </p:cNvPr>
          <p:cNvSpPr>
            <a:spLocks noGrp="1"/>
          </p:cNvSpPr>
          <p:nvPr>
            <p:ph type="title"/>
          </p:nvPr>
        </p:nvSpPr>
        <p:spPr/>
        <p:txBody>
          <a:bodyPr/>
          <a:lstStyle/>
          <a:p>
            <a:r>
              <a:rPr lang="en-US" dirty="0"/>
              <a:t>Uses of segmentation (short term)</a:t>
            </a:r>
          </a:p>
        </p:txBody>
      </p:sp>
      <p:sp>
        <p:nvSpPr>
          <p:cNvPr id="3" name="Content Placeholder 2">
            <a:extLst>
              <a:ext uri="{FF2B5EF4-FFF2-40B4-BE49-F238E27FC236}">
                <a16:creationId xmlns:a16="http://schemas.microsoft.com/office/drawing/2014/main" id="{152EC9B0-4B0E-3948-A87A-AA1D27E707B4}"/>
              </a:ext>
            </a:extLst>
          </p:cNvPr>
          <p:cNvSpPr>
            <a:spLocks noGrp="1"/>
          </p:cNvSpPr>
          <p:nvPr>
            <p:ph idx="1"/>
          </p:nvPr>
        </p:nvSpPr>
        <p:spPr/>
        <p:txBody>
          <a:bodyPr/>
          <a:lstStyle/>
          <a:p>
            <a:r>
              <a:rPr lang="en-US" dirty="0"/>
              <a:t>Salesforce allocation, call planning, and direct marketing campaigns</a:t>
            </a:r>
          </a:p>
          <a:p>
            <a:r>
              <a:rPr lang="en-US" dirty="0"/>
              <a:t>Channel assignment</a:t>
            </a:r>
          </a:p>
          <a:p>
            <a:r>
              <a:rPr lang="en-US" dirty="0"/>
              <a:t>Communication program</a:t>
            </a:r>
          </a:p>
          <a:p>
            <a:r>
              <a:rPr lang="en-US" dirty="0"/>
              <a:t>Pricing</a:t>
            </a:r>
          </a:p>
          <a:p>
            <a:r>
              <a:rPr lang="en-US" dirty="0"/>
              <a:t>Identify a firm’s competitors and its current relative advantage to the customer</a:t>
            </a:r>
          </a:p>
          <a:p>
            <a:r>
              <a:rPr lang="en-US" dirty="0"/>
              <a:t>Others?</a:t>
            </a:r>
          </a:p>
          <a:p>
            <a:pPr lvl="1"/>
            <a:r>
              <a:rPr lang="en-US" dirty="0"/>
              <a:t>Employees?</a:t>
            </a:r>
          </a:p>
        </p:txBody>
      </p:sp>
    </p:spTree>
    <p:extLst>
      <p:ext uri="{BB962C8B-B14F-4D97-AF65-F5344CB8AC3E}">
        <p14:creationId xmlns:p14="http://schemas.microsoft.com/office/powerpoint/2010/main" val="17540341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14654</TotalTime>
  <Words>1469</Words>
  <Application>Microsoft Macintosh PowerPoint</Application>
  <PresentationFormat>On-screen Show (4:3)</PresentationFormat>
  <Paragraphs>227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Cambria Math</vt:lpstr>
      <vt:lpstr>Century Gothic</vt:lpstr>
      <vt:lpstr>Wingdings 3</vt:lpstr>
      <vt:lpstr>Wisp</vt:lpstr>
      <vt:lpstr>Segmentation/Clustering</vt:lpstr>
      <vt:lpstr>Topics</vt:lpstr>
      <vt:lpstr>Managerial Decision-Making</vt:lpstr>
      <vt:lpstr>Why segmentation?</vt:lpstr>
      <vt:lpstr>Segmentation</vt:lpstr>
      <vt:lpstr>A good segment is…</vt:lpstr>
      <vt:lpstr>How could you group these cards?</vt:lpstr>
      <vt:lpstr>How should you optimally group these cards?</vt:lpstr>
      <vt:lpstr>Uses of segmentation (short term)</vt:lpstr>
      <vt:lpstr>Uses of segmentation (long term) </vt:lpstr>
      <vt:lpstr>Managing segmentation</vt:lpstr>
      <vt:lpstr>Define segmentation problem</vt:lpstr>
      <vt:lpstr>Identify data needs</vt:lpstr>
      <vt:lpstr>Readily available data?</vt:lpstr>
      <vt:lpstr>For market research (if needed)</vt:lpstr>
      <vt:lpstr>Build segmentation database</vt:lpstr>
      <vt:lpstr>Define/describe market segments</vt:lpstr>
      <vt:lpstr>Choice-based segmentation</vt:lpstr>
      <vt:lpstr>Data needs</vt:lpstr>
      <vt:lpstr>Data needs</vt:lpstr>
      <vt:lpstr>Choice models, scoring, and score classes</vt:lpstr>
      <vt:lpstr>Example: Interest in Marketing</vt:lpstr>
      <vt:lpstr>The Logit Model</vt:lpstr>
      <vt:lpstr>The Logit Model</vt:lpstr>
      <vt:lpstr>Full Data</vt:lpstr>
      <vt:lpstr>Results</vt:lpstr>
      <vt:lpstr>Good fit?</vt:lpstr>
      <vt:lpstr>Application: Titanic</vt:lpstr>
      <vt:lpstr>Application: Titanic</vt:lpstr>
      <vt:lpstr>Case for you – Route Choice</vt:lpstr>
      <vt:lpstr>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Segmentation/Clustering</dc:title>
  <dc:creator>Arkajyoti Roy</dc:creator>
  <cp:lastModifiedBy>Arkajyoti Roy</cp:lastModifiedBy>
  <cp:revision>98</cp:revision>
  <dcterms:created xsi:type="dcterms:W3CDTF">2018-12-30T20:54:34Z</dcterms:created>
  <dcterms:modified xsi:type="dcterms:W3CDTF">2020-03-19T19:49:13Z</dcterms:modified>
</cp:coreProperties>
</file>