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87" r:id="rId4"/>
    <p:sldId id="289" r:id="rId5"/>
    <p:sldId id="290" r:id="rId6"/>
    <p:sldId id="291" r:id="rId7"/>
    <p:sldId id="292" r:id="rId8"/>
    <p:sldId id="293" r:id="rId9"/>
    <p:sldId id="294" r:id="rId10"/>
    <p:sldId id="295" r:id="rId11"/>
    <p:sldId id="296" r:id="rId12"/>
    <p:sldId id="297" r:id="rId13"/>
    <p:sldId id="298" r:id="rId14"/>
    <p:sldId id="330" r:id="rId15"/>
    <p:sldId id="331" r:id="rId16"/>
    <p:sldId id="329" r:id="rId17"/>
    <p:sldId id="28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43"/>
    <p:restoredTop sz="94691"/>
  </p:normalViewPr>
  <p:slideViewPr>
    <p:cSldViewPr snapToGrid="0" snapToObjects="1">
      <p:cViewPr varScale="1">
        <p:scale>
          <a:sx n="153" d="100"/>
          <a:sy n="153" d="100"/>
        </p:scale>
        <p:origin x="27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863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2306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670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1959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6426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60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365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92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86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94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33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00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87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15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8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2/9/21</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779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rchive.ics.uci.edu/ml/datasets/Bank+Marke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5930-8D9B-044E-B9B7-FCF481E32B79}"/>
              </a:ext>
            </a:extLst>
          </p:cNvPr>
          <p:cNvSpPr>
            <a:spLocks noGrp="1"/>
          </p:cNvSpPr>
          <p:nvPr>
            <p:ph type="ctrTitle"/>
          </p:nvPr>
        </p:nvSpPr>
        <p:spPr/>
        <p:txBody>
          <a:bodyPr>
            <a:normAutofit/>
          </a:bodyPr>
          <a:lstStyle/>
          <a:p>
            <a:r>
              <a:rPr lang="en-US" sz="4000" dirty="0"/>
              <a:t>Segmentation/Clustering</a:t>
            </a:r>
          </a:p>
        </p:txBody>
      </p:sp>
      <p:sp>
        <p:nvSpPr>
          <p:cNvPr id="3" name="Subtitle 2">
            <a:extLst>
              <a:ext uri="{FF2B5EF4-FFF2-40B4-BE49-F238E27FC236}">
                <a16:creationId xmlns:a16="http://schemas.microsoft.com/office/drawing/2014/main" id="{EFA554BD-7A64-2548-8BC7-EE1FAFEA1A17}"/>
              </a:ext>
            </a:extLst>
          </p:cNvPr>
          <p:cNvSpPr>
            <a:spLocks noGrp="1"/>
          </p:cNvSpPr>
          <p:nvPr>
            <p:ph type="subTitle" idx="1"/>
          </p:nvPr>
        </p:nvSpPr>
        <p:spPr/>
        <p:txBody>
          <a:bodyPr/>
          <a:lstStyle/>
          <a:p>
            <a:r>
              <a:rPr lang="en-US" dirty="0"/>
              <a:t>Marketing Analytics</a:t>
            </a:r>
          </a:p>
        </p:txBody>
      </p:sp>
    </p:spTree>
    <p:extLst>
      <p:ext uri="{BB962C8B-B14F-4D97-AF65-F5344CB8AC3E}">
        <p14:creationId xmlns:p14="http://schemas.microsoft.com/office/powerpoint/2010/main" val="102033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9F0A-BF80-864D-9DB4-AD095BC67626}"/>
              </a:ext>
            </a:extLst>
          </p:cNvPr>
          <p:cNvSpPr>
            <a:spLocks noGrp="1"/>
          </p:cNvSpPr>
          <p:nvPr>
            <p:ph type="title"/>
          </p:nvPr>
        </p:nvSpPr>
        <p:spPr/>
        <p:txBody>
          <a:bodyPr/>
          <a:lstStyle/>
          <a:p>
            <a:r>
              <a:rPr lang="en-US" dirty="0"/>
              <a:t>Score</a:t>
            </a:r>
          </a:p>
        </p:txBody>
      </p:sp>
      <p:sp>
        <p:nvSpPr>
          <p:cNvPr id="3" name="Content Placeholder 2">
            <a:extLst>
              <a:ext uri="{FF2B5EF4-FFF2-40B4-BE49-F238E27FC236}">
                <a16:creationId xmlns:a16="http://schemas.microsoft.com/office/drawing/2014/main" id="{D2C6FDDF-E9FA-FD45-AB7C-AA3870456EB0}"/>
              </a:ext>
            </a:extLst>
          </p:cNvPr>
          <p:cNvSpPr>
            <a:spLocks noGrp="1"/>
          </p:cNvSpPr>
          <p:nvPr>
            <p:ph idx="1"/>
          </p:nvPr>
        </p:nvSpPr>
        <p:spPr/>
        <p:txBody>
          <a:bodyPr/>
          <a:lstStyle/>
          <a:p>
            <a:pPr marL="0" indent="0">
              <a:buNone/>
            </a:pPr>
            <a:r>
              <a:rPr lang="en-US" i="1" dirty="0"/>
              <a:t>A </a:t>
            </a:r>
            <a:r>
              <a:rPr lang="en-US" b="1" i="1" dirty="0"/>
              <a:t>score</a:t>
            </a:r>
            <a:r>
              <a:rPr lang="en-US" i="1" dirty="0"/>
              <a:t> is a characterization of a customer’s most likely behavior/potential. </a:t>
            </a:r>
          </a:p>
          <a:p>
            <a:pPr marL="0" indent="0">
              <a:buNone/>
            </a:pPr>
            <a:endParaRPr lang="en-US" i="1" dirty="0"/>
          </a:p>
          <a:p>
            <a:pPr marL="0" indent="0">
              <a:buNone/>
            </a:pPr>
            <a:r>
              <a:rPr lang="en-US" i="1" dirty="0"/>
              <a:t>In the simplest case, a score is a simply the result of a </a:t>
            </a:r>
            <a:r>
              <a:rPr lang="en-US" b="1" i="1" dirty="0"/>
              <a:t>choice model </a:t>
            </a:r>
            <a:r>
              <a:rPr lang="en-US" i="1" dirty="0"/>
              <a:t>(e.g. likelihood of purchase).</a:t>
            </a:r>
          </a:p>
          <a:p>
            <a:pPr marL="0" indent="0">
              <a:buNone/>
            </a:pPr>
            <a:endParaRPr lang="en-US" i="1" dirty="0"/>
          </a:p>
          <a:p>
            <a:pPr marL="0" indent="0">
              <a:buNone/>
            </a:pPr>
            <a:r>
              <a:rPr lang="en-US" i="1" dirty="0"/>
              <a:t>In more complex cases, a score can be the result of a </a:t>
            </a:r>
            <a:r>
              <a:rPr lang="en-US" b="1" i="1" dirty="0"/>
              <a:t>combination</a:t>
            </a:r>
            <a:r>
              <a:rPr lang="en-US" i="1" dirty="0"/>
              <a:t> of choice and predictive models. </a:t>
            </a:r>
          </a:p>
        </p:txBody>
      </p:sp>
    </p:spTree>
    <p:extLst>
      <p:ext uri="{BB962C8B-B14F-4D97-AF65-F5344CB8AC3E}">
        <p14:creationId xmlns:p14="http://schemas.microsoft.com/office/powerpoint/2010/main" val="145114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351D-C4F6-1B45-A739-C91BD0A24203}"/>
              </a:ext>
            </a:extLst>
          </p:cNvPr>
          <p:cNvSpPr>
            <a:spLocks noGrp="1"/>
          </p:cNvSpPr>
          <p:nvPr>
            <p:ph type="title"/>
          </p:nvPr>
        </p:nvSpPr>
        <p:spPr/>
        <p:txBody>
          <a:bodyPr/>
          <a:lstStyle/>
          <a:p>
            <a:r>
              <a:rPr lang="en-US" dirty="0"/>
              <a:t>Example of Score</a:t>
            </a:r>
          </a:p>
        </p:txBody>
      </p:sp>
      <p:sp>
        <p:nvSpPr>
          <p:cNvPr id="3" name="Content Placeholder 2">
            <a:extLst>
              <a:ext uri="{FF2B5EF4-FFF2-40B4-BE49-F238E27FC236}">
                <a16:creationId xmlns:a16="http://schemas.microsoft.com/office/drawing/2014/main" id="{CC521B0E-8449-6749-A6D6-4F55FAFA637A}"/>
              </a:ext>
            </a:extLst>
          </p:cNvPr>
          <p:cNvSpPr>
            <a:spLocks noGrp="1"/>
          </p:cNvSpPr>
          <p:nvPr>
            <p:ph sz="half" idx="1"/>
          </p:nvPr>
        </p:nvSpPr>
        <p:spPr/>
        <p:txBody>
          <a:bodyPr>
            <a:normAutofit fontScale="92500" lnSpcReduction="20000"/>
          </a:bodyPr>
          <a:lstStyle/>
          <a:p>
            <a:pPr marL="0" indent="0">
              <a:buNone/>
            </a:pPr>
            <a:r>
              <a:rPr lang="en-US" dirty="0"/>
              <a:t>Fundraising campaign</a:t>
            </a:r>
          </a:p>
          <a:p>
            <a:r>
              <a:rPr lang="en-US" dirty="0"/>
              <a:t>Likelihood of donation (choice model)</a:t>
            </a:r>
          </a:p>
          <a:p>
            <a:r>
              <a:rPr lang="en-US" dirty="0"/>
              <a:t>Predicted donation amount, if donating (e.g. regression analysis)</a:t>
            </a:r>
          </a:p>
          <a:p>
            <a:r>
              <a:rPr lang="en-US" dirty="0"/>
              <a:t>Score = combination of both (expected donation amount). </a:t>
            </a:r>
          </a:p>
          <a:p>
            <a:endParaRPr lang="en-US" dirty="0"/>
          </a:p>
          <a:p>
            <a:r>
              <a:rPr lang="en-US" b="1" dirty="0">
                <a:solidFill>
                  <a:schemeClr val="accent2"/>
                </a:solidFill>
              </a:rPr>
              <a:t>Two donors can have similar scores with different underlying behavior</a:t>
            </a:r>
          </a:p>
        </p:txBody>
      </p:sp>
      <p:pic>
        <p:nvPicPr>
          <p:cNvPr id="6" name="Content Placeholder 5">
            <a:extLst>
              <a:ext uri="{FF2B5EF4-FFF2-40B4-BE49-F238E27FC236}">
                <a16:creationId xmlns:a16="http://schemas.microsoft.com/office/drawing/2014/main" id="{2AF3B074-50CA-EF46-98B2-C2B80E01FB86}"/>
              </a:ext>
            </a:extLst>
          </p:cNvPr>
          <p:cNvPicPr>
            <a:picLocks noGrp="1" noChangeAspect="1"/>
          </p:cNvPicPr>
          <p:nvPr>
            <p:ph sz="half" idx="2"/>
          </p:nvPr>
        </p:nvPicPr>
        <p:blipFill>
          <a:blip r:embed="rId2"/>
          <a:stretch>
            <a:fillRect/>
          </a:stretch>
        </p:blipFill>
        <p:spPr>
          <a:xfrm>
            <a:off x="5606498" y="1115568"/>
            <a:ext cx="3379275" cy="4788345"/>
          </a:xfrm>
          <a:prstGeom prst="rect">
            <a:avLst/>
          </a:prstGeom>
        </p:spPr>
      </p:pic>
    </p:spTree>
    <p:extLst>
      <p:ext uri="{BB962C8B-B14F-4D97-AF65-F5344CB8AC3E}">
        <p14:creationId xmlns:p14="http://schemas.microsoft.com/office/powerpoint/2010/main" val="30901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B6B9-464D-5A4C-9AAF-A525708A3F66}"/>
              </a:ext>
            </a:extLst>
          </p:cNvPr>
          <p:cNvSpPr>
            <a:spLocks noGrp="1"/>
          </p:cNvSpPr>
          <p:nvPr>
            <p:ph type="title"/>
          </p:nvPr>
        </p:nvSpPr>
        <p:spPr/>
        <p:txBody>
          <a:bodyPr/>
          <a:lstStyle/>
          <a:p>
            <a:r>
              <a:rPr lang="en-US" dirty="0"/>
              <a:t>Score Class</a:t>
            </a:r>
          </a:p>
        </p:txBody>
      </p:sp>
      <p:sp>
        <p:nvSpPr>
          <p:cNvPr id="5" name="Content Placeholder 4">
            <a:extLst>
              <a:ext uri="{FF2B5EF4-FFF2-40B4-BE49-F238E27FC236}">
                <a16:creationId xmlns:a16="http://schemas.microsoft.com/office/drawing/2014/main" id="{84196D60-C276-AB4C-974F-48B588371B47}"/>
              </a:ext>
            </a:extLst>
          </p:cNvPr>
          <p:cNvSpPr>
            <a:spLocks noGrp="1"/>
          </p:cNvSpPr>
          <p:nvPr>
            <p:ph sz="half" idx="1"/>
          </p:nvPr>
        </p:nvSpPr>
        <p:spPr/>
        <p:txBody>
          <a:bodyPr/>
          <a:lstStyle/>
          <a:p>
            <a:pPr marL="0" indent="0">
              <a:buNone/>
            </a:pPr>
            <a:r>
              <a:rPr lang="en-US" i="1" dirty="0"/>
              <a:t>A </a:t>
            </a:r>
            <a:r>
              <a:rPr lang="en-US" b="1" i="1" dirty="0"/>
              <a:t>score class </a:t>
            </a:r>
            <a:r>
              <a:rPr lang="en-US" i="1" dirty="0"/>
              <a:t>is a grouping of customers whose scores fall within a given range. </a:t>
            </a:r>
          </a:p>
          <a:p>
            <a:pPr marL="0" indent="0">
              <a:buNone/>
            </a:pPr>
            <a:endParaRPr lang="en-US" i="1" dirty="0"/>
          </a:p>
          <a:p>
            <a:pPr marL="0" indent="0">
              <a:buNone/>
            </a:pPr>
            <a:r>
              <a:rPr lang="en-US" i="1" dirty="0"/>
              <a:t>Example:</a:t>
            </a:r>
          </a:p>
          <a:p>
            <a:r>
              <a:rPr lang="en-US" i="1" dirty="0"/>
              <a:t>Donors are grouped into 4 classes: A, B, C, D.</a:t>
            </a:r>
          </a:p>
        </p:txBody>
      </p:sp>
      <p:pic>
        <p:nvPicPr>
          <p:cNvPr id="8" name="Content Placeholder 7">
            <a:extLst>
              <a:ext uri="{FF2B5EF4-FFF2-40B4-BE49-F238E27FC236}">
                <a16:creationId xmlns:a16="http://schemas.microsoft.com/office/drawing/2014/main" id="{47668C63-03AD-664A-BADF-D34BDE563526}"/>
              </a:ext>
            </a:extLst>
          </p:cNvPr>
          <p:cNvPicPr>
            <a:picLocks noGrp="1" noChangeAspect="1"/>
          </p:cNvPicPr>
          <p:nvPr>
            <p:ph sz="half" idx="2"/>
          </p:nvPr>
        </p:nvPicPr>
        <p:blipFill>
          <a:blip r:embed="rId2"/>
          <a:stretch>
            <a:fillRect/>
          </a:stretch>
        </p:blipFill>
        <p:spPr>
          <a:xfrm>
            <a:off x="5337175" y="1591056"/>
            <a:ext cx="3757265" cy="4228324"/>
          </a:xfrm>
          <a:prstGeom prst="rect">
            <a:avLst/>
          </a:prstGeom>
        </p:spPr>
      </p:pic>
    </p:spTree>
    <p:extLst>
      <p:ext uri="{BB962C8B-B14F-4D97-AF65-F5344CB8AC3E}">
        <p14:creationId xmlns:p14="http://schemas.microsoft.com/office/powerpoint/2010/main" val="339443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CF64A-BF79-0147-838D-5D0D71FF188F}"/>
              </a:ext>
            </a:extLst>
          </p:cNvPr>
          <p:cNvSpPr>
            <a:spLocks noGrp="1"/>
          </p:cNvSpPr>
          <p:nvPr>
            <p:ph type="title"/>
          </p:nvPr>
        </p:nvSpPr>
        <p:spPr>
          <a:xfrm>
            <a:off x="1945200" y="624110"/>
            <a:ext cx="4156912" cy="1280890"/>
          </a:xfrm>
        </p:spPr>
        <p:txBody>
          <a:bodyPr>
            <a:normAutofit/>
          </a:bodyPr>
          <a:lstStyle/>
          <a:p>
            <a:r>
              <a:rPr lang="en-US" sz="2400" dirty="0"/>
              <a:t>Score Classes vs. Choice-based Segmentation</a:t>
            </a:r>
          </a:p>
        </p:txBody>
      </p:sp>
      <p:sp>
        <p:nvSpPr>
          <p:cNvPr id="7" name="Content Placeholder 6">
            <a:extLst>
              <a:ext uri="{FF2B5EF4-FFF2-40B4-BE49-F238E27FC236}">
                <a16:creationId xmlns:a16="http://schemas.microsoft.com/office/drawing/2014/main" id="{698BC9A5-F745-8C4D-A0F9-A34B67C17F8D}"/>
              </a:ext>
            </a:extLst>
          </p:cNvPr>
          <p:cNvSpPr>
            <a:spLocks noGrp="1"/>
          </p:cNvSpPr>
          <p:nvPr>
            <p:ph sz="half" idx="1"/>
          </p:nvPr>
        </p:nvSpPr>
        <p:spPr>
          <a:xfrm>
            <a:off x="1942416" y="1653702"/>
            <a:ext cx="4341652" cy="4883285"/>
          </a:xfrm>
        </p:spPr>
        <p:txBody>
          <a:bodyPr>
            <a:normAutofit fontScale="92500" lnSpcReduction="10000"/>
          </a:bodyPr>
          <a:lstStyle/>
          <a:p>
            <a:pPr marL="0" indent="0">
              <a:buNone/>
            </a:pPr>
            <a:r>
              <a:rPr lang="en-US" b="1" dirty="0"/>
              <a:t>Similarities</a:t>
            </a:r>
          </a:p>
          <a:p>
            <a:r>
              <a:rPr lang="en-US" dirty="0"/>
              <a:t>They group customers based on likelihood of choices</a:t>
            </a:r>
          </a:p>
          <a:p>
            <a:r>
              <a:rPr lang="en-US" dirty="0"/>
              <a:t>They are simple to use (e.g. a few segments/classes)</a:t>
            </a:r>
          </a:p>
          <a:p>
            <a:pPr marL="0" indent="0">
              <a:buNone/>
            </a:pPr>
            <a:r>
              <a:rPr lang="en-US" b="1" dirty="0"/>
              <a:t>Differences</a:t>
            </a:r>
            <a:endParaRPr lang="en-US" dirty="0"/>
          </a:p>
          <a:p>
            <a:r>
              <a:rPr lang="en-US" dirty="0"/>
              <a:t>Score classes are more complex</a:t>
            </a:r>
          </a:p>
          <a:p>
            <a:pPr lvl="1"/>
            <a:r>
              <a:rPr lang="en-US" dirty="0"/>
              <a:t>They need regular updates of response models</a:t>
            </a:r>
          </a:p>
          <a:p>
            <a:pPr lvl="1"/>
            <a:r>
              <a:rPr lang="en-US" dirty="0"/>
              <a:t>They are more complete and accurate; use all available data</a:t>
            </a:r>
          </a:p>
          <a:p>
            <a:pPr lvl="1"/>
            <a:r>
              <a:rPr lang="en-US" dirty="0"/>
              <a:t>They are harder to “get” intuitively (who’s in class A &amp; why?)</a:t>
            </a:r>
          </a:p>
          <a:p>
            <a:pPr marL="457200" lvl="1" indent="0">
              <a:buNone/>
            </a:pPr>
            <a:endParaRPr lang="en-US" dirty="0"/>
          </a:p>
          <a:p>
            <a:pPr marL="977900" lvl="1" indent="-958850">
              <a:buNone/>
            </a:pPr>
            <a:r>
              <a:rPr lang="en-US" b="1" i="1" dirty="0"/>
              <a:t>Trade-off: Accuracy/Performance vs. Simplicity/Usability.</a:t>
            </a:r>
          </a:p>
        </p:txBody>
      </p:sp>
      <p:pic>
        <p:nvPicPr>
          <p:cNvPr id="10" name="Content Placeholder 9">
            <a:extLst>
              <a:ext uri="{FF2B5EF4-FFF2-40B4-BE49-F238E27FC236}">
                <a16:creationId xmlns:a16="http://schemas.microsoft.com/office/drawing/2014/main" id="{FD31B132-BDA7-9B4E-A72E-102D88A6A0E5}"/>
              </a:ext>
            </a:extLst>
          </p:cNvPr>
          <p:cNvPicPr>
            <a:picLocks noGrp="1" noChangeAspect="1"/>
          </p:cNvPicPr>
          <p:nvPr>
            <p:ph sz="half" idx="2"/>
          </p:nvPr>
        </p:nvPicPr>
        <p:blipFill>
          <a:blip r:embed="rId2"/>
          <a:stretch>
            <a:fillRect/>
          </a:stretch>
        </p:blipFill>
        <p:spPr>
          <a:xfrm>
            <a:off x="6102112" y="408562"/>
            <a:ext cx="2923465" cy="6304233"/>
          </a:xfrm>
          <a:prstGeom prst="rect">
            <a:avLst/>
          </a:prstGeom>
        </p:spPr>
      </p:pic>
    </p:spTree>
    <p:extLst>
      <p:ext uri="{BB962C8B-B14F-4D97-AF65-F5344CB8AC3E}">
        <p14:creationId xmlns:p14="http://schemas.microsoft.com/office/powerpoint/2010/main" val="356261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5997-FA75-A644-B246-F70A163AB632}"/>
              </a:ext>
            </a:extLst>
          </p:cNvPr>
          <p:cNvSpPr>
            <a:spLocks noGrp="1"/>
          </p:cNvSpPr>
          <p:nvPr>
            <p:ph type="title"/>
          </p:nvPr>
        </p:nvSpPr>
        <p:spPr>
          <a:xfrm>
            <a:off x="1413187" y="664654"/>
            <a:ext cx="6589199" cy="1280890"/>
          </a:xfrm>
        </p:spPr>
        <p:txBody>
          <a:bodyPr/>
          <a:lstStyle/>
          <a:p>
            <a:r>
              <a:rPr lang="en-US" dirty="0"/>
              <a:t>Ordinal Logistic Regression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DFA5A59-70EC-EA41-8B49-FF7FA6F817EA}"/>
                  </a:ext>
                </a:extLst>
              </p:cNvPr>
              <p:cNvSpPr>
                <a:spLocks noGrp="1"/>
              </p:cNvSpPr>
              <p:nvPr>
                <p:ph idx="1"/>
              </p:nvPr>
            </p:nvSpPr>
            <p:spPr>
              <a:xfrm>
                <a:off x="706583" y="1305099"/>
                <a:ext cx="6766559" cy="5486400"/>
              </a:xfrm>
            </p:spPr>
            <p:txBody>
              <a:bodyPr>
                <a:normAutofit fontScale="92500" lnSpcReduction="10000"/>
              </a:bodyPr>
              <a:lstStyle/>
              <a:p>
                <a:r>
                  <a:rPr lang="en-US" dirty="0"/>
                  <a:t>When the response variable is ordered categorical. </a:t>
                </a:r>
              </a:p>
              <a:p>
                <a:pPr lvl="1"/>
                <a:r>
                  <a:rPr lang="en-US" dirty="0"/>
                  <a:t>For e.g. satisfaction level, performance, perceptions, etc.</a:t>
                </a:r>
              </a:p>
              <a:p>
                <a:pPr lvl="1"/>
                <a:r>
                  <a:rPr lang="en-US" dirty="0"/>
                  <a:t>Likert scale: Strong disagree, disagree, neutral, agree, strongly agree.</a:t>
                </a:r>
              </a:p>
              <a:p>
                <a:pPr lvl="1"/>
                <a:r>
                  <a:rPr lang="en-US" dirty="0"/>
                  <a:t>Order to the scale, strongly disagree &lt; agree &lt; neutral …</a:t>
                </a:r>
              </a:p>
              <a:p>
                <a:r>
                  <a:rPr lang="en-US" dirty="0"/>
                  <a:t>Use proportional odds logistic regression, i.e., ordered logistic regression. </a:t>
                </a:r>
              </a:p>
              <a:p>
                <a:pPr lvl="1"/>
                <a14:m>
                  <m:oMath xmlns:m="http://schemas.openxmlformats.org/officeDocument/2006/math">
                    <m:r>
                      <a:rPr lang="en-US" b="0" i="1" smtClean="0">
                        <a:latin typeface="Cambria Math" panose="02040503050406030204" pitchFamily="18" charset="0"/>
                      </a:rPr>
                      <m:t>𝐿𝑜𝑔𝑖𝑡</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𝑖</m:t>
                            </m:r>
                          </m:sub>
                        </m:sSub>
                      </m:e>
                    </m:nary>
                  </m:oMath>
                </a14:m>
                <a:r>
                  <a:rPr lang="en-US" dirty="0"/>
                  <a:t>, where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𝐽</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𝑀</m:t>
                    </m:r>
                  </m:oMath>
                </a14:m>
                <a:r>
                  <a:rPr lang="en-US" dirty="0"/>
                  <a:t>.</a:t>
                </a:r>
              </a:p>
              <a:p>
                <a:pPr lvl="1"/>
                <a:r>
                  <a:rPr lang="en-US" dirty="0"/>
                  <a:t>Here, </a:t>
                </a:r>
                <a:r>
                  <a:rPr lang="en-US" i="1" dirty="0"/>
                  <a:t>j</a:t>
                </a:r>
                <a:r>
                  <a:rPr lang="en-US" dirty="0"/>
                  <a:t> is the level of the ordered category with J levels and </a:t>
                </a:r>
                <a:r>
                  <a:rPr lang="en-US" i="1" dirty="0" err="1"/>
                  <a:t>i</a:t>
                </a:r>
                <a:r>
                  <a:rPr lang="en-US" dirty="0"/>
                  <a:t> corresponds to the independent variable. </a:t>
                </a:r>
              </a:p>
              <a:p>
                <a:pPr lvl="1"/>
                <a:r>
                  <a:rPr lang="en-US" dirty="0"/>
                  <a:t>Interpreting coefficients: Holding other variables constant -</a:t>
                </a:r>
              </a:p>
              <a:p>
                <a:pPr lvl="1"/>
                <a:r>
                  <a:rPr lang="en-US" dirty="0"/>
                  <a:t>Categorical:  The ordered logit for </a:t>
                </a:r>
                <a:r>
                  <a:rPr lang="en-US" i="1" u="sng" dirty="0"/>
                  <a:t>females</a:t>
                </a:r>
                <a:r>
                  <a:rPr lang="en-US" dirty="0"/>
                  <a:t> being in a higher </a:t>
                </a:r>
                <a:r>
                  <a:rPr lang="en-US" b="1" dirty="0" err="1"/>
                  <a:t>ses</a:t>
                </a:r>
                <a:r>
                  <a:rPr lang="en-US" b="1" dirty="0"/>
                  <a:t> </a:t>
                </a:r>
                <a:r>
                  <a:rPr lang="en-US" dirty="0"/>
                  <a:t>(low, med, high) category is 0.5 less than males. </a:t>
                </a:r>
              </a:p>
              <a:p>
                <a:pPr lvl="1"/>
                <a:r>
                  <a:rPr lang="en-US" dirty="0"/>
                  <a:t>Numerical: A one unit increase in </a:t>
                </a:r>
                <a:r>
                  <a:rPr lang="en-US" i="1" u="sng" dirty="0" err="1"/>
                  <a:t>socst</a:t>
                </a:r>
                <a:r>
                  <a:rPr lang="en-US" dirty="0"/>
                  <a:t> test scores would result in a 0.05 unit increase in the ordered log-odds of being in a higher </a:t>
                </a:r>
                <a:r>
                  <a:rPr lang="en-US" b="1" dirty="0" err="1"/>
                  <a:t>ses</a:t>
                </a:r>
                <a:r>
                  <a:rPr lang="en-US" b="1" dirty="0"/>
                  <a:t> </a:t>
                </a:r>
                <a:r>
                  <a:rPr lang="en-US" dirty="0"/>
                  <a:t>(low, med, high)  category.</a:t>
                </a:r>
              </a:p>
              <a:p>
                <a:pPr lvl="1"/>
                <a:r>
                  <a:rPr lang="en-US" dirty="0"/>
                  <a:t>Numerical: If a subject were to increase his </a:t>
                </a:r>
                <a:r>
                  <a:rPr lang="en-US" i="1" u="sng" dirty="0"/>
                  <a:t>science</a:t>
                </a:r>
                <a:r>
                  <a:rPr lang="en-US" dirty="0"/>
                  <a:t> score by one point, his ordered log-odds of being in a higher </a:t>
                </a:r>
                <a:r>
                  <a:rPr lang="en-US" b="1" dirty="0" err="1"/>
                  <a:t>ses</a:t>
                </a:r>
                <a:r>
                  <a:rPr lang="en-US" b="1" dirty="0"/>
                  <a:t> </a:t>
                </a:r>
                <a:r>
                  <a:rPr lang="en-US" dirty="0"/>
                  <a:t>(low, med, high)  category would increase by 0.03.</a:t>
                </a:r>
              </a:p>
            </p:txBody>
          </p:sp>
        </mc:Choice>
        <mc:Fallback>
          <p:sp>
            <p:nvSpPr>
              <p:cNvPr id="5" name="Content Placeholder 4">
                <a:extLst>
                  <a:ext uri="{FF2B5EF4-FFF2-40B4-BE49-F238E27FC236}">
                    <a16:creationId xmlns:a16="http://schemas.microsoft.com/office/drawing/2014/main" id="{7DFA5A59-70EC-EA41-8B49-FF7FA6F817EA}"/>
                  </a:ext>
                </a:extLst>
              </p:cNvPr>
              <p:cNvSpPr>
                <a:spLocks noGrp="1" noRot="1" noChangeAspect="1" noMove="1" noResize="1" noEditPoints="1" noAdjustHandles="1" noChangeArrowheads="1" noChangeShapeType="1" noTextEdit="1"/>
              </p:cNvSpPr>
              <p:nvPr>
                <p:ph idx="1"/>
              </p:nvPr>
            </p:nvSpPr>
            <p:spPr>
              <a:xfrm>
                <a:off x="706583" y="1305099"/>
                <a:ext cx="6766559" cy="5486400"/>
              </a:xfrm>
              <a:blipFill>
                <a:blip r:embed="rId2"/>
                <a:stretch>
                  <a:fillRect l="-375" t="-693"/>
                </a:stretch>
              </a:blipFill>
            </p:spPr>
            <p:txBody>
              <a:bodyPr/>
              <a:lstStyle/>
              <a:p>
                <a:r>
                  <a:rPr lang="en-US">
                    <a:noFill/>
                  </a:rPr>
                  <a:t> </a:t>
                </a:r>
              </a:p>
            </p:txBody>
          </p:sp>
        </mc:Fallback>
      </mc:AlternateContent>
      <p:pic>
        <p:nvPicPr>
          <p:cNvPr id="7" name="Picture 6" descr="Table&#10;&#10;Description automatically generated">
            <a:extLst>
              <a:ext uri="{FF2B5EF4-FFF2-40B4-BE49-F238E27FC236}">
                <a16:creationId xmlns:a16="http://schemas.microsoft.com/office/drawing/2014/main" id="{29131490-0969-5148-AC0A-0452ED8C5734}"/>
              </a:ext>
            </a:extLst>
          </p:cNvPr>
          <p:cNvPicPr>
            <a:picLocks noChangeAspect="1"/>
          </p:cNvPicPr>
          <p:nvPr/>
        </p:nvPicPr>
        <p:blipFill>
          <a:blip r:embed="rId3"/>
          <a:stretch>
            <a:fillRect/>
          </a:stretch>
        </p:blipFill>
        <p:spPr>
          <a:xfrm>
            <a:off x="7190512" y="5496099"/>
            <a:ext cx="1885950" cy="1295400"/>
          </a:xfrm>
          <a:prstGeom prst="rect">
            <a:avLst/>
          </a:prstGeom>
        </p:spPr>
      </p:pic>
    </p:spTree>
    <p:extLst>
      <p:ext uri="{BB962C8B-B14F-4D97-AF65-F5344CB8AC3E}">
        <p14:creationId xmlns:p14="http://schemas.microsoft.com/office/powerpoint/2010/main" val="289022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5997-FA75-A644-B246-F70A163AB632}"/>
              </a:ext>
            </a:extLst>
          </p:cNvPr>
          <p:cNvSpPr>
            <a:spLocks noGrp="1"/>
          </p:cNvSpPr>
          <p:nvPr>
            <p:ph type="title"/>
          </p:nvPr>
        </p:nvSpPr>
        <p:spPr/>
        <p:txBody>
          <a:bodyPr/>
          <a:lstStyle/>
          <a:p>
            <a:r>
              <a:rPr lang="en-US" dirty="0"/>
              <a:t>Odds Ratio</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51BD72E1-F520-584E-B810-26AE4EF6F8B0}"/>
                  </a:ext>
                </a:extLst>
              </p:cNvPr>
              <p:cNvSpPr>
                <a:spLocks noGrp="1"/>
              </p:cNvSpPr>
              <p:nvPr>
                <p:ph idx="1"/>
              </p:nvPr>
            </p:nvSpPr>
            <p:spPr>
              <a:xfrm>
                <a:off x="609601" y="1645919"/>
                <a:ext cx="7924800" cy="5112327"/>
              </a:xfrm>
            </p:spPr>
            <p:txBody>
              <a:bodyPr>
                <a:normAutofit fontScale="92500" lnSpcReduction="10000"/>
              </a:bodyPr>
              <a:lstStyle/>
              <a:p>
                <a:r>
                  <a:rPr lang="en-US" dirty="0"/>
                  <a:t>Another way of interpreting: Odds Ratio: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b="0" i="1" smtClean="0">
                            <a:latin typeface="Cambria Math" panose="02040503050406030204" pitchFamily="18" charset="0"/>
                          </a:rPr>
                          <m:t>𝑐𝑜𝑒𝑓𝑠</m:t>
                        </m:r>
                      </m:sup>
                    </m:sSup>
                  </m:oMath>
                </a14:m>
                <a:endParaRPr lang="en-US" dirty="0"/>
              </a:p>
              <a:p>
                <a:pPr lvl="1"/>
                <a:r>
                  <a:rPr lang="en-US" dirty="0"/>
                  <a:t>Now, view the change in levels in a cumulative way and interpret the coefficients in odds.</a:t>
                </a:r>
              </a:p>
              <a:p>
                <a:pPr lvl="1"/>
                <a:r>
                  <a:rPr lang="en-US" dirty="0"/>
                  <a:t>We are comparing the people who are in groups greater than </a:t>
                </a:r>
                <a:r>
                  <a:rPr lang="en-US" i="1" dirty="0"/>
                  <a:t>k</a:t>
                </a:r>
                <a:r>
                  <a:rPr lang="en-US" dirty="0"/>
                  <a:t> versus those who are in groups less than or equal to </a:t>
                </a:r>
                <a:r>
                  <a:rPr lang="en-US" i="1" dirty="0"/>
                  <a:t>k</a:t>
                </a:r>
                <a:r>
                  <a:rPr lang="en-US" dirty="0"/>
                  <a:t>, where </a:t>
                </a:r>
                <a:r>
                  <a:rPr lang="en-US" i="1" dirty="0"/>
                  <a:t>k</a:t>
                </a:r>
                <a:r>
                  <a:rPr lang="en-US" dirty="0"/>
                  <a:t> is the level of the response variable. </a:t>
                </a:r>
              </a:p>
              <a:p>
                <a:pPr lvl="1"/>
                <a:r>
                  <a:rPr lang="en-US" dirty="0"/>
                  <a:t>The interpretation would be that for a one unit change in the predictor variable, the odds for cases in a group that is greater than </a:t>
                </a:r>
                <a:r>
                  <a:rPr lang="en-US" i="1" dirty="0"/>
                  <a:t>k</a:t>
                </a:r>
                <a:r>
                  <a:rPr lang="en-US" dirty="0"/>
                  <a:t> versus less than or equal to </a:t>
                </a:r>
                <a:r>
                  <a:rPr lang="en-US" i="1" dirty="0"/>
                  <a:t>k</a:t>
                </a:r>
                <a:r>
                  <a:rPr lang="en-US" dirty="0"/>
                  <a:t> are the proportional odds times larger. </a:t>
                </a:r>
              </a:p>
              <a:p>
                <a:pPr lvl="2"/>
                <a:r>
                  <a:rPr lang="en-US" dirty="0"/>
                  <a:t>For a one unit increase in </a:t>
                </a:r>
                <a:r>
                  <a:rPr lang="en-US" b="1" dirty="0"/>
                  <a:t>science</a:t>
                </a:r>
                <a:r>
                  <a:rPr lang="en-US" dirty="0"/>
                  <a:t> test score, the odds of high </a:t>
                </a:r>
                <a:r>
                  <a:rPr lang="en-US" b="1" dirty="0" err="1"/>
                  <a:t>ses</a:t>
                </a:r>
                <a:r>
                  <a:rPr lang="en-US" dirty="0"/>
                  <a:t> versus the combined middle and low </a:t>
                </a:r>
                <a:r>
                  <a:rPr lang="en-US" b="1" dirty="0" err="1"/>
                  <a:t>ses</a:t>
                </a:r>
                <a:r>
                  <a:rPr lang="en-US" dirty="0"/>
                  <a:t>  categories are 1.03 times greater. For a one unit increase in </a:t>
                </a:r>
                <a:r>
                  <a:rPr lang="en-US" b="1" dirty="0"/>
                  <a:t>science</a:t>
                </a:r>
                <a:r>
                  <a:rPr lang="en-US" dirty="0"/>
                  <a:t> test score, the odds of the combined high and middle </a:t>
                </a:r>
                <a:r>
                  <a:rPr lang="en-US" b="1" dirty="0" err="1"/>
                  <a:t>ses</a:t>
                </a:r>
                <a:r>
                  <a:rPr lang="en-US" dirty="0"/>
                  <a:t> versus low </a:t>
                </a:r>
                <a:r>
                  <a:rPr lang="en-US" b="1" dirty="0" err="1"/>
                  <a:t>ses</a:t>
                </a:r>
                <a:r>
                  <a:rPr lang="en-US" dirty="0"/>
                  <a:t> are 1.03 times greater.</a:t>
                </a:r>
              </a:p>
              <a:p>
                <a:pPr lvl="2"/>
                <a:r>
                  <a:rPr lang="en-US" dirty="0"/>
                  <a:t>For a one unit increase in </a:t>
                </a:r>
                <a:r>
                  <a:rPr lang="en-US" b="1" dirty="0" err="1"/>
                  <a:t>socst</a:t>
                </a:r>
                <a:r>
                  <a:rPr lang="en-US" dirty="0"/>
                  <a:t> test score, the odds of high </a:t>
                </a:r>
                <a:r>
                  <a:rPr lang="en-US" b="1" dirty="0" err="1"/>
                  <a:t>ses</a:t>
                </a:r>
                <a:r>
                  <a:rPr lang="en-US" dirty="0"/>
                  <a:t> versus the combined middle and low </a:t>
                </a:r>
                <a:r>
                  <a:rPr lang="en-US" b="1" dirty="0" err="1"/>
                  <a:t>ses</a:t>
                </a:r>
                <a:r>
                  <a:rPr lang="en-US" dirty="0"/>
                  <a:t> are 1.05 times greater. For a one unit increase in </a:t>
                </a:r>
                <a:r>
                  <a:rPr lang="en-US" b="1" dirty="0" err="1"/>
                  <a:t>socst</a:t>
                </a:r>
                <a:r>
                  <a:rPr lang="en-US" dirty="0"/>
                  <a:t> test score, the odds of the combined high and middle </a:t>
                </a:r>
                <a:r>
                  <a:rPr lang="en-US" b="1" dirty="0" err="1"/>
                  <a:t>ses</a:t>
                </a:r>
                <a:r>
                  <a:rPr lang="en-US" dirty="0"/>
                  <a:t> versus low </a:t>
                </a:r>
                <a:r>
                  <a:rPr lang="en-US" b="1" dirty="0" err="1"/>
                  <a:t>ses</a:t>
                </a:r>
                <a:r>
                  <a:rPr lang="en-US" dirty="0"/>
                  <a:t> are 1.05 times greater.</a:t>
                </a:r>
              </a:p>
              <a:p>
                <a:pPr lvl="2"/>
                <a:r>
                  <a:rPr lang="en-US" dirty="0"/>
                  <a:t>For females, the odds of high </a:t>
                </a:r>
                <a:r>
                  <a:rPr lang="en-US" b="1" dirty="0" err="1"/>
                  <a:t>ses</a:t>
                </a:r>
                <a:r>
                  <a:rPr lang="en-US" dirty="0"/>
                  <a:t> versus the combined middle and low </a:t>
                </a:r>
                <a:r>
                  <a:rPr lang="en-US" b="1" dirty="0" err="1"/>
                  <a:t>ses</a:t>
                </a:r>
                <a:r>
                  <a:rPr lang="en-US" dirty="0"/>
                  <a:t> are 0.6173 times lower than for males. The odds of the combined categories of high and middle </a:t>
                </a:r>
                <a:r>
                  <a:rPr lang="en-US" b="1" dirty="0" err="1"/>
                  <a:t>ses</a:t>
                </a:r>
                <a:r>
                  <a:rPr lang="en-US" dirty="0"/>
                  <a:t> versus low </a:t>
                </a:r>
                <a:r>
                  <a:rPr lang="en-US" b="1" dirty="0" err="1"/>
                  <a:t>ses</a:t>
                </a:r>
                <a:r>
                  <a:rPr lang="en-US" dirty="0"/>
                  <a:t> is 0.6173 times lower for females compared to males</a:t>
                </a:r>
              </a:p>
            </p:txBody>
          </p:sp>
        </mc:Choice>
        <mc:Fallback>
          <p:sp>
            <p:nvSpPr>
              <p:cNvPr id="8" name="Content Placeholder 7">
                <a:extLst>
                  <a:ext uri="{FF2B5EF4-FFF2-40B4-BE49-F238E27FC236}">
                    <a16:creationId xmlns:a16="http://schemas.microsoft.com/office/drawing/2014/main" id="{51BD72E1-F520-584E-B810-26AE4EF6F8B0}"/>
                  </a:ext>
                </a:extLst>
              </p:cNvPr>
              <p:cNvSpPr>
                <a:spLocks noGrp="1" noRot="1" noChangeAspect="1" noMove="1" noResize="1" noEditPoints="1" noAdjustHandles="1" noChangeArrowheads="1" noChangeShapeType="1" noTextEdit="1"/>
              </p:cNvSpPr>
              <p:nvPr>
                <p:ph idx="1"/>
              </p:nvPr>
            </p:nvSpPr>
            <p:spPr>
              <a:xfrm>
                <a:off x="609601" y="1645919"/>
                <a:ext cx="7924800" cy="5112327"/>
              </a:xfrm>
              <a:blipFill>
                <a:blip r:embed="rId2"/>
                <a:stretch>
                  <a:fillRect l="-481" t="-990" r="-481"/>
                </a:stretch>
              </a:blipFill>
            </p:spPr>
            <p:txBody>
              <a:bodyPr/>
              <a:lstStyle/>
              <a:p>
                <a:r>
                  <a:rPr lang="en-US">
                    <a:noFill/>
                  </a:rPr>
                  <a:t> </a:t>
                </a:r>
              </a:p>
            </p:txBody>
          </p:sp>
        </mc:Fallback>
      </mc:AlternateContent>
      <p:pic>
        <p:nvPicPr>
          <p:cNvPr id="9" name="Content Placeholder 3" descr="Table&#10;&#10;Description automatically generated">
            <a:extLst>
              <a:ext uri="{FF2B5EF4-FFF2-40B4-BE49-F238E27FC236}">
                <a16:creationId xmlns:a16="http://schemas.microsoft.com/office/drawing/2014/main" id="{B4385502-EE83-FB4B-854F-05B307A6BB28}"/>
              </a:ext>
            </a:extLst>
          </p:cNvPr>
          <p:cNvPicPr>
            <a:picLocks noChangeAspect="1"/>
          </p:cNvPicPr>
          <p:nvPr/>
        </p:nvPicPr>
        <p:blipFill>
          <a:blip r:embed="rId3"/>
          <a:stretch>
            <a:fillRect/>
          </a:stretch>
        </p:blipFill>
        <p:spPr>
          <a:xfrm>
            <a:off x="6708371" y="883121"/>
            <a:ext cx="2095038" cy="1208401"/>
          </a:xfrm>
          <a:prstGeom prst="rect">
            <a:avLst/>
          </a:prstGeom>
        </p:spPr>
      </p:pic>
    </p:spTree>
    <p:extLst>
      <p:ext uri="{BB962C8B-B14F-4D97-AF65-F5344CB8AC3E}">
        <p14:creationId xmlns:p14="http://schemas.microsoft.com/office/powerpoint/2010/main" val="288657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B7FF-A910-D94E-BA2B-6B547ABFE431}"/>
              </a:ext>
            </a:extLst>
          </p:cNvPr>
          <p:cNvSpPr>
            <a:spLocks noGrp="1"/>
          </p:cNvSpPr>
          <p:nvPr>
            <p:ph type="title"/>
          </p:nvPr>
        </p:nvSpPr>
        <p:spPr/>
        <p:txBody>
          <a:bodyPr/>
          <a:lstStyle/>
          <a:p>
            <a:r>
              <a:rPr lang="en-US" dirty="0"/>
              <a:t>Ordinal Logistic Regression</a:t>
            </a:r>
          </a:p>
        </p:txBody>
      </p:sp>
      <p:sp>
        <p:nvSpPr>
          <p:cNvPr id="3" name="Content Placeholder 2">
            <a:extLst>
              <a:ext uri="{FF2B5EF4-FFF2-40B4-BE49-F238E27FC236}">
                <a16:creationId xmlns:a16="http://schemas.microsoft.com/office/drawing/2014/main" id="{23A9F756-8C37-6C44-9CD5-9D2BBFEC7177}"/>
              </a:ext>
            </a:extLst>
          </p:cNvPr>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b="1" dirty="0"/>
              <a:t>Demo in R-Studio</a:t>
            </a:r>
          </a:p>
          <a:p>
            <a:pPr marL="0" indent="0" algn="ctr">
              <a:buNone/>
            </a:pPr>
            <a:endParaRPr lang="en-US" b="1" dirty="0"/>
          </a:p>
          <a:p>
            <a:pPr marL="0" indent="0" algn="ctr">
              <a:buNone/>
            </a:pPr>
            <a:r>
              <a:rPr lang="en-US" dirty="0"/>
              <a:t>Data: Wine Rating</a:t>
            </a:r>
          </a:p>
        </p:txBody>
      </p:sp>
    </p:spTree>
    <p:extLst>
      <p:ext uri="{BB962C8B-B14F-4D97-AF65-F5344CB8AC3E}">
        <p14:creationId xmlns:p14="http://schemas.microsoft.com/office/powerpoint/2010/main" val="325424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BB63-DCC5-FB45-8537-63EA43F6B418}"/>
              </a:ext>
            </a:extLst>
          </p:cNvPr>
          <p:cNvSpPr>
            <a:spLocks noGrp="1"/>
          </p:cNvSpPr>
          <p:nvPr>
            <p:ph type="title"/>
          </p:nvPr>
        </p:nvSpPr>
        <p:spPr/>
        <p:txBody>
          <a:bodyPr/>
          <a:lstStyle/>
          <a:p>
            <a:r>
              <a:rPr lang="en-US" dirty="0"/>
              <a:t>Case for you – Bank Marketing </a:t>
            </a:r>
          </a:p>
        </p:txBody>
      </p:sp>
      <p:sp>
        <p:nvSpPr>
          <p:cNvPr id="3" name="Content Placeholder 2">
            <a:extLst>
              <a:ext uri="{FF2B5EF4-FFF2-40B4-BE49-F238E27FC236}">
                <a16:creationId xmlns:a16="http://schemas.microsoft.com/office/drawing/2014/main" id="{6CBBD3D4-CB01-754D-8CCF-D34488BC1338}"/>
              </a:ext>
            </a:extLst>
          </p:cNvPr>
          <p:cNvSpPr>
            <a:spLocks noGrp="1"/>
          </p:cNvSpPr>
          <p:nvPr>
            <p:ph idx="1"/>
          </p:nvPr>
        </p:nvSpPr>
        <p:spPr>
          <a:xfrm>
            <a:off x="1942415" y="2133599"/>
            <a:ext cx="6882271" cy="4601030"/>
          </a:xfrm>
        </p:spPr>
        <p:txBody>
          <a:bodyPr>
            <a:normAutofit fontScale="40000" lnSpcReduction="20000"/>
          </a:bodyPr>
          <a:lstStyle/>
          <a:p>
            <a:r>
              <a:rPr lang="en-US" dirty="0"/>
              <a:t>See the dataset at: </a:t>
            </a:r>
            <a:r>
              <a:rPr lang="en-US" dirty="0">
                <a:hlinkClick r:id="rId2"/>
              </a:rPr>
              <a:t>http://archive.ics.uci.edu/ml/datasets/Bank+Marketing</a:t>
            </a:r>
            <a:r>
              <a:rPr lang="en-US" dirty="0"/>
              <a:t> – Use file </a:t>
            </a:r>
            <a:r>
              <a:rPr lang="en-US" b="1" u="sng" dirty="0"/>
              <a:t>bank-</a:t>
            </a:r>
            <a:r>
              <a:rPr lang="en-US" b="1" u="sng" dirty="0" err="1"/>
              <a:t>additional.csv</a:t>
            </a:r>
            <a:endParaRPr lang="en-US" b="1" u="sng" dirty="0"/>
          </a:p>
          <a:p>
            <a:pPr marL="0" indent="0">
              <a:buNone/>
            </a:pPr>
            <a:r>
              <a:rPr lang="en-US"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a:t>
            </a:r>
          </a:p>
          <a:p>
            <a:pPr marL="0" indent="0">
              <a:buNone/>
            </a:pPr>
            <a:r>
              <a:rPr lang="en-US" b="1" dirty="0"/>
              <a:t>The classification goal is to predict if the client will subscribe (yes/no) a term deposit (variable y).</a:t>
            </a:r>
          </a:p>
          <a:p>
            <a:pPr marL="0" indent="0">
              <a:buNone/>
            </a:pPr>
            <a:r>
              <a:rPr lang="en-US" b="1" dirty="0"/>
              <a:t>Input variables</a:t>
            </a:r>
            <a:r>
              <a:rPr lang="en-US" dirty="0"/>
              <a:t>: </a:t>
            </a:r>
          </a:p>
          <a:p>
            <a:pPr marL="457200" indent="-447675">
              <a:lnSpc>
                <a:spcPct val="120000"/>
              </a:lnSpc>
              <a:spcBef>
                <a:spcPts val="0"/>
              </a:spcBef>
              <a:buFont typeface="+mj-lt"/>
              <a:buAutoNum type="arabicPeriod"/>
            </a:pPr>
            <a:r>
              <a:rPr lang="en-US" dirty="0"/>
              <a:t>age (numeric)</a:t>
            </a:r>
          </a:p>
          <a:p>
            <a:pPr marL="457200" indent="-447675">
              <a:lnSpc>
                <a:spcPct val="120000"/>
              </a:lnSpc>
              <a:spcBef>
                <a:spcPts val="0"/>
              </a:spcBef>
              <a:buFont typeface="+mj-lt"/>
              <a:buAutoNum type="arabicPeriod"/>
            </a:pPr>
            <a:r>
              <a:rPr lang="en-US" dirty="0"/>
              <a:t>job : type of job (categorical: 'admin.','blue-collar','entrepreneur','housemaid','management','retired','self-employed','services','student','technician','unemployed','unknown’)</a:t>
            </a:r>
          </a:p>
          <a:p>
            <a:pPr marL="457200" indent="-447675">
              <a:lnSpc>
                <a:spcPct val="120000"/>
              </a:lnSpc>
              <a:spcBef>
                <a:spcPts val="0"/>
              </a:spcBef>
              <a:buFont typeface="+mj-lt"/>
              <a:buAutoNum type="arabicPeriod"/>
            </a:pPr>
            <a:r>
              <a:rPr lang="en-US" dirty="0"/>
              <a:t>marital : marital status (categorical: '</a:t>
            </a:r>
            <a:r>
              <a:rPr lang="en-US" dirty="0" err="1"/>
              <a:t>divorced','married','single','unknown</a:t>
            </a:r>
            <a:r>
              <a:rPr lang="en-US" dirty="0"/>
              <a:t>'; note: 'divorced' means divorced or widowed)</a:t>
            </a:r>
          </a:p>
          <a:p>
            <a:pPr marL="457200" indent="-447675">
              <a:lnSpc>
                <a:spcPct val="120000"/>
              </a:lnSpc>
              <a:spcBef>
                <a:spcPts val="0"/>
              </a:spcBef>
              <a:buFont typeface="+mj-lt"/>
              <a:buAutoNum type="arabicPeriod"/>
            </a:pPr>
            <a:r>
              <a:rPr lang="en-US" dirty="0"/>
              <a:t>education (categorical: 'basic.4y','basic.6y','basic.9y','high.school','illiterate','professional.course','university.degree','unknown’)</a:t>
            </a:r>
          </a:p>
          <a:p>
            <a:pPr marL="457200" indent="-447675">
              <a:lnSpc>
                <a:spcPct val="120000"/>
              </a:lnSpc>
              <a:spcBef>
                <a:spcPts val="0"/>
              </a:spcBef>
              <a:buFont typeface="+mj-lt"/>
              <a:buAutoNum type="arabicPeriod"/>
            </a:pPr>
            <a:r>
              <a:rPr lang="en-US" dirty="0"/>
              <a:t>default: has credit in default? (categorical: '</a:t>
            </a:r>
            <a:r>
              <a:rPr lang="en-US" dirty="0" err="1"/>
              <a:t>no','yes','unknown</a:t>
            </a:r>
            <a:r>
              <a:rPr lang="en-US" dirty="0"/>
              <a:t>’)</a:t>
            </a:r>
          </a:p>
          <a:p>
            <a:pPr marL="457200" indent="-447675">
              <a:lnSpc>
                <a:spcPct val="120000"/>
              </a:lnSpc>
              <a:spcBef>
                <a:spcPts val="0"/>
              </a:spcBef>
              <a:buFont typeface="+mj-lt"/>
              <a:buAutoNum type="arabicPeriod"/>
            </a:pPr>
            <a:r>
              <a:rPr lang="en-US" dirty="0"/>
              <a:t>housing: has housing loan? (categorical: '</a:t>
            </a:r>
            <a:r>
              <a:rPr lang="en-US" dirty="0" err="1"/>
              <a:t>no','yes','unknown</a:t>
            </a:r>
            <a:r>
              <a:rPr lang="en-US" dirty="0"/>
              <a:t>’)</a:t>
            </a:r>
          </a:p>
          <a:p>
            <a:pPr marL="457200" indent="-447675">
              <a:lnSpc>
                <a:spcPct val="120000"/>
              </a:lnSpc>
              <a:spcBef>
                <a:spcPts val="0"/>
              </a:spcBef>
              <a:buFont typeface="+mj-lt"/>
              <a:buAutoNum type="arabicPeriod"/>
            </a:pPr>
            <a:r>
              <a:rPr lang="en-US" dirty="0"/>
              <a:t>loan: has personal loan? (categorical: '</a:t>
            </a:r>
            <a:r>
              <a:rPr lang="en-US" dirty="0" err="1"/>
              <a:t>no','yes','unknown</a:t>
            </a:r>
            <a:r>
              <a:rPr lang="en-US" dirty="0"/>
              <a:t>')</a:t>
            </a:r>
            <a:br>
              <a:rPr lang="en-US" dirty="0"/>
            </a:br>
            <a:r>
              <a:rPr lang="en-US" dirty="0"/>
              <a:t># related with the last contact of the current campaign:</a:t>
            </a:r>
          </a:p>
          <a:p>
            <a:pPr marL="457200" indent="-447675">
              <a:lnSpc>
                <a:spcPct val="120000"/>
              </a:lnSpc>
              <a:spcBef>
                <a:spcPts val="0"/>
              </a:spcBef>
              <a:buFont typeface="+mj-lt"/>
              <a:buAutoNum type="arabicPeriod"/>
            </a:pPr>
            <a:r>
              <a:rPr lang="en-US" dirty="0"/>
              <a:t>contact: contact communication type (categorical: '</a:t>
            </a:r>
            <a:r>
              <a:rPr lang="en-US" dirty="0" err="1"/>
              <a:t>cellular','telephone</a:t>
            </a:r>
            <a:r>
              <a:rPr lang="en-US" dirty="0"/>
              <a:t>’) </a:t>
            </a:r>
          </a:p>
          <a:p>
            <a:pPr marL="457200" indent="-447675">
              <a:lnSpc>
                <a:spcPct val="120000"/>
              </a:lnSpc>
              <a:spcBef>
                <a:spcPts val="0"/>
              </a:spcBef>
              <a:buFont typeface="+mj-lt"/>
              <a:buAutoNum type="arabicPeriod"/>
            </a:pPr>
            <a:r>
              <a:rPr lang="en-US" dirty="0"/>
              <a:t>month: last contact month of year (categorical: '</a:t>
            </a:r>
            <a:r>
              <a:rPr lang="en-US" dirty="0" err="1"/>
              <a:t>jan</a:t>
            </a:r>
            <a:r>
              <a:rPr lang="en-US" dirty="0"/>
              <a:t>', '</a:t>
            </a:r>
            <a:r>
              <a:rPr lang="en-US" dirty="0" err="1"/>
              <a:t>feb</a:t>
            </a:r>
            <a:r>
              <a:rPr lang="en-US" dirty="0"/>
              <a:t>', 'mar', ..., '</a:t>
            </a:r>
            <a:r>
              <a:rPr lang="en-US" dirty="0" err="1"/>
              <a:t>nov</a:t>
            </a:r>
            <a:r>
              <a:rPr lang="en-US" dirty="0"/>
              <a:t>', '</a:t>
            </a:r>
            <a:r>
              <a:rPr lang="en-US" dirty="0" err="1"/>
              <a:t>dec</a:t>
            </a:r>
            <a:r>
              <a:rPr lang="en-US" dirty="0"/>
              <a:t>’)</a:t>
            </a:r>
          </a:p>
          <a:p>
            <a:pPr marL="457200" indent="-447675">
              <a:lnSpc>
                <a:spcPct val="120000"/>
              </a:lnSpc>
              <a:spcBef>
                <a:spcPts val="0"/>
              </a:spcBef>
              <a:buFont typeface="+mj-lt"/>
              <a:buAutoNum type="arabicPeriod"/>
            </a:pPr>
            <a:r>
              <a:rPr lang="en-US" dirty="0" err="1"/>
              <a:t>day_of_week</a:t>
            </a:r>
            <a:r>
              <a:rPr lang="en-US" dirty="0"/>
              <a:t>: last contact day of the week (categorical: 'mon','</a:t>
            </a:r>
            <a:r>
              <a:rPr lang="en-US" dirty="0" err="1"/>
              <a:t>tue</a:t>
            </a:r>
            <a:r>
              <a:rPr lang="en-US" dirty="0"/>
              <a:t>','wed','</a:t>
            </a:r>
            <a:r>
              <a:rPr lang="en-US" dirty="0" err="1"/>
              <a:t>thu</a:t>
            </a:r>
            <a:r>
              <a:rPr lang="en-US" dirty="0"/>
              <a:t>','</a:t>
            </a:r>
            <a:r>
              <a:rPr lang="en-US" dirty="0" err="1"/>
              <a:t>fri</a:t>
            </a:r>
            <a:r>
              <a:rPr lang="en-US" dirty="0"/>
              <a:t>’)</a:t>
            </a:r>
          </a:p>
          <a:p>
            <a:pPr marL="457200" indent="-447675">
              <a:lnSpc>
                <a:spcPct val="120000"/>
              </a:lnSpc>
              <a:spcBef>
                <a:spcPts val="0"/>
              </a:spcBef>
              <a:buFont typeface="+mj-lt"/>
              <a:buAutoNum type="arabicPeriod"/>
            </a:pPr>
            <a:r>
              <a:rPr lang="en-US" dirty="0"/>
              <a:t>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marL="457200" indent="-447675">
              <a:lnSpc>
                <a:spcPct val="120000"/>
              </a:lnSpc>
              <a:spcBef>
                <a:spcPts val="0"/>
              </a:spcBef>
              <a:buNone/>
            </a:pPr>
            <a:endParaRPr lang="en-US" dirty="0"/>
          </a:p>
          <a:p>
            <a:pPr marL="457200" indent="-447675">
              <a:lnSpc>
                <a:spcPct val="120000"/>
              </a:lnSpc>
              <a:spcBef>
                <a:spcPts val="0"/>
              </a:spcBef>
              <a:buNone/>
            </a:pPr>
            <a:r>
              <a:rPr lang="en-US" i="1" dirty="0"/>
              <a:t># other attributes:</a:t>
            </a:r>
          </a:p>
          <a:p>
            <a:pPr marL="457200" indent="-447675">
              <a:lnSpc>
                <a:spcPct val="120000"/>
              </a:lnSpc>
              <a:spcBef>
                <a:spcPts val="0"/>
              </a:spcBef>
              <a:buFont typeface="+mj-lt"/>
              <a:buAutoNum type="arabicPeriod" startAt="12"/>
            </a:pPr>
            <a:r>
              <a:rPr lang="en-US" dirty="0"/>
              <a:t>campaign: number of contacts performed during this campaign and for this client (numeric, includes last contact)</a:t>
            </a:r>
          </a:p>
          <a:p>
            <a:pPr marL="457200" indent="-447675">
              <a:lnSpc>
                <a:spcPct val="120000"/>
              </a:lnSpc>
              <a:spcBef>
                <a:spcPts val="0"/>
              </a:spcBef>
              <a:buFont typeface="+mj-lt"/>
              <a:buAutoNum type="arabicPeriod" startAt="12"/>
            </a:pPr>
            <a:r>
              <a:rPr lang="en-US" dirty="0" err="1"/>
              <a:t>pdays</a:t>
            </a:r>
            <a:r>
              <a:rPr lang="en-US" dirty="0"/>
              <a:t>: number of days that passed by after the client was last contacted from a previous campaign (numeric; 999 means client was not previously contacted)</a:t>
            </a:r>
          </a:p>
          <a:p>
            <a:pPr marL="457200" indent="-447675">
              <a:lnSpc>
                <a:spcPct val="120000"/>
              </a:lnSpc>
              <a:spcBef>
                <a:spcPts val="0"/>
              </a:spcBef>
              <a:buFont typeface="+mj-lt"/>
              <a:buAutoNum type="arabicPeriod" startAt="12"/>
            </a:pPr>
            <a:r>
              <a:rPr lang="en-US" dirty="0"/>
              <a:t>previous: number of contacts performed before this campaign and for this client (numeric)</a:t>
            </a:r>
          </a:p>
          <a:p>
            <a:pPr marL="457200" indent="-447675">
              <a:lnSpc>
                <a:spcPct val="120000"/>
              </a:lnSpc>
              <a:spcBef>
                <a:spcPts val="0"/>
              </a:spcBef>
              <a:buFont typeface="+mj-lt"/>
              <a:buAutoNum type="arabicPeriod" startAt="12"/>
            </a:pPr>
            <a:r>
              <a:rPr lang="en-US" dirty="0" err="1"/>
              <a:t>poutcome</a:t>
            </a:r>
            <a:r>
              <a:rPr lang="en-US" dirty="0"/>
              <a:t>: outcome of the previous marketing campaign (categorical: '</a:t>
            </a:r>
            <a:r>
              <a:rPr lang="en-US" dirty="0" err="1"/>
              <a:t>failure','nonexistent','success</a:t>
            </a:r>
            <a:r>
              <a:rPr lang="en-US" dirty="0"/>
              <a:t>’)</a:t>
            </a:r>
          </a:p>
          <a:p>
            <a:pPr marL="0" indent="0">
              <a:lnSpc>
                <a:spcPct val="120000"/>
              </a:lnSpc>
              <a:spcBef>
                <a:spcPts val="0"/>
              </a:spcBef>
              <a:buNone/>
            </a:pPr>
            <a:endParaRPr lang="en-US" dirty="0"/>
          </a:p>
          <a:p>
            <a:pPr marL="0" indent="0">
              <a:lnSpc>
                <a:spcPct val="120000"/>
              </a:lnSpc>
              <a:spcBef>
                <a:spcPts val="0"/>
              </a:spcBef>
              <a:buNone/>
            </a:pPr>
            <a:r>
              <a:rPr lang="en-US" i="1" dirty="0"/>
              <a:t>social and economic context attributes  - </a:t>
            </a:r>
            <a:r>
              <a:rPr lang="en-US" i="1" u="sng" dirty="0"/>
              <a:t>You may want to research some of these variables for more context</a:t>
            </a:r>
            <a:r>
              <a:rPr lang="en-US" i="1" dirty="0"/>
              <a:t>. </a:t>
            </a:r>
          </a:p>
          <a:p>
            <a:pPr marL="465138" lvl="1" indent="-449263">
              <a:lnSpc>
                <a:spcPct val="120000"/>
              </a:lnSpc>
              <a:spcBef>
                <a:spcPts val="0"/>
              </a:spcBef>
              <a:buFont typeface="+mj-lt"/>
              <a:buAutoNum type="arabicPeriod" startAt="16"/>
            </a:pPr>
            <a:r>
              <a:rPr lang="en-US" dirty="0" err="1"/>
              <a:t>emp.var.rate</a:t>
            </a:r>
            <a:r>
              <a:rPr lang="en-US" dirty="0"/>
              <a:t>: employment variation rate - quarterly indicator (numeric)</a:t>
            </a:r>
          </a:p>
          <a:p>
            <a:pPr marL="465138" lvl="1" indent="-449263">
              <a:lnSpc>
                <a:spcPct val="120000"/>
              </a:lnSpc>
              <a:spcBef>
                <a:spcPts val="0"/>
              </a:spcBef>
              <a:buFont typeface="+mj-lt"/>
              <a:buAutoNum type="arabicPeriod" startAt="16"/>
            </a:pPr>
            <a:r>
              <a:rPr lang="en-US" dirty="0" err="1"/>
              <a:t>cons.price.idx</a:t>
            </a:r>
            <a:r>
              <a:rPr lang="en-US" dirty="0"/>
              <a:t>: consumer price index - monthly indicator (numeric)  </a:t>
            </a:r>
          </a:p>
          <a:p>
            <a:pPr marL="465138" lvl="1" indent="-449263">
              <a:lnSpc>
                <a:spcPct val="120000"/>
              </a:lnSpc>
              <a:spcBef>
                <a:spcPts val="0"/>
              </a:spcBef>
              <a:buFont typeface="+mj-lt"/>
              <a:buAutoNum type="arabicPeriod" startAt="16"/>
            </a:pPr>
            <a:r>
              <a:rPr lang="en-US" dirty="0" err="1"/>
              <a:t>cons.conf.idx</a:t>
            </a:r>
            <a:r>
              <a:rPr lang="en-US" dirty="0"/>
              <a:t>: consumer confidence index - monthly indicator (numeric)  </a:t>
            </a:r>
          </a:p>
          <a:p>
            <a:pPr marL="465138" lvl="1" indent="-449263">
              <a:lnSpc>
                <a:spcPct val="120000"/>
              </a:lnSpc>
              <a:spcBef>
                <a:spcPts val="0"/>
              </a:spcBef>
              <a:buFont typeface="+mj-lt"/>
              <a:buAutoNum type="arabicPeriod" startAt="16"/>
            </a:pPr>
            <a:r>
              <a:rPr lang="en-US" dirty="0"/>
              <a:t>euribor3m: </a:t>
            </a:r>
            <a:r>
              <a:rPr lang="en-US" dirty="0" err="1"/>
              <a:t>euribor</a:t>
            </a:r>
            <a:r>
              <a:rPr lang="en-US" dirty="0"/>
              <a:t> 3 month rate - daily indicator (numeric)</a:t>
            </a:r>
          </a:p>
          <a:p>
            <a:pPr marL="465138" lvl="1" indent="-449263">
              <a:lnSpc>
                <a:spcPct val="120000"/>
              </a:lnSpc>
              <a:spcBef>
                <a:spcPts val="0"/>
              </a:spcBef>
              <a:buFont typeface="+mj-lt"/>
              <a:buAutoNum type="arabicPeriod" startAt="16"/>
            </a:pPr>
            <a:r>
              <a:rPr lang="en-US" dirty="0" err="1"/>
              <a:t>nr.employed</a:t>
            </a:r>
            <a:r>
              <a:rPr lang="en-US" dirty="0"/>
              <a:t>: number of employees - quarterly indicator (numeric)</a:t>
            </a:r>
          </a:p>
          <a:p>
            <a:pPr marL="0" indent="0">
              <a:lnSpc>
                <a:spcPct val="120000"/>
              </a:lnSpc>
              <a:spcBef>
                <a:spcPts val="0"/>
              </a:spcBef>
              <a:buNone/>
            </a:pPr>
            <a:endParaRPr lang="en-US" dirty="0"/>
          </a:p>
          <a:p>
            <a:pPr marL="0" indent="0">
              <a:lnSpc>
                <a:spcPct val="120000"/>
              </a:lnSpc>
              <a:spcBef>
                <a:spcPts val="0"/>
              </a:spcBef>
              <a:buNone/>
            </a:pPr>
            <a:r>
              <a:rPr lang="en-US" b="1" dirty="0"/>
              <a:t>Output variable (desired target):</a:t>
            </a:r>
          </a:p>
          <a:p>
            <a:pPr>
              <a:lnSpc>
                <a:spcPct val="120000"/>
              </a:lnSpc>
              <a:spcBef>
                <a:spcPts val="0"/>
              </a:spcBef>
              <a:buFont typeface="+mj-lt"/>
              <a:buAutoNum type="arabicPeriod" startAt="21"/>
            </a:pPr>
            <a:r>
              <a:rPr lang="en-US" dirty="0"/>
              <a:t>y - has the client subscribed a term deposit? (binary: '</a:t>
            </a:r>
            <a:r>
              <a:rPr lang="en-US" dirty="0" err="1"/>
              <a:t>yes','no</a:t>
            </a:r>
            <a:r>
              <a:rPr lang="en-US" dirty="0"/>
              <a:t>’)</a:t>
            </a:r>
          </a:p>
          <a:p>
            <a:pPr>
              <a:lnSpc>
                <a:spcPct val="120000"/>
              </a:lnSpc>
              <a:spcBef>
                <a:spcPts val="0"/>
              </a:spcBef>
              <a:buFont typeface="+mj-lt"/>
              <a:buAutoNum type="arabicPeriod" startAt="21"/>
            </a:pPr>
            <a:endParaRPr lang="en-US" dirty="0"/>
          </a:p>
          <a:p>
            <a:pPr marL="0" indent="0">
              <a:lnSpc>
                <a:spcPct val="120000"/>
              </a:lnSpc>
              <a:spcBef>
                <a:spcPts val="0"/>
              </a:spcBef>
              <a:buNone/>
            </a:pPr>
            <a:r>
              <a:rPr lang="en-US" b="1" dirty="0">
                <a:solidFill>
                  <a:srgbClr val="FF0000"/>
                </a:solidFill>
              </a:rPr>
              <a:t>Individual Submission: Write a report, including any data exploration, data cleaning, data analysis, discussion of results, interpretation and conclusion.</a:t>
            </a:r>
          </a:p>
          <a:p>
            <a:pPr marL="0" indent="0">
              <a:lnSpc>
                <a:spcPct val="120000"/>
              </a:lnSpc>
              <a:spcBef>
                <a:spcPts val="0"/>
              </a:spcBef>
              <a:buNone/>
            </a:pPr>
            <a:r>
              <a:rPr lang="en-US" b="1" dirty="0">
                <a:solidFill>
                  <a:srgbClr val="FF0000"/>
                </a:solidFill>
              </a:rPr>
              <a:t>See Case Study Guidelines for details. Please put all codes in appendix.</a:t>
            </a:r>
          </a:p>
          <a:p>
            <a:pPr marL="0" indent="0">
              <a:buNone/>
            </a:pPr>
            <a:endParaRPr lang="en-US" dirty="0"/>
          </a:p>
        </p:txBody>
      </p:sp>
      <p:sp>
        <p:nvSpPr>
          <p:cNvPr id="4" name="TextBox 3">
            <a:extLst>
              <a:ext uri="{FF2B5EF4-FFF2-40B4-BE49-F238E27FC236}">
                <a16:creationId xmlns:a16="http://schemas.microsoft.com/office/drawing/2014/main" id="{E6FE1864-B919-5345-A1F0-F0B49A21C439}"/>
              </a:ext>
            </a:extLst>
          </p:cNvPr>
          <p:cNvSpPr txBox="1"/>
          <p:nvPr/>
        </p:nvSpPr>
        <p:spPr>
          <a:xfrm>
            <a:off x="1942415" y="6627167"/>
            <a:ext cx="6899646" cy="461665"/>
          </a:xfrm>
          <a:prstGeom prst="rect">
            <a:avLst/>
          </a:prstGeom>
          <a:noFill/>
        </p:spPr>
        <p:txBody>
          <a:bodyPr wrap="none" rtlCol="0">
            <a:spAutoFit/>
          </a:bodyPr>
          <a:lstStyle/>
          <a:p>
            <a:r>
              <a:rPr lang="en-US" sz="600" dirty="0"/>
              <a:t>Source: [Moro et al., 2014] S. Moro, P. Cortez and P. Rita. A Data-Driven Approach to Predict the Success of Bank Telemarketing. Decision Support Systems, Elsevier, 62:22-31, June 2014</a:t>
            </a:r>
            <a:br>
              <a:rPr lang="en-US" sz="600" dirty="0"/>
            </a:br>
            <a:endParaRPr lang="en-US" sz="600" dirty="0"/>
          </a:p>
          <a:p>
            <a:br>
              <a:rPr lang="en-US" sz="600" dirty="0"/>
            </a:br>
            <a:endParaRPr lang="en-US" sz="600" dirty="0"/>
          </a:p>
        </p:txBody>
      </p:sp>
    </p:spTree>
    <p:extLst>
      <p:ext uri="{BB962C8B-B14F-4D97-AF65-F5344CB8AC3E}">
        <p14:creationId xmlns:p14="http://schemas.microsoft.com/office/powerpoint/2010/main" val="26215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2CE4-EFFF-A34D-8F49-4EDC670E9817}"/>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950C8CFC-4A7B-8144-9A0C-8C7B6DC2A6AC}"/>
              </a:ext>
            </a:extLst>
          </p:cNvPr>
          <p:cNvSpPr>
            <a:spLocks noGrp="1"/>
          </p:cNvSpPr>
          <p:nvPr>
            <p:ph idx="1"/>
          </p:nvPr>
        </p:nvSpPr>
        <p:spPr>
          <a:xfrm>
            <a:off x="1942415" y="2133599"/>
            <a:ext cx="6591985" cy="4433455"/>
          </a:xfrm>
        </p:spPr>
        <p:txBody>
          <a:bodyPr>
            <a:normAutofit fontScale="92500" lnSpcReduction="10000"/>
          </a:bodyPr>
          <a:lstStyle/>
          <a:p>
            <a:r>
              <a:rPr lang="en-US" strike="sngStrike" dirty="0"/>
              <a:t>Overview of segmentation</a:t>
            </a:r>
          </a:p>
          <a:p>
            <a:pPr marL="0" indent="0">
              <a:buNone/>
            </a:pPr>
            <a:endParaRPr lang="en-US" dirty="0"/>
          </a:p>
          <a:p>
            <a:r>
              <a:rPr lang="en-US" strike="sngStrike" dirty="0"/>
              <a:t>Choice-based segmentation</a:t>
            </a:r>
          </a:p>
          <a:p>
            <a:pPr lvl="1"/>
            <a:r>
              <a:rPr lang="en-US" strike="sngStrike" dirty="0"/>
              <a:t>Application: Titanic Survival.</a:t>
            </a:r>
          </a:p>
          <a:p>
            <a:pPr lvl="1"/>
            <a:r>
              <a:rPr lang="en-US" strike="sngStrike" dirty="0"/>
              <a:t>Application: Route Choice</a:t>
            </a:r>
          </a:p>
          <a:p>
            <a:pPr marL="0" indent="0">
              <a:buNone/>
            </a:pPr>
            <a:endParaRPr lang="en-US" dirty="0"/>
          </a:p>
          <a:p>
            <a:r>
              <a:rPr lang="en-US" dirty="0"/>
              <a:t>Targeting</a:t>
            </a:r>
          </a:p>
          <a:p>
            <a:endParaRPr lang="en-US" dirty="0"/>
          </a:p>
          <a:p>
            <a:r>
              <a:rPr lang="en-US" dirty="0"/>
              <a:t>Case-study for you: Bank Marketing</a:t>
            </a:r>
          </a:p>
          <a:p>
            <a:endParaRPr lang="en-US" dirty="0"/>
          </a:p>
          <a:p>
            <a:r>
              <a:rPr lang="en-US" dirty="0"/>
              <a:t>Need-based segmentation</a:t>
            </a:r>
          </a:p>
          <a:p>
            <a:pPr lvl="1"/>
            <a:r>
              <a:rPr lang="en-US" dirty="0"/>
              <a:t>Clustering</a:t>
            </a:r>
          </a:p>
          <a:p>
            <a:endParaRPr lang="en-US" dirty="0"/>
          </a:p>
          <a:p>
            <a:endParaRPr lang="en-US" dirty="0"/>
          </a:p>
        </p:txBody>
      </p:sp>
    </p:spTree>
    <p:extLst>
      <p:ext uri="{BB962C8B-B14F-4D97-AF65-F5344CB8AC3E}">
        <p14:creationId xmlns:p14="http://schemas.microsoft.com/office/powerpoint/2010/main" val="360619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EB38-0EE1-5843-A2AB-5BBC99958935}"/>
              </a:ext>
            </a:extLst>
          </p:cNvPr>
          <p:cNvSpPr>
            <a:spLocks noGrp="1"/>
          </p:cNvSpPr>
          <p:nvPr>
            <p:ph type="title"/>
          </p:nvPr>
        </p:nvSpPr>
        <p:spPr/>
        <p:txBody>
          <a:bodyPr/>
          <a:lstStyle/>
          <a:p>
            <a:r>
              <a:rPr lang="en-US" dirty="0"/>
              <a:t>Multinomial Logit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BA7311-7195-F944-B9CE-E8834B56588F}"/>
                  </a:ext>
                </a:extLst>
              </p:cNvPr>
              <p:cNvSpPr>
                <a:spLocks noGrp="1"/>
              </p:cNvSpPr>
              <p:nvPr>
                <p:ph idx="1"/>
              </p:nvPr>
            </p:nvSpPr>
            <p:spPr>
              <a:xfrm>
                <a:off x="1942415" y="2133600"/>
                <a:ext cx="6858685" cy="3777622"/>
              </a:xfrm>
            </p:spPr>
            <p:txBody>
              <a:bodyPr/>
              <a:lstStyle/>
              <a:p>
                <a:r>
                  <a:rPr lang="en-US" dirty="0"/>
                  <a:t>Not a binary (yes/no) choice. </a:t>
                </a:r>
              </a:p>
              <a:p>
                <a:r>
                  <a:rPr lang="en-US" dirty="0"/>
                  <a:t>Predict one-out-of-many choices.</a:t>
                </a:r>
              </a:p>
              <a:p>
                <a:pPr lvl="1"/>
                <a:r>
                  <a:rPr lang="en-US" dirty="0"/>
                  <a:t>Brand, product, option…</a:t>
                </a:r>
              </a:p>
              <a:p>
                <a:pPr lvl="1"/>
                <a:r>
                  <a:rPr lang="en-US" dirty="0"/>
                  <a:t>Same logic, slightly more complicated formulation</a:t>
                </a:r>
              </a:p>
              <a:p>
                <a:pPr marL="457200" lvl="1" indent="0">
                  <a:buNone/>
                </a:pPr>
                <a:endParaRPr lang="en-US" dirty="0"/>
              </a:p>
              <a:p>
                <a:pPr lvl="1"/>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𝑃𝑟𝑜𝑏𝑎𝑏𝑖𝑙𝑖𝑡𝑦</m:t>
                      </m:r>
                      <m:r>
                        <a:rPr lang="en-US" i="1" smtClean="0">
                          <a:latin typeface="Cambria Math" panose="02040503050406030204" pitchFamily="18" charset="0"/>
                        </a:rPr>
                        <m:t> </m:t>
                      </m:r>
                      <m:r>
                        <a:rPr lang="en-US" i="1" smtClean="0">
                          <a:latin typeface="Cambria Math" panose="02040503050406030204" pitchFamily="18" charset="0"/>
                        </a:rPr>
                        <m:t>𝑜𝑓</m:t>
                      </m:r>
                      <m:r>
                        <a:rPr lang="en-US" i="1" smtClean="0">
                          <a:latin typeface="Cambria Math" panose="02040503050406030204" pitchFamily="18" charset="0"/>
                        </a:rPr>
                        <m:t> </m:t>
                      </m:r>
                      <m:r>
                        <a:rPr lang="en-US" b="0" i="1" smtClean="0">
                          <a:latin typeface="Cambria Math" panose="02040503050406030204" pitchFamily="18" charset="0"/>
                        </a:rPr>
                        <m:t>𝐵𝑟𝑎𝑛𝑑</m:t>
                      </m:r>
                      <m:r>
                        <a:rPr lang="en-US" b="0" i="1" smtClean="0">
                          <a:latin typeface="Cambria Math" panose="02040503050406030204" pitchFamily="18" charset="0"/>
                        </a:rPr>
                        <m:t> </m:t>
                      </m:r>
                      <m:r>
                        <a:rPr lang="en-US" b="0" i="1" smtClean="0">
                          <a:latin typeface="Cambria Math" panose="02040503050406030204" pitchFamily="18" charset="0"/>
                        </a:rPr>
                        <m:t>𝑋</m:t>
                      </m:r>
                      <m:r>
                        <a:rPr lang="en-US" i="1">
                          <a:latin typeface="Cambria Math" panose="02040503050406030204" pitchFamily="18" charset="0"/>
                        </a:rPr>
                        <m:t> = </m:t>
                      </m:r>
                      <m:f>
                        <m:fPr>
                          <m:ctrlPr>
                            <a:rPr lang="en-US" b="0"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𝑤𝑒𝑖𝑔h𝑡𝑠</m:t>
                                  </m:r>
                                  <m:r>
                                    <a:rPr lang="en-US" i="1">
                                      <a:latin typeface="Cambria Math" panose="02040503050406030204" pitchFamily="18" charset="0"/>
                                    </a:rPr>
                                    <m:t> × </m:t>
                                  </m:r>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𝑃𝑟𝑒𝑑𝑖𝑐𝑡𝑜𝑟𝑠</m:t>
                                      </m:r>
                                    </m:e>
                                    <m:sub>
                                      <m:r>
                                        <a:rPr lang="en-US" b="0" i="1" smtClean="0">
                                          <a:latin typeface="Cambria Math" panose="02040503050406030204" pitchFamily="18" charset="0"/>
                                        </a:rPr>
                                        <m:t>𝐵𝑟𝑎𝑛𝑑</m:t>
                                      </m:r>
                                      <m:r>
                                        <a:rPr lang="en-US" b="0" i="1" smtClean="0">
                                          <a:latin typeface="Cambria Math" panose="02040503050406030204" pitchFamily="18" charset="0"/>
                                        </a:rPr>
                                        <m:t> </m:t>
                                      </m:r>
                                      <m:r>
                                        <a:rPr lang="en-US" b="0" i="1" smtClean="0">
                                          <a:latin typeface="Cambria Math" panose="02040503050406030204" pitchFamily="18" charset="0"/>
                                        </a:rPr>
                                        <m:t>𝑋</m:t>
                                      </m:r>
                                    </m:sub>
                                  </m:sSub>
                                </m:e>
                              </m:nary>
                            </m:sup>
                          </m:sSup>
                        </m:num>
                        <m:den>
                          <m:nary>
                            <m:naryPr>
                              <m:chr m:val="∑"/>
                              <m:subHide m:val="on"/>
                              <m:supHide m:val="on"/>
                              <m:ctrlPr>
                                <a:rPr lang="en-US" i="1" smtClean="0">
                                  <a:latin typeface="Cambria Math" panose="02040503050406030204" pitchFamily="18" charset="0"/>
                                  <a:ea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𝑤𝑒𝑖𝑔h𝑡𝑠</m:t>
                                      </m:r>
                                      <m:r>
                                        <a:rPr lang="en-US" i="1">
                                          <a:latin typeface="Cambria Math" panose="02040503050406030204" pitchFamily="18" charset="0"/>
                                        </a:rPr>
                                        <m:t> ×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𝑃𝑟𝑒𝑑𝑖𝑐𝑡𝑜𝑟𝑠</m:t>
                                          </m:r>
                                        </m:e>
                                        <m:sub>
                                          <m:r>
                                            <a:rPr lang="en-US" i="1">
                                              <a:latin typeface="Cambria Math" panose="02040503050406030204" pitchFamily="18" charset="0"/>
                                            </a:rPr>
                                            <m:t>𝐴𝑙𝑙</m:t>
                                          </m:r>
                                          <m:r>
                                            <a:rPr lang="en-US" i="1">
                                              <a:latin typeface="Cambria Math" panose="02040503050406030204" pitchFamily="18" charset="0"/>
                                            </a:rPr>
                                            <m:t> </m:t>
                                          </m:r>
                                          <m:r>
                                            <a:rPr lang="en-US" i="1">
                                              <a:latin typeface="Cambria Math" panose="02040503050406030204" pitchFamily="18" charset="0"/>
                                            </a:rPr>
                                            <m:t>𝐵𝑟𝑎𝑛𝑑𝑠</m:t>
                                          </m:r>
                                        </m:sub>
                                      </m:sSub>
                                    </m:e>
                                  </m:nary>
                                </m:sup>
                              </m:sSup>
                            </m:e>
                          </m:nary>
                        </m:den>
                      </m:f>
                    </m:oMath>
                  </m:oMathPara>
                </a14:m>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61BA7311-7195-F944-B9CE-E8834B56588F}"/>
                  </a:ext>
                </a:extLst>
              </p:cNvPr>
              <p:cNvSpPr>
                <a:spLocks noGrp="1" noRot="1" noChangeAspect="1" noMove="1" noResize="1" noEditPoints="1" noAdjustHandles="1" noChangeArrowheads="1" noChangeShapeType="1" noTextEdit="1"/>
              </p:cNvSpPr>
              <p:nvPr>
                <p:ph idx="1"/>
              </p:nvPr>
            </p:nvSpPr>
            <p:spPr>
              <a:xfrm>
                <a:off x="1942415" y="2133600"/>
                <a:ext cx="6858685" cy="3777622"/>
              </a:xfrm>
              <a:blipFill>
                <a:blip r:embed="rId2"/>
                <a:stretch>
                  <a:fillRect l="-555" t="-673"/>
                </a:stretch>
              </a:blipFill>
            </p:spPr>
            <p:txBody>
              <a:bodyPr/>
              <a:lstStyle/>
              <a:p>
                <a:r>
                  <a:rPr lang="en-US">
                    <a:noFill/>
                  </a:rPr>
                  <a:t> </a:t>
                </a:r>
              </a:p>
            </p:txBody>
          </p:sp>
        </mc:Fallback>
      </mc:AlternateContent>
    </p:spTree>
    <p:extLst>
      <p:ext uri="{BB962C8B-B14F-4D97-AF65-F5344CB8AC3E}">
        <p14:creationId xmlns:p14="http://schemas.microsoft.com/office/powerpoint/2010/main" val="342201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5105-1033-1D49-A0E3-8382C5C132FA}"/>
              </a:ext>
            </a:extLst>
          </p:cNvPr>
          <p:cNvSpPr>
            <a:spLocks noGrp="1"/>
          </p:cNvSpPr>
          <p:nvPr>
            <p:ph type="title"/>
          </p:nvPr>
        </p:nvSpPr>
        <p:spPr/>
        <p:txBody>
          <a:bodyPr/>
          <a:lstStyle/>
          <a:p>
            <a:r>
              <a:rPr lang="en-US" dirty="0"/>
              <a:t>Applications of Choice Models</a:t>
            </a:r>
          </a:p>
        </p:txBody>
      </p:sp>
      <p:sp>
        <p:nvSpPr>
          <p:cNvPr id="3" name="Content Placeholder 2">
            <a:extLst>
              <a:ext uri="{FF2B5EF4-FFF2-40B4-BE49-F238E27FC236}">
                <a16:creationId xmlns:a16="http://schemas.microsoft.com/office/drawing/2014/main" id="{7A19EFC5-A1F8-FA4C-AA7E-401E0486B508}"/>
              </a:ext>
            </a:extLst>
          </p:cNvPr>
          <p:cNvSpPr>
            <a:spLocks noGrp="1"/>
          </p:cNvSpPr>
          <p:nvPr>
            <p:ph idx="1"/>
          </p:nvPr>
        </p:nvSpPr>
        <p:spPr>
          <a:xfrm>
            <a:off x="1942415" y="2133600"/>
            <a:ext cx="6963841" cy="3777622"/>
          </a:xfrm>
        </p:spPr>
        <p:txBody>
          <a:bodyPr/>
          <a:lstStyle/>
          <a:p>
            <a:pPr marL="0" indent="0" algn="ctr">
              <a:buNone/>
            </a:pPr>
            <a:r>
              <a:rPr lang="en-US" b="1" dirty="0"/>
              <a:t>TARGETING</a:t>
            </a:r>
          </a:p>
          <a:p>
            <a:endParaRPr lang="en-US" b="1" dirty="0"/>
          </a:p>
          <a:p>
            <a:pPr>
              <a:buFont typeface="+mj-lt"/>
              <a:buAutoNum type="arabicPeriod"/>
            </a:pPr>
            <a:r>
              <a:rPr lang="en-US" b="1" dirty="0"/>
              <a:t>Calibrate </a:t>
            </a:r>
            <a:r>
              <a:rPr lang="en-US" dirty="0"/>
              <a:t> model coefficients on a sample of customers</a:t>
            </a:r>
          </a:p>
          <a:p>
            <a:pPr lvl="1"/>
            <a:r>
              <a:rPr lang="en-US" dirty="0"/>
              <a:t>Different customers (test)</a:t>
            </a:r>
          </a:p>
          <a:p>
            <a:pPr lvl="1"/>
            <a:r>
              <a:rPr lang="en-US" dirty="0"/>
              <a:t>Same customers, different periods in time</a:t>
            </a:r>
          </a:p>
          <a:p>
            <a:pPr>
              <a:buFont typeface="+mj-lt"/>
              <a:buAutoNum type="arabicPeriod"/>
            </a:pPr>
            <a:r>
              <a:rPr lang="en-US" b="1" dirty="0"/>
              <a:t>Apply </a:t>
            </a:r>
            <a:r>
              <a:rPr lang="en-US" dirty="0"/>
              <a:t>choice model to a larger list of customers</a:t>
            </a:r>
          </a:p>
          <a:p>
            <a:pPr lvl="1"/>
            <a:r>
              <a:rPr lang="en-US" dirty="0"/>
              <a:t>Predict likelihood of choice</a:t>
            </a:r>
          </a:p>
          <a:p>
            <a:pPr lvl="1"/>
            <a:r>
              <a:rPr lang="en-US" dirty="0"/>
              <a:t>Rank order, from least likely to most likely</a:t>
            </a:r>
          </a:p>
          <a:p>
            <a:pPr>
              <a:buFont typeface="+mj-lt"/>
              <a:buAutoNum type="arabicPeriod"/>
            </a:pPr>
            <a:r>
              <a:rPr lang="en-US" b="1" dirty="0"/>
              <a:t>Target</a:t>
            </a:r>
            <a:r>
              <a:rPr lang="en-US" dirty="0"/>
              <a:t> customers based on predictions</a:t>
            </a:r>
          </a:p>
        </p:txBody>
      </p:sp>
    </p:spTree>
    <p:extLst>
      <p:ext uri="{BB962C8B-B14F-4D97-AF65-F5344CB8AC3E}">
        <p14:creationId xmlns:p14="http://schemas.microsoft.com/office/powerpoint/2010/main" val="40321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024B-A98E-A840-89B5-5D4CCD2B7F31}"/>
              </a:ext>
            </a:extLst>
          </p:cNvPr>
          <p:cNvSpPr>
            <a:spLocks noGrp="1"/>
          </p:cNvSpPr>
          <p:nvPr>
            <p:ph type="title"/>
          </p:nvPr>
        </p:nvSpPr>
        <p:spPr/>
        <p:txBody>
          <a:bodyPr/>
          <a:lstStyle/>
          <a:p>
            <a:r>
              <a:rPr lang="en-US" dirty="0"/>
              <a:t>Who to target?</a:t>
            </a:r>
          </a:p>
        </p:txBody>
      </p:sp>
      <p:sp>
        <p:nvSpPr>
          <p:cNvPr id="5" name="Content Placeholder 4">
            <a:extLst>
              <a:ext uri="{FF2B5EF4-FFF2-40B4-BE49-F238E27FC236}">
                <a16:creationId xmlns:a16="http://schemas.microsoft.com/office/drawing/2014/main" id="{D14E1932-C8A9-1A47-8AF5-4A4691BE3E23}"/>
              </a:ext>
            </a:extLst>
          </p:cNvPr>
          <p:cNvSpPr>
            <a:spLocks noGrp="1"/>
          </p:cNvSpPr>
          <p:nvPr>
            <p:ph sz="half" idx="2"/>
          </p:nvPr>
        </p:nvSpPr>
        <p:spPr/>
        <p:txBody>
          <a:bodyPr/>
          <a:lstStyle/>
          <a:p>
            <a:r>
              <a:rPr lang="en-US" dirty="0"/>
              <a:t>A list of 30 customers with their respective likelihood of response.</a:t>
            </a:r>
          </a:p>
          <a:p>
            <a:pPr marL="0" indent="0">
              <a:buNone/>
            </a:pPr>
            <a:endParaRPr lang="en-US" dirty="0"/>
          </a:p>
          <a:p>
            <a:r>
              <a:rPr lang="en-US" dirty="0"/>
              <a:t>Which ones to target?</a:t>
            </a:r>
          </a:p>
          <a:p>
            <a:pPr marL="0" indent="0">
              <a:buNone/>
            </a:pPr>
            <a:endParaRPr lang="en-US" dirty="0"/>
          </a:p>
          <a:p>
            <a:r>
              <a:rPr lang="en-US" dirty="0"/>
              <a:t>Depends on the </a:t>
            </a:r>
            <a:r>
              <a:rPr lang="en-US" b="1" dirty="0"/>
              <a:t>purpose</a:t>
            </a:r>
            <a:r>
              <a:rPr lang="en-US" dirty="0"/>
              <a:t> of the action.</a:t>
            </a:r>
          </a:p>
        </p:txBody>
      </p:sp>
      <p:pic>
        <p:nvPicPr>
          <p:cNvPr id="7" name="Content Placeholder 6">
            <a:extLst>
              <a:ext uri="{FF2B5EF4-FFF2-40B4-BE49-F238E27FC236}">
                <a16:creationId xmlns:a16="http://schemas.microsoft.com/office/drawing/2014/main" id="{BF20878B-5ACC-E44B-8DCA-2991E5181A1A}"/>
              </a:ext>
            </a:extLst>
          </p:cNvPr>
          <p:cNvPicPr>
            <a:picLocks noGrp="1" noChangeAspect="1"/>
          </p:cNvPicPr>
          <p:nvPr>
            <p:ph sz="half" idx="1"/>
          </p:nvPr>
        </p:nvPicPr>
        <p:blipFill>
          <a:blip r:embed="rId2"/>
          <a:stretch>
            <a:fillRect/>
          </a:stretch>
        </p:blipFill>
        <p:spPr>
          <a:xfrm>
            <a:off x="2430824" y="1223061"/>
            <a:ext cx="2141176" cy="5594686"/>
          </a:xfrm>
          <a:prstGeom prst="rect">
            <a:avLst/>
          </a:prstGeom>
        </p:spPr>
      </p:pic>
    </p:spTree>
    <p:extLst>
      <p:ext uri="{BB962C8B-B14F-4D97-AF65-F5344CB8AC3E}">
        <p14:creationId xmlns:p14="http://schemas.microsoft.com/office/powerpoint/2010/main" val="37481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024B-A98E-A840-89B5-5D4CCD2B7F31}"/>
              </a:ext>
            </a:extLst>
          </p:cNvPr>
          <p:cNvSpPr>
            <a:spLocks noGrp="1"/>
          </p:cNvSpPr>
          <p:nvPr>
            <p:ph type="title"/>
          </p:nvPr>
        </p:nvSpPr>
        <p:spPr/>
        <p:txBody>
          <a:bodyPr/>
          <a:lstStyle/>
          <a:p>
            <a:r>
              <a:rPr lang="en-US" dirty="0"/>
              <a:t>Goal: Elicit a Purchase</a:t>
            </a:r>
          </a:p>
        </p:txBody>
      </p:sp>
      <p:sp>
        <p:nvSpPr>
          <p:cNvPr id="5" name="Content Placeholder 4">
            <a:extLst>
              <a:ext uri="{FF2B5EF4-FFF2-40B4-BE49-F238E27FC236}">
                <a16:creationId xmlns:a16="http://schemas.microsoft.com/office/drawing/2014/main" id="{D14E1932-C8A9-1A47-8AF5-4A4691BE3E23}"/>
              </a:ext>
            </a:extLst>
          </p:cNvPr>
          <p:cNvSpPr>
            <a:spLocks noGrp="1"/>
          </p:cNvSpPr>
          <p:nvPr>
            <p:ph sz="half" idx="2"/>
          </p:nvPr>
        </p:nvSpPr>
        <p:spPr>
          <a:xfrm>
            <a:off x="4864608" y="2136706"/>
            <a:ext cx="4135013" cy="3767397"/>
          </a:xfrm>
        </p:spPr>
        <p:txBody>
          <a:bodyPr>
            <a:normAutofit/>
          </a:bodyPr>
          <a:lstStyle/>
          <a:p>
            <a:pPr marL="0" indent="0">
              <a:buNone/>
            </a:pPr>
            <a:r>
              <a:rPr lang="en-US" b="1" dirty="0"/>
              <a:t>Goal</a:t>
            </a:r>
            <a:r>
              <a:rPr lang="en-US" dirty="0"/>
              <a:t>:</a:t>
            </a:r>
          </a:p>
          <a:p>
            <a:r>
              <a:rPr lang="en-US" dirty="0"/>
              <a:t>Send a catalog to ask for order. </a:t>
            </a:r>
          </a:p>
          <a:p>
            <a:r>
              <a:rPr lang="en-US" dirty="0"/>
              <a:t>Place a call to elicit a sale</a:t>
            </a:r>
          </a:p>
          <a:p>
            <a:r>
              <a:rPr lang="en-US" dirty="0"/>
              <a:t>Send a direct mail to ask for donation</a:t>
            </a:r>
          </a:p>
          <a:p>
            <a:endParaRPr lang="en-US" dirty="0"/>
          </a:p>
          <a:p>
            <a:r>
              <a:rPr lang="en-US" dirty="0"/>
              <a:t>Target customers who are </a:t>
            </a:r>
            <a:r>
              <a:rPr lang="en-US" b="1" dirty="0"/>
              <a:t>most likely </a:t>
            </a:r>
            <a:r>
              <a:rPr lang="en-US" dirty="0"/>
              <a:t>to answer (most loyal)!</a:t>
            </a:r>
          </a:p>
          <a:p>
            <a:endParaRPr lang="en-US" dirty="0"/>
          </a:p>
          <a:p>
            <a:r>
              <a:rPr lang="en-US" dirty="0">
                <a:solidFill>
                  <a:srgbClr val="FF0000"/>
                </a:solidFill>
              </a:rPr>
              <a:t>MAXIMIZE PROFITABILITY!</a:t>
            </a:r>
          </a:p>
        </p:txBody>
      </p:sp>
      <p:pic>
        <p:nvPicPr>
          <p:cNvPr id="7" name="Content Placeholder 6">
            <a:extLst>
              <a:ext uri="{FF2B5EF4-FFF2-40B4-BE49-F238E27FC236}">
                <a16:creationId xmlns:a16="http://schemas.microsoft.com/office/drawing/2014/main" id="{BF20878B-5ACC-E44B-8DCA-2991E5181A1A}"/>
              </a:ext>
            </a:extLst>
          </p:cNvPr>
          <p:cNvPicPr>
            <a:picLocks noGrp="1" noChangeAspect="1"/>
          </p:cNvPicPr>
          <p:nvPr>
            <p:ph sz="half" idx="1"/>
          </p:nvPr>
        </p:nvPicPr>
        <p:blipFill>
          <a:blip r:embed="rId2"/>
          <a:stretch>
            <a:fillRect/>
          </a:stretch>
        </p:blipFill>
        <p:spPr>
          <a:xfrm>
            <a:off x="2430824" y="1223061"/>
            <a:ext cx="2141176" cy="5594686"/>
          </a:xfrm>
          <a:prstGeom prst="rect">
            <a:avLst/>
          </a:prstGeom>
        </p:spPr>
      </p:pic>
      <p:sp>
        <p:nvSpPr>
          <p:cNvPr id="3" name="Right Brace 2">
            <a:extLst>
              <a:ext uri="{FF2B5EF4-FFF2-40B4-BE49-F238E27FC236}">
                <a16:creationId xmlns:a16="http://schemas.microsoft.com/office/drawing/2014/main" id="{FB9EE052-3EC4-0045-BF55-B471A9450141}"/>
              </a:ext>
            </a:extLst>
          </p:cNvPr>
          <p:cNvSpPr/>
          <p:nvPr/>
        </p:nvSpPr>
        <p:spPr>
          <a:xfrm>
            <a:off x="4572000" y="1517904"/>
            <a:ext cx="292608" cy="173736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008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024B-A98E-A840-89B5-5D4CCD2B7F31}"/>
              </a:ext>
            </a:extLst>
          </p:cNvPr>
          <p:cNvSpPr>
            <a:spLocks noGrp="1"/>
          </p:cNvSpPr>
          <p:nvPr>
            <p:ph type="title"/>
          </p:nvPr>
        </p:nvSpPr>
        <p:spPr/>
        <p:txBody>
          <a:bodyPr/>
          <a:lstStyle/>
          <a:p>
            <a:r>
              <a:rPr lang="en-US" dirty="0"/>
              <a:t>Goal: Influence Behavior</a:t>
            </a:r>
          </a:p>
        </p:txBody>
      </p:sp>
      <p:sp>
        <p:nvSpPr>
          <p:cNvPr id="5" name="Content Placeholder 4">
            <a:extLst>
              <a:ext uri="{FF2B5EF4-FFF2-40B4-BE49-F238E27FC236}">
                <a16:creationId xmlns:a16="http://schemas.microsoft.com/office/drawing/2014/main" id="{D14E1932-C8A9-1A47-8AF5-4A4691BE3E23}"/>
              </a:ext>
            </a:extLst>
          </p:cNvPr>
          <p:cNvSpPr>
            <a:spLocks noGrp="1"/>
          </p:cNvSpPr>
          <p:nvPr>
            <p:ph sz="half" idx="2"/>
          </p:nvPr>
        </p:nvSpPr>
        <p:spPr>
          <a:xfrm>
            <a:off x="5337307" y="2136706"/>
            <a:ext cx="3197093" cy="4097184"/>
          </a:xfrm>
        </p:spPr>
        <p:txBody>
          <a:bodyPr>
            <a:normAutofit/>
          </a:bodyPr>
          <a:lstStyle/>
          <a:p>
            <a:pPr marL="0" indent="0">
              <a:buNone/>
            </a:pPr>
            <a:r>
              <a:rPr lang="en-US" b="1" dirty="0"/>
              <a:t>Goal</a:t>
            </a:r>
            <a:r>
              <a:rPr lang="en-US" dirty="0"/>
              <a:t>:</a:t>
            </a:r>
          </a:p>
          <a:p>
            <a:r>
              <a:rPr lang="en-US" dirty="0"/>
              <a:t>Send a coupon to ease trial/purchase. </a:t>
            </a:r>
          </a:p>
          <a:p>
            <a:r>
              <a:rPr lang="en-US" dirty="0"/>
              <a:t>Change, modify perceptions.</a:t>
            </a:r>
          </a:p>
          <a:p>
            <a:endParaRPr lang="en-US" dirty="0"/>
          </a:p>
          <a:p>
            <a:r>
              <a:rPr lang="en-US" dirty="0"/>
              <a:t>Target customers who are </a:t>
            </a:r>
            <a:r>
              <a:rPr lang="en-US" b="1" dirty="0"/>
              <a:t>potential switchers</a:t>
            </a:r>
            <a:r>
              <a:rPr lang="en-US" dirty="0"/>
              <a:t>!</a:t>
            </a:r>
          </a:p>
          <a:p>
            <a:endParaRPr lang="en-US" dirty="0"/>
          </a:p>
          <a:p>
            <a:r>
              <a:rPr lang="en-US" dirty="0">
                <a:solidFill>
                  <a:srgbClr val="0070C0"/>
                </a:solidFill>
              </a:rPr>
              <a:t>MAXIMIZE MARKETING IMPACT!</a:t>
            </a:r>
          </a:p>
        </p:txBody>
      </p:sp>
      <p:pic>
        <p:nvPicPr>
          <p:cNvPr id="7" name="Content Placeholder 6">
            <a:extLst>
              <a:ext uri="{FF2B5EF4-FFF2-40B4-BE49-F238E27FC236}">
                <a16:creationId xmlns:a16="http://schemas.microsoft.com/office/drawing/2014/main" id="{BF20878B-5ACC-E44B-8DCA-2991E5181A1A}"/>
              </a:ext>
            </a:extLst>
          </p:cNvPr>
          <p:cNvPicPr>
            <a:picLocks noGrp="1" noChangeAspect="1"/>
          </p:cNvPicPr>
          <p:nvPr>
            <p:ph sz="half" idx="1"/>
          </p:nvPr>
        </p:nvPicPr>
        <p:blipFill>
          <a:blip r:embed="rId2"/>
          <a:stretch>
            <a:fillRect/>
          </a:stretch>
        </p:blipFill>
        <p:spPr>
          <a:xfrm>
            <a:off x="2430824" y="1223061"/>
            <a:ext cx="2141176" cy="5594686"/>
          </a:xfrm>
          <a:prstGeom prst="rect">
            <a:avLst/>
          </a:prstGeom>
        </p:spPr>
      </p:pic>
      <p:sp>
        <p:nvSpPr>
          <p:cNvPr id="3" name="Right Brace 2">
            <a:extLst>
              <a:ext uri="{FF2B5EF4-FFF2-40B4-BE49-F238E27FC236}">
                <a16:creationId xmlns:a16="http://schemas.microsoft.com/office/drawing/2014/main" id="{FB9EE052-3EC4-0045-BF55-B471A9450141}"/>
              </a:ext>
            </a:extLst>
          </p:cNvPr>
          <p:cNvSpPr/>
          <p:nvPr/>
        </p:nvSpPr>
        <p:spPr>
          <a:xfrm>
            <a:off x="4572000" y="3310127"/>
            <a:ext cx="201168" cy="23431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042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024B-A98E-A840-89B5-5D4CCD2B7F31}"/>
              </a:ext>
            </a:extLst>
          </p:cNvPr>
          <p:cNvSpPr>
            <a:spLocks noGrp="1"/>
          </p:cNvSpPr>
          <p:nvPr>
            <p:ph type="title"/>
          </p:nvPr>
        </p:nvSpPr>
        <p:spPr/>
        <p:txBody>
          <a:bodyPr/>
          <a:lstStyle/>
          <a:p>
            <a:r>
              <a:rPr lang="en-US" dirty="0"/>
              <a:t>Why?</a:t>
            </a:r>
          </a:p>
        </p:txBody>
      </p:sp>
      <p:sp>
        <p:nvSpPr>
          <p:cNvPr id="5" name="Content Placeholder 4">
            <a:extLst>
              <a:ext uri="{FF2B5EF4-FFF2-40B4-BE49-F238E27FC236}">
                <a16:creationId xmlns:a16="http://schemas.microsoft.com/office/drawing/2014/main" id="{D14E1932-C8A9-1A47-8AF5-4A4691BE3E23}"/>
              </a:ext>
            </a:extLst>
          </p:cNvPr>
          <p:cNvSpPr>
            <a:spLocks noGrp="1"/>
          </p:cNvSpPr>
          <p:nvPr>
            <p:ph sz="half" idx="2"/>
          </p:nvPr>
        </p:nvSpPr>
        <p:spPr>
          <a:xfrm>
            <a:off x="5239800" y="1490501"/>
            <a:ext cx="3197093" cy="2179262"/>
          </a:xfrm>
        </p:spPr>
        <p:txBody>
          <a:bodyPr>
            <a:normAutofit/>
          </a:bodyPr>
          <a:lstStyle/>
          <a:p>
            <a:r>
              <a:rPr lang="en-US" dirty="0">
                <a:solidFill>
                  <a:schemeClr val="tx1"/>
                </a:solidFill>
              </a:rPr>
              <a:t>These customers will be loyal anyway.</a:t>
            </a:r>
          </a:p>
          <a:p>
            <a:r>
              <a:rPr lang="en-US" dirty="0">
                <a:solidFill>
                  <a:schemeClr val="tx1"/>
                </a:solidFill>
              </a:rPr>
              <a:t>No need for coupons</a:t>
            </a:r>
          </a:p>
          <a:p>
            <a:r>
              <a:rPr lang="en-US" dirty="0">
                <a:solidFill>
                  <a:schemeClr val="tx1"/>
                </a:solidFill>
              </a:rPr>
              <a:t>No need to “convince” them</a:t>
            </a:r>
          </a:p>
          <a:p>
            <a:r>
              <a:rPr lang="en-US" dirty="0">
                <a:solidFill>
                  <a:schemeClr val="tx1"/>
                </a:solidFill>
              </a:rPr>
              <a:t>They are convinced.</a:t>
            </a:r>
          </a:p>
        </p:txBody>
      </p:sp>
      <p:pic>
        <p:nvPicPr>
          <p:cNvPr id="7" name="Content Placeholder 6">
            <a:extLst>
              <a:ext uri="{FF2B5EF4-FFF2-40B4-BE49-F238E27FC236}">
                <a16:creationId xmlns:a16="http://schemas.microsoft.com/office/drawing/2014/main" id="{BF20878B-5ACC-E44B-8DCA-2991E5181A1A}"/>
              </a:ext>
            </a:extLst>
          </p:cNvPr>
          <p:cNvPicPr>
            <a:picLocks noGrp="1" noChangeAspect="1"/>
          </p:cNvPicPr>
          <p:nvPr>
            <p:ph sz="half" idx="1"/>
          </p:nvPr>
        </p:nvPicPr>
        <p:blipFill>
          <a:blip r:embed="rId2"/>
          <a:stretch>
            <a:fillRect/>
          </a:stretch>
        </p:blipFill>
        <p:spPr>
          <a:xfrm>
            <a:off x="2430824" y="1223061"/>
            <a:ext cx="2141176" cy="5594686"/>
          </a:xfrm>
          <a:prstGeom prst="rect">
            <a:avLst/>
          </a:prstGeom>
        </p:spPr>
      </p:pic>
      <p:sp>
        <p:nvSpPr>
          <p:cNvPr id="3" name="Right Brace 2">
            <a:extLst>
              <a:ext uri="{FF2B5EF4-FFF2-40B4-BE49-F238E27FC236}">
                <a16:creationId xmlns:a16="http://schemas.microsoft.com/office/drawing/2014/main" id="{FB9EE052-3EC4-0045-BF55-B471A9450141}"/>
              </a:ext>
            </a:extLst>
          </p:cNvPr>
          <p:cNvSpPr/>
          <p:nvPr/>
        </p:nvSpPr>
        <p:spPr>
          <a:xfrm>
            <a:off x="4572000" y="1517904"/>
            <a:ext cx="292608" cy="173736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CAC61828-A230-4442-BB69-B795AFA8A596}"/>
              </a:ext>
            </a:extLst>
          </p:cNvPr>
          <p:cNvSpPr/>
          <p:nvPr/>
        </p:nvSpPr>
        <p:spPr>
          <a:xfrm>
            <a:off x="4572000" y="5671515"/>
            <a:ext cx="292608" cy="1137844"/>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4">
            <a:extLst>
              <a:ext uri="{FF2B5EF4-FFF2-40B4-BE49-F238E27FC236}">
                <a16:creationId xmlns:a16="http://schemas.microsoft.com/office/drawing/2014/main" id="{BBAE4FCC-81AC-BD41-A2F9-692784B56E13}"/>
              </a:ext>
            </a:extLst>
          </p:cNvPr>
          <p:cNvSpPr txBox="1">
            <a:spLocks/>
          </p:cNvSpPr>
          <p:nvPr/>
        </p:nvSpPr>
        <p:spPr>
          <a:xfrm>
            <a:off x="5239799" y="5536857"/>
            <a:ext cx="3197093" cy="12808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These customers will never buy from you</a:t>
            </a:r>
          </a:p>
          <a:p>
            <a:r>
              <a:rPr lang="en-US" dirty="0">
                <a:solidFill>
                  <a:schemeClr val="tx1"/>
                </a:solidFill>
              </a:rPr>
              <a:t>Don’t waste time &amp; resources.</a:t>
            </a:r>
          </a:p>
        </p:txBody>
      </p:sp>
    </p:spTree>
    <p:extLst>
      <p:ext uri="{BB962C8B-B14F-4D97-AF65-F5344CB8AC3E}">
        <p14:creationId xmlns:p14="http://schemas.microsoft.com/office/powerpoint/2010/main" val="285165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9E50-69E3-5540-BBE9-6B3166563FF1}"/>
              </a:ext>
            </a:extLst>
          </p:cNvPr>
          <p:cNvSpPr>
            <a:spLocks noGrp="1"/>
          </p:cNvSpPr>
          <p:nvPr>
            <p:ph type="title"/>
          </p:nvPr>
        </p:nvSpPr>
        <p:spPr/>
        <p:txBody>
          <a:bodyPr/>
          <a:lstStyle/>
          <a:p>
            <a:r>
              <a:rPr lang="en-US" dirty="0"/>
              <a:t>Implication of the Logit Model</a:t>
            </a:r>
          </a:p>
        </p:txBody>
      </p:sp>
      <p:sp>
        <p:nvSpPr>
          <p:cNvPr id="5" name="Content Placeholder 4">
            <a:extLst>
              <a:ext uri="{FF2B5EF4-FFF2-40B4-BE49-F238E27FC236}">
                <a16:creationId xmlns:a16="http://schemas.microsoft.com/office/drawing/2014/main" id="{74D549F2-E5A5-9F4E-A224-CDE161B2055F}"/>
              </a:ext>
            </a:extLst>
          </p:cNvPr>
          <p:cNvSpPr>
            <a:spLocks noGrp="1"/>
          </p:cNvSpPr>
          <p:nvPr>
            <p:ph idx="1"/>
          </p:nvPr>
        </p:nvSpPr>
        <p:spPr>
          <a:xfrm>
            <a:off x="1942415" y="2133600"/>
            <a:ext cx="6591985" cy="1761744"/>
          </a:xfrm>
        </p:spPr>
        <p:txBody>
          <a:bodyPr/>
          <a:lstStyle/>
          <a:p>
            <a:r>
              <a:rPr lang="en-US" dirty="0"/>
              <a:t>The first derivative (gradient) of the Logit function is the marginal impact of a change in a variable (e.g. marketing actions).</a:t>
            </a:r>
          </a:p>
          <a:p>
            <a:r>
              <a:rPr lang="en-US" dirty="0"/>
              <a:t>When probability of choices is near 50% impact of marketing actions is maximized. </a:t>
            </a:r>
          </a:p>
        </p:txBody>
      </p:sp>
      <p:pic>
        <p:nvPicPr>
          <p:cNvPr id="6" name="Picture 5">
            <a:extLst>
              <a:ext uri="{FF2B5EF4-FFF2-40B4-BE49-F238E27FC236}">
                <a16:creationId xmlns:a16="http://schemas.microsoft.com/office/drawing/2014/main" id="{7ADDBF18-5E5F-1B44-8C4A-87753D4A9CCB}"/>
              </a:ext>
            </a:extLst>
          </p:cNvPr>
          <p:cNvPicPr>
            <a:picLocks noChangeAspect="1"/>
          </p:cNvPicPr>
          <p:nvPr/>
        </p:nvPicPr>
        <p:blipFill>
          <a:blip r:embed="rId2"/>
          <a:stretch>
            <a:fillRect/>
          </a:stretch>
        </p:blipFill>
        <p:spPr>
          <a:xfrm>
            <a:off x="1621320" y="4123944"/>
            <a:ext cx="7234174" cy="2347439"/>
          </a:xfrm>
          <a:prstGeom prst="rect">
            <a:avLst/>
          </a:prstGeom>
        </p:spPr>
      </p:pic>
    </p:spTree>
    <p:extLst>
      <p:ext uri="{BB962C8B-B14F-4D97-AF65-F5344CB8AC3E}">
        <p14:creationId xmlns:p14="http://schemas.microsoft.com/office/powerpoint/2010/main" val="9699262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14956</TotalTime>
  <Words>1713</Words>
  <Application>Microsoft Macintosh PowerPoint</Application>
  <PresentationFormat>On-screen Show (4:3)</PresentationFormat>
  <Paragraphs>160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Century Gothic</vt:lpstr>
      <vt:lpstr>Wingdings 3</vt:lpstr>
      <vt:lpstr>Wisp</vt:lpstr>
      <vt:lpstr>Segmentation/Clustering</vt:lpstr>
      <vt:lpstr>Topics</vt:lpstr>
      <vt:lpstr>Multinomial Logit</vt:lpstr>
      <vt:lpstr>Applications of Choice Models</vt:lpstr>
      <vt:lpstr>Who to target?</vt:lpstr>
      <vt:lpstr>Goal: Elicit a Purchase</vt:lpstr>
      <vt:lpstr>Goal: Influence Behavior</vt:lpstr>
      <vt:lpstr>Why?</vt:lpstr>
      <vt:lpstr>Implication of the Logit Model</vt:lpstr>
      <vt:lpstr>Score</vt:lpstr>
      <vt:lpstr>Example of Score</vt:lpstr>
      <vt:lpstr>Score Class</vt:lpstr>
      <vt:lpstr>Score Classes vs. Choice-based Segmentation</vt:lpstr>
      <vt:lpstr>Ordinal Logistic Regression</vt:lpstr>
      <vt:lpstr>Odds Ratio</vt:lpstr>
      <vt:lpstr>Ordinal Logistic Regression</vt:lpstr>
      <vt:lpstr>Case for you – Bank Marketing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Segmentation/Clustering</dc:title>
  <dc:creator>Arkajyoti Roy</dc:creator>
  <cp:lastModifiedBy>Arkajyoti Roy</cp:lastModifiedBy>
  <cp:revision>109</cp:revision>
  <dcterms:created xsi:type="dcterms:W3CDTF">2018-12-30T20:54:34Z</dcterms:created>
  <dcterms:modified xsi:type="dcterms:W3CDTF">2021-02-09T22:43:37Z</dcterms:modified>
</cp:coreProperties>
</file>